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embeddedFontLst>
    <p:embeddedFont>
      <p:font typeface="等线" panose="02010600030101010101" pitchFamily="2" charset="-122"/>
      <p:regular r:id="rId17"/>
      <p:bold r:id="rId18"/>
    </p:embeddedFont>
    <p:embeddedFont>
      <p:font typeface="黑体" panose="02010609060101010101" pitchFamily="1" charset="-122"/>
      <p:regular r:id="rId19"/>
    </p:embeddedFont>
    <p:embeddedFont>
      <p:font typeface="华文中宋" panose="02010600040101010101" pitchFamily="2" charset="-122"/>
      <p:regular r:id="rId20"/>
    </p:embeddedFont>
    <p:embeddedFont>
      <p:font typeface="微软雅黑" panose="020B0503020204020204" pitchFamily="2" charset="-122"/>
      <p:regular r:id="rId21"/>
      <p:bold r:id="rId22"/>
    </p:embeddedFont>
    <p:embeddedFont>
      <p:font typeface="Calibri" panose="020F0502020204030204" pitchFamily="2" charset="0"/>
      <p:regular r:id="rId23"/>
      <p:bold r:id="rId24"/>
      <p:italic r:id="rId25"/>
      <p:boldItalic r:id="rId26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font" Target="fonts/font6.fntdata" /><Relationship Id="rId23" Type="http://schemas.openxmlformats.org/officeDocument/2006/relationships/font" Target="fonts/font7.fntdata" /><Relationship Id="rId24" Type="http://schemas.openxmlformats.org/officeDocument/2006/relationships/font" Target="fonts/font8.fntdata" /><Relationship Id="rId25" Type="http://schemas.openxmlformats.org/officeDocument/2006/relationships/font" Target="fonts/font9.fntdata" /><Relationship Id="rId26" Type="http://schemas.openxmlformats.org/officeDocument/2006/relationships/font" Target="fonts/font10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D3236-46D6-433A-B042-EC713FBA7B43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3F80F4-62E0-49E9-9564-D171DB69046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9382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7"/>
          <p:cNvSpPr txBox="1">
            <a:spLocks noGrp="1"/>
          </p:cNvSpPr>
          <p:nvPr/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Times New Roman" panose="02020603050405020304" pitchFamily="18" charset="0"/>
              </a:rPr>
              <a:pPr lvl="0" algn="r"/>
              <a:t>7</a:t>
            </a:fld>
            <a:endParaRPr lang="zh-CN" sz="1200" b="0">
              <a:latin typeface="Times New Roman" panose="02020603050405020304" pitchFamily="18" charset="0"/>
            </a:endParaRPr>
          </a:p>
        </p:txBody>
      </p:sp>
      <p:sp>
        <p:nvSpPr>
          <p:cNvPr id="41987" name="Rectangle 2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1988" name="Rectangle 3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 vert="horz" wrap="square" lIns="91440" tIns="45720" rIns="91440" bIns="45720" anchor="ctr"/>
          <a:lstStyle/>
          <a:p>
            <a:pPr lvl="0"/>
            <a:endParaRPr/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en-US" altLang="zh-CN" sz="1200" b="0"/>
              <a:pPr lvl="0" algn="r"/>
              <a:t>7</a:t>
            </a:fld>
            <a:endParaRPr lang="zh-CN" sz="1200" b="0"/>
          </a:p>
        </p:txBody>
      </p:sp>
    </p:spTree>
    <p:extLst>
      <p:ext uri="{BB962C8B-B14F-4D97-AF65-F5344CB8AC3E}">
        <p14:creationId xmlns:p14="http://schemas.microsoft.com/office/powerpoint/2010/main" val="375237406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8FD04-518C-471E-B6DD-F574C0AC3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05E6F-337C-43BF-9F56-917253318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8EF47-026A-4E83-9F2F-EEAD3737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B6BFA-1A26-4CC2-BF5E-9B85167D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D9B0A-93AB-4551-8685-9F24F4DB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02ADA-2601-4E2C-AEE9-5B114D53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4847B-1D54-4CD8-80C6-2A5593530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5CC6D-4849-45AF-A517-69FF583C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92EB9-BABC-44BC-BBC5-0AD83617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BFDED-2EBE-4CE2-9515-D9822B0F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0450-2A61-42E5-9512-6AD9AB2A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916680313"/>
      </p:ext>
    </p:extLst>
  </p:cSld>
  <p:clrMapOvr>
    <a:masterClrMapping/>
  </p:clrMapOvr>
  <p:transition spd="slow">
    <p:cover dir="d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12A5ED7F-EBDA-4DB1-BEC7-1F7E4788014E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09316F38-CD23-46D2-BE7A-83943F53082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2635391"/>
      </p:ext>
    </p:extLst>
  </p:cSld>
  <p:clrMapOvr>
    <a:masterClrMapping/>
  </p:clrMapOvr>
  <p:transition spd="slow">
    <p:cover dir="d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8EDA1A7E-E411-444D-8CF4-265FF6B33F4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49C30105-6EDD-4A5A-9F2C-77FEA42952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173441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8" r:id="rId2"/>
  </p:sldLayoutIdLst>
  <p:transition spd="slow">
    <p:cover dir="d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1520122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152371" y="2029294"/>
            <a:ext cx="9448740" cy="1423467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4400">
                <a:latin typeface="华文中宋" panose="02010600040101010101" pitchFamily="2" charset="-122"/>
                <a:ea typeface="华文中宋" panose="02010600040101010101" pitchFamily="2" charset="-122"/>
              </a:rPr>
              <a:t>第四单元 十月革命与苏联的经济建设</a:t>
            </a:r>
            <a:endParaRPr lang="en-US" altLang="zh-CN" sz="44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/>
            <a:r>
              <a:rPr lang="zh-CN" altLang="en-US" sz="4400">
                <a:latin typeface="华文中宋" panose="02010600040101010101" pitchFamily="2" charset="-122"/>
                <a:ea typeface="华文中宋" panose="02010600040101010101" pitchFamily="2" charset="-122"/>
              </a:rPr>
              <a:t>复习课件</a:t>
            </a:r>
          </a:p>
        </p:txBody>
      </p:sp>
    </p:spTree>
    <p:extLst>
      <p:ext uri="{BB962C8B-B14F-4D97-AF65-F5344CB8AC3E}">
        <p14:creationId xmlns:p14="http://schemas.microsoft.com/office/powerpoint/2010/main" val="3822526300"/>
      </p:ext>
    </p:extLst>
  </p:cSld>
  <p:clrMapOvr>
    <a:masterClrMapping/>
  </p:clrMapOvr>
  <p:transition spd="slow">
    <p:cover dir="d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290" y="1045573"/>
            <a:ext cx="5909585" cy="36012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8" name="组合 7"/>
          <p:cNvGrpSpPr/>
          <p:nvPr/>
        </p:nvGrpSpPr>
        <p:grpSpPr>
          <a:xfrm>
            <a:off x="0" y="281342"/>
            <a:ext cx="2169226" cy="507831"/>
            <a:chOff x="0" y="446091"/>
            <a:chExt cx="2892301" cy="677108"/>
          </a:xfrm>
        </p:grpSpPr>
        <p:sp>
          <p:nvSpPr>
            <p:cNvPr id="9" name="矩形 8"/>
            <p:cNvSpPr/>
            <p:nvPr/>
          </p:nvSpPr>
          <p:spPr>
            <a:xfrm>
              <a:off x="0" y="566057"/>
              <a:ext cx="576253" cy="40640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ea typeface="华文中宋" panose="02010600040101010101" pitchFamily="2" charset="-122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799421" y="446091"/>
              <a:ext cx="2092880" cy="67710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700" b="1">
                  <a:latin typeface="华文中宋" panose="02010600040101010101" pitchFamily="2" charset="-122"/>
                  <a:ea typeface="华文中宋" panose="02010600040101010101" pitchFamily="2" charset="-122"/>
                </a:rPr>
                <a:t>知识网络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6099898"/>
      </p:ext>
    </p:extLst>
  </p:cSld>
  <p:clrMapOvr>
    <a:masterClrMapping/>
  </p:clrMapOvr>
  <p:transition spd="slow">
    <p:cover dir="d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title" idx="4294967295"/>
          </p:nvPr>
        </p:nvSpPr>
        <p:spPr>
          <a:xfrm>
            <a:off x="0" y="1546225"/>
            <a:ext cx="9144000" cy="16605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</a:ln>
        </p:spPr>
        <p:txBody>
          <a:bodyPr vert="horz" wrap="square" lIns="0" tIns="0" rIns="0" bIns="0" rtlCol="0" anchor="ctr" anchorCtr="1">
            <a:spAutoFit/>
          </a:bodyPr>
          <a:lstStyle/>
          <a:p>
            <a:pPr algn="l"/>
            <a:br>
              <a:rPr lang="en-US" altLang="zh-CN" sz="36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</a:br>
            <a:r>
              <a:rPr lang="zh-CN" altLang="en-US" sz="36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一、俄国十月革命</a:t>
            </a:r>
            <a:br>
              <a:rPr lang="en-US" altLang="zh-CN" sz="36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</a:br>
            <a:endParaRPr lang="en-US" altLang="zh-CN" sz="36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288810856"/>
      </p:ext>
    </p:extLst>
  </p:cSld>
  <p:clrMapOvr>
    <a:masterClrMapping/>
  </p:clrMapOvr>
  <p:transition spd="slow">
    <p:cover dir="d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0" y="494257"/>
            <a:ext cx="2383707" cy="715581"/>
            <a:chOff x="0" y="775122"/>
            <a:chExt cx="3178276" cy="954108"/>
          </a:xfrm>
        </p:grpSpPr>
        <p:sp>
          <p:nvSpPr>
            <p:cNvPr id="7" name="燕尾形 6"/>
            <p:cNvSpPr/>
            <p:nvPr/>
          </p:nvSpPr>
          <p:spPr>
            <a:xfrm>
              <a:off x="352425" y="997877"/>
              <a:ext cx="404587" cy="631151"/>
            </a:xfrm>
            <a:prstGeom prst="chevron">
              <a:avLst>
                <a:gd name="adj" fmla="val 60562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ea typeface="华文中宋" panose="02010600040101010101" pitchFamily="2" charset="-122"/>
              </a:endParaRP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0" y="775122"/>
              <a:ext cx="3178276" cy="954108"/>
              <a:chOff x="0" y="775122"/>
              <a:chExt cx="3178276" cy="954108"/>
            </a:xfrm>
          </p:grpSpPr>
          <p:sp>
            <p:nvSpPr>
              <p:cNvPr id="4" name="矩形 3"/>
              <p:cNvSpPr/>
              <p:nvPr/>
            </p:nvSpPr>
            <p:spPr>
              <a:xfrm>
                <a:off x="1085396" y="775122"/>
                <a:ext cx="2092880" cy="95410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700" b="1"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二月革命</a:t>
                </a:r>
              </a:p>
            </p:txBody>
          </p:sp>
          <p:sp>
            <p:nvSpPr>
              <p:cNvPr id="8" name="五边形 7"/>
              <p:cNvSpPr/>
              <p:nvPr/>
            </p:nvSpPr>
            <p:spPr>
              <a:xfrm>
                <a:off x="0" y="1000589"/>
                <a:ext cx="508000" cy="628439"/>
              </a:xfrm>
              <a:prstGeom prst="homePlate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ea typeface="华文中宋" panose="02010600040101010101" pitchFamily="2" charset="-122"/>
                </a:endParaRPr>
              </a:p>
            </p:txBody>
          </p:sp>
        </p:grpSp>
      </p:grpSp>
      <p:sp>
        <p:nvSpPr>
          <p:cNvPr id="2" name="矩形 1"/>
          <p:cNvSpPr/>
          <p:nvPr/>
        </p:nvSpPr>
        <p:spPr>
          <a:xfrm>
            <a:off x="2034080" y="1216521"/>
            <a:ext cx="5859200" cy="117724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一战将俄国推向全面崩溃的边缘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1917年3月</a:t>
            </a:r>
            <a:r>
              <a:rPr lang="en-US" altLang="zh-CN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8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日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（俄历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月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23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日）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1" name="文本框 6146"/>
          <p:cNvSpPr txBox="1"/>
          <p:nvPr/>
        </p:nvSpPr>
        <p:spPr>
          <a:xfrm>
            <a:off x="792276" y="1220940"/>
            <a:ext cx="1351973" cy="3393237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bg1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x-none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背景：</a:t>
            </a:r>
          </a:p>
          <a:p>
            <a:r>
              <a:rPr lang="en-US" altLang="x-none" sz="2400">
                <a:solidFill>
                  <a:schemeClr val="tx1"/>
                </a:solidFill>
              </a:rPr>
              <a:t>2.</a:t>
            </a:r>
            <a:r>
              <a:rPr lang="zh-CN" altLang="en-US" sz="2400">
                <a:solidFill>
                  <a:schemeClr val="tx1"/>
                </a:solidFill>
              </a:rPr>
              <a:t>时间：</a:t>
            </a:r>
            <a:endParaRPr lang="en-US" altLang="zh-CN" sz="2400">
              <a:solidFill>
                <a:schemeClr val="tx1"/>
              </a:solidFill>
            </a:endParaRPr>
          </a:p>
          <a:p>
            <a:r>
              <a:rPr lang="en-US" altLang="x-none" sz="2400">
                <a:solidFill>
                  <a:schemeClr val="tx1"/>
                </a:solidFill>
              </a:rPr>
              <a:t>3.</a:t>
            </a:r>
            <a:r>
              <a:rPr lang="zh-CN" altLang="en-US" sz="2400">
                <a:solidFill>
                  <a:schemeClr val="tx1"/>
                </a:solidFill>
              </a:rPr>
              <a:t>结果：</a:t>
            </a:r>
            <a:endParaRPr lang="en-US" altLang="zh-CN" sz="2400">
              <a:solidFill>
                <a:schemeClr val="tx1"/>
              </a:solidFill>
            </a:endParaRPr>
          </a:p>
          <a:p>
            <a:endParaRPr lang="en-US" altLang="zh-CN" sz="2400">
              <a:solidFill>
                <a:schemeClr val="tx1"/>
              </a:solidFill>
            </a:endParaRPr>
          </a:p>
          <a:p>
            <a:endParaRPr lang="en-US" altLang="zh-CN" sz="2400">
              <a:solidFill>
                <a:schemeClr val="tx1"/>
              </a:solidFill>
            </a:endParaRPr>
          </a:p>
          <a:p>
            <a:r>
              <a:rPr lang="en-US" altLang="zh-CN" sz="2400">
                <a:solidFill>
                  <a:schemeClr val="tx1"/>
                </a:solidFill>
              </a:rPr>
              <a:t>4.</a:t>
            </a:r>
            <a:r>
              <a:rPr lang="zh-CN" altLang="en-US" sz="2400">
                <a:solidFill>
                  <a:schemeClr val="tx1"/>
                </a:solidFill>
              </a:rPr>
              <a:t>性质：</a:t>
            </a:r>
          </a:p>
        </p:txBody>
      </p:sp>
      <p:sp>
        <p:nvSpPr>
          <p:cNvPr id="14" name="矩形 13"/>
          <p:cNvSpPr/>
          <p:nvPr/>
        </p:nvSpPr>
        <p:spPr>
          <a:xfrm>
            <a:off x="2077623" y="2317528"/>
            <a:ext cx="3604721" cy="228524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①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推翻了沙皇专制制度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；②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工兵</a:t>
            </a:r>
            <a:r>
              <a:rPr lang="zh-CN" altLang="en-US" sz="2400" b="1" u="sng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苏维埃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与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资产阶级临时政府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两个政权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  <a:sym typeface="+mn-ea"/>
              </a:rPr>
              <a:t>并存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资产阶级民主革命</a:t>
            </a:r>
            <a:endParaRPr lang="en-US" altLang="zh-CN" sz="24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5682343" y="2536372"/>
            <a:ext cx="3461657" cy="2152320"/>
            <a:chOff x="7576458" y="3381829"/>
            <a:chExt cx="4615542" cy="2869760"/>
          </a:xfrm>
        </p:grpSpPr>
        <p:pic>
          <p:nvPicPr>
            <p:cNvPr id="3074" name="Picture 2" descr="C:\Users\Administrator\Desktop\timg (10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837712" y="3611736"/>
              <a:ext cx="3802745" cy="2639853"/>
            </a:xfrm>
            <a:prstGeom prst="rect">
              <a:avLst/>
            </a:prstGeom>
            <a:ln w="38100" cap="sq">
              <a:solidFill>
                <a:schemeClr val="accent6">
                  <a:lumMod val="75000"/>
                </a:schemeClr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直接连接符 4"/>
            <p:cNvCxnSpPr/>
            <p:nvPr/>
          </p:nvCxnSpPr>
          <p:spPr>
            <a:xfrm>
              <a:off x="7576458" y="3381829"/>
              <a:ext cx="4615542" cy="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10840198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403906"/>
            <a:ext cx="6749142" cy="715581"/>
            <a:chOff x="0" y="775122"/>
            <a:chExt cx="8998856" cy="954107"/>
          </a:xfrm>
        </p:grpSpPr>
        <p:sp>
          <p:nvSpPr>
            <p:cNvPr id="3" name="燕尾形 2"/>
            <p:cNvSpPr/>
            <p:nvPr/>
          </p:nvSpPr>
          <p:spPr>
            <a:xfrm>
              <a:off x="352425" y="997877"/>
              <a:ext cx="404587" cy="631151"/>
            </a:xfrm>
            <a:prstGeom prst="chevron">
              <a:avLst>
                <a:gd name="adj" fmla="val 60562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ea typeface="华文中宋" panose="02010600040101010101" pitchFamily="2" charset="-122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0" y="775122"/>
              <a:ext cx="8998856" cy="954107"/>
              <a:chOff x="0" y="775122"/>
              <a:chExt cx="8998856" cy="954107"/>
            </a:xfrm>
          </p:grpSpPr>
          <p:sp>
            <p:nvSpPr>
              <p:cNvPr id="5" name="矩形 4"/>
              <p:cNvSpPr/>
              <p:nvPr/>
            </p:nvSpPr>
            <p:spPr>
              <a:xfrm>
                <a:off x="1085395" y="775122"/>
                <a:ext cx="7913461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700" b="1"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彼得格勒武装起义 </a:t>
                </a:r>
                <a:r>
                  <a:rPr lang="en-US" altLang="zh-CN" sz="2700" b="1"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—— </a:t>
                </a:r>
                <a:r>
                  <a:rPr lang="zh-CN" altLang="en-US" sz="2700" b="1"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十月革命</a:t>
                </a:r>
              </a:p>
            </p:txBody>
          </p:sp>
          <p:sp>
            <p:nvSpPr>
              <p:cNvPr id="6" name="五边形 5"/>
              <p:cNvSpPr/>
              <p:nvPr/>
            </p:nvSpPr>
            <p:spPr>
              <a:xfrm>
                <a:off x="0" y="1000589"/>
                <a:ext cx="508000" cy="628439"/>
              </a:xfrm>
              <a:prstGeom prst="homePlate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ea typeface="华文中宋" panose="02010600040101010101" pitchFamily="2" charset="-122"/>
                </a:endParaRPr>
              </a:p>
            </p:txBody>
          </p:sp>
        </p:grpSp>
      </p:grpSp>
      <p:sp>
        <p:nvSpPr>
          <p:cNvPr id="7" name="文本框 11266"/>
          <p:cNvSpPr txBox="1"/>
          <p:nvPr/>
        </p:nvSpPr>
        <p:spPr>
          <a:xfrm>
            <a:off x="520138" y="1124383"/>
            <a:ext cx="1858522" cy="3393237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bg1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</a:rPr>
              <a:t>1.</a:t>
            </a:r>
            <a:r>
              <a:rPr lang="zh-CN" altLang="en-US" sz="2400">
                <a:solidFill>
                  <a:schemeClr val="tx1"/>
                </a:solidFill>
              </a:rPr>
              <a:t>背景：</a:t>
            </a:r>
            <a:endParaRPr lang="en-US" altLang="zh-CN" sz="2400">
              <a:solidFill>
                <a:schemeClr val="tx1"/>
              </a:solidFill>
            </a:endParaRPr>
          </a:p>
          <a:p>
            <a:endParaRPr lang="en-US" altLang="zh-CN" sz="2400">
              <a:solidFill>
                <a:schemeClr val="tx1"/>
              </a:solidFill>
            </a:endParaRPr>
          </a:p>
          <a:p>
            <a:r>
              <a:rPr lang="zh-CN" altLang="en-US" sz="2400">
                <a:solidFill>
                  <a:schemeClr val="tx1"/>
                </a:solidFill>
              </a:rPr>
              <a:t>2</a:t>
            </a:r>
            <a:r>
              <a:rPr lang="en-US" altLang="zh-CN" sz="2400">
                <a:solidFill>
                  <a:schemeClr val="tx1"/>
                </a:solidFill>
              </a:rPr>
              <a:t>.</a:t>
            </a:r>
            <a:r>
              <a:rPr lang="en-US" altLang="x-none" sz="2400" err="1">
                <a:solidFill>
                  <a:schemeClr val="tx1"/>
                </a:solidFill>
              </a:rPr>
              <a:t>时间</a:t>
            </a:r>
            <a:r>
              <a:rPr lang="zh-CN" altLang="en-US" sz="2400">
                <a:solidFill>
                  <a:schemeClr val="tx1"/>
                </a:solidFill>
              </a:rPr>
              <a:t>：</a:t>
            </a:r>
            <a:r>
              <a:rPr lang="en-US" altLang="x-none" sz="2400">
                <a:solidFill>
                  <a:schemeClr val="tx1"/>
                </a:solidFill>
              </a:rPr>
              <a:t>   </a:t>
            </a:r>
          </a:p>
          <a:p>
            <a:r>
              <a:rPr lang="en-US" altLang="x-none" sz="2400">
                <a:solidFill>
                  <a:schemeClr val="tx1"/>
                </a:solidFill>
              </a:rPr>
              <a:t>3.</a:t>
            </a:r>
            <a:r>
              <a:rPr lang="zh-CN" altLang="en-US" sz="2400">
                <a:solidFill>
                  <a:schemeClr val="tx1"/>
                </a:solidFill>
              </a:rPr>
              <a:t>地点：</a:t>
            </a:r>
            <a:r>
              <a:rPr lang="en-US" altLang="x-none" sz="2400">
                <a:solidFill>
                  <a:schemeClr val="tx1"/>
                </a:solidFill>
              </a:rPr>
              <a:t> </a:t>
            </a:r>
          </a:p>
          <a:p>
            <a:r>
              <a:rPr lang="en-US" altLang="x-none" sz="2400">
                <a:solidFill>
                  <a:schemeClr val="tx1"/>
                </a:solidFill>
              </a:rPr>
              <a:t>4.</a:t>
            </a:r>
            <a:r>
              <a:rPr lang="zh-CN" altLang="en-US" sz="2400">
                <a:solidFill>
                  <a:schemeClr val="tx1"/>
                </a:solidFill>
              </a:rPr>
              <a:t>领导人：</a:t>
            </a:r>
            <a:r>
              <a:rPr lang="en-US" altLang="x-none" sz="2400">
                <a:solidFill>
                  <a:schemeClr val="tx1"/>
                </a:solidFill>
              </a:rPr>
              <a:t>  </a:t>
            </a:r>
            <a:endParaRPr lang="en-US" altLang="zh-CN" sz="2400">
              <a:solidFill>
                <a:schemeClr val="tx1"/>
              </a:solidFill>
            </a:endParaRPr>
          </a:p>
          <a:p>
            <a:r>
              <a:rPr lang="en-US" altLang="zh-CN" sz="2400">
                <a:solidFill>
                  <a:schemeClr val="tx1"/>
                </a:solidFill>
              </a:rPr>
              <a:t>5.</a:t>
            </a:r>
            <a:r>
              <a:rPr lang="zh-CN" altLang="en-US" sz="2400">
                <a:solidFill>
                  <a:schemeClr val="tx1"/>
                </a:solidFill>
              </a:rPr>
              <a:t>性质：</a:t>
            </a:r>
          </a:p>
        </p:txBody>
      </p:sp>
      <p:sp>
        <p:nvSpPr>
          <p:cNvPr id="8" name="文本框 3"/>
          <p:cNvSpPr txBox="1"/>
          <p:nvPr/>
        </p:nvSpPr>
        <p:spPr>
          <a:xfrm>
            <a:off x="2062351" y="1126954"/>
            <a:ext cx="6335484" cy="339323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bg1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tx1"/>
                </a:solidFill>
              </a:rPr>
              <a:t>资产阶级临时政府继续进行帝国主义战争，引起人民群众的不满。</a:t>
            </a:r>
            <a:endParaRPr lang="en-US" altLang="zh-CN" sz="2400">
              <a:solidFill>
                <a:schemeClr val="tx1"/>
              </a:solidFill>
            </a:endParaRPr>
          </a:p>
          <a:p>
            <a:r>
              <a:rPr lang="en-US" altLang="zh-CN" sz="2400">
                <a:solidFill>
                  <a:srgbClr val="FF0000"/>
                </a:solidFill>
              </a:rPr>
              <a:t>1917</a:t>
            </a:r>
            <a:r>
              <a:rPr lang="zh-CN" altLang="en-US" sz="2400">
                <a:solidFill>
                  <a:srgbClr val="FF0000"/>
                </a:solidFill>
              </a:rPr>
              <a:t>年</a:t>
            </a:r>
            <a:r>
              <a:rPr lang="en-US" altLang="zh-CN" sz="2400">
                <a:solidFill>
                  <a:srgbClr val="FF0000"/>
                </a:solidFill>
              </a:rPr>
              <a:t>11</a:t>
            </a:r>
            <a:r>
              <a:rPr lang="zh-CN" altLang="en-US" sz="2400">
                <a:solidFill>
                  <a:srgbClr val="FF0000"/>
                </a:solidFill>
              </a:rPr>
              <a:t>月</a:t>
            </a:r>
            <a:r>
              <a:rPr lang="en-US" altLang="zh-CN" sz="2400">
                <a:solidFill>
                  <a:srgbClr val="FF0000"/>
                </a:solidFill>
              </a:rPr>
              <a:t>6</a:t>
            </a:r>
            <a:r>
              <a:rPr lang="zh-CN" altLang="en-US" sz="2400">
                <a:solidFill>
                  <a:srgbClr val="FF0000"/>
                </a:solidFill>
              </a:rPr>
              <a:t>日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（俄历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10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月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24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日）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  <a:p>
            <a:r>
              <a:rPr lang="zh-CN" altLang="en-US" sz="2400">
                <a:solidFill>
                  <a:srgbClr val="FF0000"/>
                </a:solidFill>
              </a:rPr>
              <a:t>彼得格勒</a:t>
            </a:r>
            <a:endParaRPr lang="en-US" altLang="zh-CN" sz="2400">
              <a:solidFill>
                <a:srgbClr val="FF0000"/>
              </a:solidFill>
            </a:endParaRPr>
          </a:p>
          <a:p>
            <a:r>
              <a:rPr lang="zh-CN" altLang="en-US" sz="2400">
                <a:solidFill>
                  <a:schemeClr val="tx1"/>
                </a:solidFill>
              </a:rPr>
              <a:t>列宁</a:t>
            </a:r>
            <a:endParaRPr lang="en-US" altLang="zh-CN" sz="2400">
              <a:solidFill>
                <a:schemeClr val="tx1"/>
              </a:solidFill>
            </a:endParaRPr>
          </a:p>
          <a:p>
            <a:r>
              <a:rPr lang="zh-CN" altLang="en-US" sz="2400">
                <a:solidFill>
                  <a:srgbClr val="FF0000"/>
                </a:solidFill>
              </a:rPr>
              <a:t>无产阶级社会主义革命</a:t>
            </a:r>
            <a:endParaRPr lang="en-US" altLang="zh-CN" sz="2400">
              <a:solidFill>
                <a:srgbClr val="FF0000"/>
              </a:solidFill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5671457" y="2926380"/>
            <a:ext cx="3137915" cy="2148540"/>
            <a:chOff x="7561942" y="3993280"/>
            <a:chExt cx="4183887" cy="2864720"/>
          </a:xfrm>
        </p:grpSpPr>
        <p:pic>
          <p:nvPicPr>
            <p:cNvPr id="4098" name="Picture 2" descr="C:\Users\Administrator\Desktop\timg (11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856002" y="4100254"/>
              <a:ext cx="3889827" cy="2387926"/>
            </a:xfrm>
            <a:prstGeom prst="rect">
              <a:avLst/>
            </a:prstGeom>
            <a:ln w="38100" cap="sq">
              <a:solidFill>
                <a:schemeClr val="accent6">
                  <a:lumMod val="75000"/>
                </a:schemeClr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0" name="直接连接符 9"/>
            <p:cNvCxnSpPr/>
            <p:nvPr/>
          </p:nvCxnSpPr>
          <p:spPr>
            <a:xfrm flipH="1">
              <a:off x="7561942" y="3993280"/>
              <a:ext cx="0" cy="28647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31997425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5"/>
          <p:cNvSpPr txBox="1"/>
          <p:nvPr/>
        </p:nvSpPr>
        <p:spPr>
          <a:xfrm>
            <a:off x="1870450" y="604589"/>
            <a:ext cx="6405413" cy="394723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bg1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</a:rPr>
              <a:t>11</a:t>
            </a:r>
            <a:r>
              <a:rPr lang="zh-CN" altLang="en-US" sz="2400">
                <a:solidFill>
                  <a:schemeClr val="tx1"/>
                </a:solidFill>
              </a:rPr>
              <a:t>月</a:t>
            </a:r>
            <a:r>
              <a:rPr lang="en-US" altLang="zh-CN" sz="2400">
                <a:solidFill>
                  <a:schemeClr val="tx1"/>
                </a:solidFill>
              </a:rPr>
              <a:t>7</a:t>
            </a:r>
            <a:r>
              <a:rPr lang="zh-CN" altLang="en-US" sz="2400">
                <a:solidFill>
                  <a:schemeClr val="tx1"/>
                </a:solidFill>
              </a:rPr>
              <a:t>日，占领彼得格勒战略要地；“阿芙乐尔号”的炮声标志攻打冬宫的开始；</a:t>
            </a:r>
            <a:r>
              <a:rPr lang="en-US" altLang="zh-CN" sz="2400">
                <a:solidFill>
                  <a:schemeClr val="tx1"/>
                </a:solidFill>
              </a:rPr>
              <a:t>11</a:t>
            </a:r>
            <a:r>
              <a:rPr lang="zh-CN" altLang="en-US" sz="2400">
                <a:solidFill>
                  <a:schemeClr val="tx1"/>
                </a:solidFill>
              </a:rPr>
              <a:t>月</a:t>
            </a:r>
            <a:r>
              <a:rPr lang="en-US" altLang="zh-CN" sz="2400">
                <a:solidFill>
                  <a:schemeClr val="tx1"/>
                </a:solidFill>
              </a:rPr>
              <a:t>8</a:t>
            </a:r>
            <a:r>
              <a:rPr lang="zh-CN" altLang="en-US" sz="2400">
                <a:solidFill>
                  <a:schemeClr val="tx1"/>
                </a:solidFill>
              </a:rPr>
              <a:t>日，攻克冬宫，起义胜利。</a:t>
            </a:r>
            <a:endParaRPr lang="en-US" altLang="zh-CN" sz="2400">
              <a:solidFill>
                <a:schemeClr val="tx1"/>
              </a:solidFill>
            </a:endParaRPr>
          </a:p>
          <a:p>
            <a:r>
              <a:rPr lang="zh-CN" altLang="en-US" sz="2400">
                <a:solidFill>
                  <a:srgbClr val="FF0000"/>
                </a:solidFill>
              </a:rPr>
              <a:t>苏维埃政权</a:t>
            </a:r>
            <a:r>
              <a:rPr lang="en-US" altLang="zh-CN" sz="2400">
                <a:solidFill>
                  <a:srgbClr val="FF0000"/>
                </a:solidFill>
              </a:rPr>
              <a:t>——</a:t>
            </a:r>
            <a:r>
              <a:rPr lang="zh-CN" altLang="en-US" sz="2400">
                <a:solidFill>
                  <a:srgbClr val="FF0000"/>
                </a:solidFill>
              </a:rPr>
              <a:t>人民委员会成立</a:t>
            </a:r>
          </a:p>
          <a:p>
            <a:r>
              <a:rPr lang="zh-CN" altLang="en-US" sz="2400">
                <a:solidFill>
                  <a:srgbClr val="FF0000"/>
                </a:solidFill>
              </a:rPr>
              <a:t>①世界历史上无产阶级第一次取得胜利的革命，它把社会主义理论变成现实；②对</a:t>
            </a:r>
            <a:r>
              <a:rPr lang="en-US" altLang="zh-CN" sz="2400">
                <a:solidFill>
                  <a:srgbClr val="FF0000"/>
                </a:solidFill>
              </a:rPr>
              <a:t>20</a:t>
            </a:r>
            <a:r>
              <a:rPr lang="zh-CN" altLang="en-US" sz="2400">
                <a:solidFill>
                  <a:srgbClr val="FF0000"/>
                </a:solidFill>
              </a:rPr>
              <a:t>世纪的</a:t>
            </a:r>
            <a:r>
              <a:rPr lang="zh-CN" altLang="en-US" sz="2400" u="sng">
                <a:solidFill>
                  <a:srgbClr val="FF0000"/>
                </a:solidFill>
              </a:rPr>
              <a:t>历史进程产生重大影响</a:t>
            </a:r>
            <a:r>
              <a:rPr lang="zh-CN" altLang="en-US" sz="2400">
                <a:solidFill>
                  <a:srgbClr val="FF0000"/>
                </a:solidFill>
              </a:rPr>
              <a:t>。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6" name="矩形标注 5"/>
          <p:cNvSpPr/>
          <p:nvPr/>
        </p:nvSpPr>
        <p:spPr>
          <a:xfrm>
            <a:off x="5445578" y="1849742"/>
            <a:ext cx="3015344" cy="484121"/>
          </a:xfrm>
          <a:prstGeom prst="wedgeRectCallout">
            <a:avLst>
              <a:gd name="adj1" fmla="val -55726"/>
              <a:gd name="adj2" fmla="val 5498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第一个社会主义政权</a:t>
            </a:r>
          </a:p>
        </p:txBody>
      </p:sp>
      <p:sp>
        <p:nvSpPr>
          <p:cNvPr id="2" name="矩形 1"/>
          <p:cNvSpPr/>
          <p:nvPr/>
        </p:nvSpPr>
        <p:spPr>
          <a:xfrm>
            <a:off x="561804" y="604589"/>
            <a:ext cx="1451359" cy="2839239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6.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经过： </a:t>
            </a:r>
          </a:p>
          <a:p>
            <a:pPr>
              <a:lnSpc>
                <a:spcPct val="150000"/>
              </a:lnSpc>
            </a:pP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7.</a:t>
            </a:r>
            <a:r>
              <a:rPr lang="en-US" altLang="x-none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结果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：</a:t>
            </a:r>
            <a:endParaRPr lang="en-US" altLang="x-none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x-none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8.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影响：</a:t>
            </a:r>
          </a:p>
        </p:txBody>
      </p:sp>
    </p:spTree>
    <p:extLst>
      <p:ext uri="{BB962C8B-B14F-4D97-AF65-F5344CB8AC3E}">
        <p14:creationId xmlns:p14="http://schemas.microsoft.com/office/powerpoint/2010/main" val="3318766552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3" name="Text Box 7"/>
          <p:cNvSpPr txBox="1"/>
          <p:nvPr/>
        </p:nvSpPr>
        <p:spPr>
          <a:xfrm>
            <a:off x="598711" y="879825"/>
            <a:ext cx="8240488" cy="394723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l">
              <a:lnSpc>
                <a:spcPct val="150000"/>
              </a:lnSpc>
            </a:pPr>
            <a:r>
              <a:rPr lang="en-US" altLang="zh-CN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①</a:t>
            </a:r>
            <a:r>
              <a:rPr lang="zh-CN" altLang="en-US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是世界上无产阶级第一次取得胜利的革命，把理论变为现实。</a:t>
            </a:r>
            <a:endParaRPr lang="en-US" altLang="zh-CN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 algn="l">
              <a:lnSpc>
                <a:spcPct val="150000"/>
              </a:lnSpc>
            </a:pPr>
            <a:endParaRPr lang="en-US" altLang="zh-CN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②</a:t>
            </a:r>
            <a:r>
              <a:rPr lang="zh-CN" altLang="en-US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对</a:t>
            </a:r>
            <a:r>
              <a:rPr lang="en-US" altLang="zh-CN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20</a:t>
            </a:r>
            <a:r>
              <a:rPr lang="zh-CN" altLang="en-US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世纪的历史进程产生了深刻影响。</a:t>
            </a:r>
            <a:endParaRPr lang="en-US" altLang="zh-CN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>
              <a:lnSpc>
                <a:spcPct val="150000"/>
              </a:lnSpc>
            </a:pPr>
            <a:endParaRPr lang="en-US" altLang="zh-CN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③</a:t>
            </a:r>
            <a:r>
              <a:rPr lang="zh-CN" altLang="en-US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使俄国走上实现现代化独特之路。</a:t>
            </a:r>
            <a:endParaRPr lang="en-US" altLang="zh-CN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 algn="l">
              <a:lnSpc>
                <a:spcPct val="150000"/>
              </a:lnSpc>
            </a:pPr>
            <a:endParaRPr lang="en-US" altLang="zh-CN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④</a:t>
            </a:r>
            <a:r>
              <a:rPr lang="zh-CN" altLang="en-US" sz="2100" b="1">
                <a:latin typeface="华文中宋" panose="02010600040101010101" pitchFamily="2" charset="-122"/>
                <a:ea typeface="华文中宋" panose="02010600040101010101" pitchFamily="2" charset="-122"/>
              </a:rPr>
              <a:t>为世界上的落后国家发展树立榜样。</a:t>
            </a:r>
          </a:p>
          <a:p>
            <a:pPr lvl="0" algn="l">
              <a:lnSpc>
                <a:spcPct val="150000"/>
              </a:lnSpc>
            </a:pPr>
            <a:endParaRPr lang="zh-CN" altLang="en-US" sz="21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32190" y="1360636"/>
            <a:ext cx="7948330" cy="3462486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en-US" sz="21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（巴黎公社是无产阶级专政的第一次伟大尝试）</a:t>
            </a:r>
            <a:endParaRPr lang="en-US" altLang="zh-CN" sz="21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21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21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（打破了世界资本主义一统天下的局面，使世界进入新发展阶段）</a:t>
            </a:r>
          </a:p>
          <a:p>
            <a:pPr>
              <a:lnSpc>
                <a:spcPct val="150000"/>
              </a:lnSpc>
            </a:pPr>
            <a:endParaRPr lang="en-US" altLang="zh-CN" sz="21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1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（无产阶级领导走社会主义道路）</a:t>
            </a:r>
            <a:endParaRPr lang="en-US" altLang="zh-CN" sz="21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>
              <a:lnSpc>
                <a:spcPct val="150000"/>
              </a:lnSpc>
            </a:pPr>
            <a:endParaRPr lang="en-US" altLang="zh-CN" sz="21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21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（如中国新文化运动、五四运动、新民主主义革命等）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0" y="381881"/>
            <a:ext cx="4535791" cy="415498"/>
            <a:chOff x="0" y="509175"/>
            <a:chExt cx="6047721" cy="553998"/>
          </a:xfrm>
        </p:grpSpPr>
        <p:sp>
          <p:nvSpPr>
            <p:cNvPr id="3" name="矩形 2"/>
            <p:cNvSpPr/>
            <p:nvPr/>
          </p:nvSpPr>
          <p:spPr>
            <a:xfrm>
              <a:off x="0" y="566057"/>
              <a:ext cx="576253" cy="40640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ea typeface="华文中宋" panose="02010600040101010101" pitchFamily="2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774483" y="509175"/>
              <a:ext cx="5273238" cy="5539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100" b="1">
                  <a:latin typeface="华文中宋" panose="02010600040101010101" pitchFamily="2" charset="-122"/>
                  <a:ea typeface="华文中宋" panose="02010600040101010101" pitchFamily="2" charset="-122"/>
                </a:rPr>
                <a:t>十月革命胜利的历史意义解读：</a:t>
              </a:r>
              <a:endParaRPr lang="zh-CN" altLang="en-US" sz="2100">
                <a:ea typeface="华文中宋" panose="0201060004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80470175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81929"/>
              </p:ext>
            </p:extLst>
          </p:nvPr>
        </p:nvGraphicFramePr>
        <p:xfrm>
          <a:off x="624537" y="1245766"/>
          <a:ext cx="7911001" cy="3207513"/>
        </p:xfrm>
        <a:graphic>
          <a:graphicData uri="http://schemas.openxmlformats.org/drawingml/2006/table">
            <a:tbl>
              <a:tblPr/>
              <a:tblGrid>
                <a:gridCol w="9736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43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2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3782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827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1773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bg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名称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bg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时间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bg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性质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bg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任务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bg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结果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064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二月革命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x-none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1917.3</a:t>
                      </a: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（俄历二月）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资产阶级</a:t>
                      </a:r>
                      <a:endParaRPr lang="en-US" altLang="zh-CN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民主革命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推翻沙皇专制统治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两个政权</a:t>
                      </a:r>
                      <a:endParaRPr lang="en-US" altLang="zh-CN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并存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19133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十月革命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x-none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1917.11</a:t>
                      </a: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（俄历十月）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无产阶级社会主义革命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推翻资产阶级临时政府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kern="1200"/>
                      </a:lvl2pPr>
                      <a:lvl3pPr marL="1143000" lvl="2" indent="-228600">
                        <a:defRPr sz="2000" kern="1200"/>
                      </a:lvl3pPr>
                      <a:lvl4pPr marL="1600200" lvl="3" indent="-228600">
                        <a:defRPr sz="1800" kern="1200"/>
                      </a:lvl4pPr>
                      <a:lvl5pPr marL="2057400" lvl="4" indent="-228600">
                        <a:defRPr sz="1800" kern="1200"/>
                      </a:lvl5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建立世界上第一个社会主义国家</a:t>
                      </a:r>
                    </a:p>
                  </a:txBody>
                  <a:tcPr marL="68580" marR="6858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2356350" y="519545"/>
            <a:ext cx="4447371" cy="438581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试比较俄国两次革命的不同之处</a:t>
            </a:r>
          </a:p>
        </p:txBody>
      </p:sp>
    </p:spTree>
    <p:extLst>
      <p:ext uri="{BB962C8B-B14F-4D97-AF65-F5344CB8AC3E}">
        <p14:creationId xmlns:p14="http://schemas.microsoft.com/office/powerpoint/2010/main" val="1620046027"/>
      </p:ext>
    </p:extLst>
  </p:cSld>
  <p:clrMapOvr>
    <a:masterClrMapping/>
  </p:clrMapOvr>
  <p:transition spd="slow">
    <p:cover dir="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title" idx="4294967295"/>
          </p:nvPr>
        </p:nvSpPr>
        <p:spPr>
          <a:xfrm>
            <a:off x="0" y="1546225"/>
            <a:ext cx="9144000" cy="16605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</a:ln>
        </p:spPr>
        <p:txBody>
          <a:bodyPr vert="horz" wrap="square" lIns="0" tIns="0" rIns="0" bIns="0" rtlCol="0" anchor="ctr" anchorCtr="1">
            <a:spAutoFit/>
          </a:bodyPr>
          <a:lstStyle/>
          <a:p>
            <a:pPr algn="l"/>
            <a:br>
              <a:rPr lang="en-US" altLang="zh-CN" sz="36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</a:br>
            <a:r>
              <a:rPr lang="zh-CN" altLang="en-US" sz="36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二、苏联的经济建设</a:t>
            </a:r>
            <a:br>
              <a:rPr lang="en-US" altLang="zh-CN" sz="36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</a:br>
            <a:endParaRPr lang="en-US" altLang="zh-CN" sz="36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39851129"/>
      </p:ext>
    </p:extLst>
  </p:cSld>
  <p:clrMapOvr>
    <a:masterClrMapping/>
  </p:clrMapOvr>
  <p:transition spd="slow">
    <p:cover dir="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344931"/>
              </p:ext>
            </p:extLst>
          </p:nvPr>
        </p:nvGraphicFramePr>
        <p:xfrm>
          <a:off x="615045" y="1115788"/>
          <a:ext cx="7884001" cy="3108680"/>
        </p:xfrm>
        <a:graphic>
          <a:graphicData uri="http://schemas.openxmlformats.org/drawingml/2006/table">
            <a:tbl>
              <a:tblPr/>
              <a:tblGrid>
                <a:gridCol w="7340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36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3498">
                  <a:extLst>
                    <a:ext uri="{9D8B030D-6E8A-4147-A177-3AD203B41FA5}">
                      <a16:colId xmlns:a16="http://schemas.microsoft.com/office/drawing/2014/main" val="33186400"/>
                    </a:ext>
                  </a:extLst>
                </a:gridCol>
              </a:tblGrid>
              <a:tr h="539009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背景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十月革命后国内外反动势力联合反扑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计</a:t>
                      </a:r>
                      <a:endParaRPr lang="en-US" altLang="zh-CN" sz="21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划</a:t>
                      </a:r>
                      <a:endParaRPr lang="en-US" altLang="zh-CN" sz="21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经</a:t>
                      </a:r>
                      <a:endParaRPr lang="en-US" altLang="zh-CN" sz="21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济</a:t>
                      </a:r>
                      <a:endParaRPr lang="en-US" altLang="zh-CN" sz="21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endParaRPr lang="en-US" altLang="zh-CN" sz="21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439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时间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zh-CN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1918</a:t>
                      </a:r>
                      <a:r>
                        <a:rPr lang="en-US" altLang="zh-CN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 </a:t>
                      </a:r>
                      <a:r>
                        <a:rPr lang="zh-CN" altLang="zh-CN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-</a:t>
                      </a:r>
                      <a:r>
                        <a:rPr lang="en-US" altLang="zh-CN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 </a:t>
                      </a:r>
                      <a:r>
                        <a:rPr lang="zh-CN" altLang="zh-CN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1921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endParaRPr lang="zh-CN" altLang="zh-CN" sz="2800" b="1">
                        <a:solidFill>
                          <a:schemeClr val="bg1"/>
                        </a:solidFill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9009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内容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kumimoji="0" lang="zh-CN" altLang="en-US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①</a:t>
                      </a: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余粮收集制；②工业国有化；③取消自由贸易</a:t>
                      </a:r>
                    </a:p>
                  </a:txBody>
                  <a:tcPr marL="68580" marR="68580" marT="34290" marB="3429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endParaRPr lang="zh-CN" altLang="en-US" sz="2800" b="1">
                        <a:solidFill>
                          <a:schemeClr val="bg1"/>
                        </a:solidFill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3974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+mn-ea"/>
                        </a:rPr>
                        <a:t>目的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+mn-ea"/>
                        </a:rPr>
                        <a:t>作用</a:t>
                      </a:r>
                      <a:r>
                        <a:rPr lang="en-US" altLang="zh-CN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+mn-ea"/>
                        </a:rPr>
                        <a:t>/</a:t>
                      </a: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+mn-ea"/>
                        </a:rPr>
                        <a:t>目的：保证国内战争胜利</a:t>
                      </a:r>
                      <a:endParaRPr lang="zh-CN" altLang="en-US" sz="21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endParaRPr lang="zh-CN" altLang="en-US" sz="2800" b="1">
                        <a:solidFill>
                          <a:srgbClr val="FFFF00"/>
                        </a:solidFill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00229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+mn-ea"/>
                        </a:rPr>
                        <a:t>后果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r>
                        <a:rPr lang="zh-CN" altLang="en-US" sz="21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企业减产倒闭，大量工人失业；损害人民生活质量；无偿征购严重破坏农民生产积极性。</a:t>
                      </a:r>
                    </a:p>
                  </a:txBody>
                  <a:tcPr marL="68580" marR="68580" marT="34290" marB="3429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/>
                      </a:pPr>
                      <a:endParaRPr lang="zh-CN" altLang="en-US" sz="2800" b="1">
                        <a:solidFill>
                          <a:schemeClr val="bg1"/>
                        </a:solidFill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组合 5"/>
          <p:cNvGrpSpPr/>
          <p:nvPr/>
        </p:nvGrpSpPr>
        <p:grpSpPr>
          <a:xfrm>
            <a:off x="0" y="172313"/>
            <a:ext cx="6749142" cy="715581"/>
            <a:chOff x="0" y="775122"/>
            <a:chExt cx="8998856" cy="954108"/>
          </a:xfrm>
        </p:grpSpPr>
        <p:sp>
          <p:nvSpPr>
            <p:cNvPr id="7" name="燕尾形 6"/>
            <p:cNvSpPr/>
            <p:nvPr/>
          </p:nvSpPr>
          <p:spPr>
            <a:xfrm>
              <a:off x="352425" y="997877"/>
              <a:ext cx="404587" cy="631151"/>
            </a:xfrm>
            <a:prstGeom prst="chevron">
              <a:avLst>
                <a:gd name="adj" fmla="val 60562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ea typeface="华文中宋" panose="02010600040101010101" pitchFamily="2" charset="-122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0" y="775122"/>
              <a:ext cx="8998856" cy="954108"/>
              <a:chOff x="0" y="775122"/>
              <a:chExt cx="8998856" cy="954108"/>
            </a:xfrm>
          </p:grpSpPr>
          <p:sp>
            <p:nvSpPr>
              <p:cNvPr id="9" name="矩形 8"/>
              <p:cNvSpPr/>
              <p:nvPr/>
            </p:nvSpPr>
            <p:spPr>
              <a:xfrm>
                <a:off x="1085395" y="775122"/>
                <a:ext cx="7913461" cy="954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700" b="1"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战时共产主义政策</a:t>
                </a:r>
              </a:p>
            </p:txBody>
          </p:sp>
          <p:sp>
            <p:nvSpPr>
              <p:cNvPr id="10" name="五边形 9"/>
              <p:cNvSpPr/>
              <p:nvPr/>
            </p:nvSpPr>
            <p:spPr>
              <a:xfrm>
                <a:off x="0" y="1000589"/>
                <a:ext cx="508000" cy="628439"/>
              </a:xfrm>
              <a:prstGeom prst="homePlate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ea typeface="华文中宋" panose="02010600040101010101" pitchFamily="2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45356699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0" y="459102"/>
            <a:ext cx="6749142" cy="715581"/>
            <a:chOff x="0" y="775122"/>
            <a:chExt cx="8998856" cy="954108"/>
          </a:xfrm>
        </p:grpSpPr>
        <p:sp>
          <p:nvSpPr>
            <p:cNvPr id="4" name="燕尾形 3"/>
            <p:cNvSpPr/>
            <p:nvPr/>
          </p:nvSpPr>
          <p:spPr>
            <a:xfrm>
              <a:off x="352425" y="997877"/>
              <a:ext cx="404587" cy="631151"/>
            </a:xfrm>
            <a:prstGeom prst="chevron">
              <a:avLst>
                <a:gd name="adj" fmla="val 60562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ea typeface="华文中宋" panose="02010600040101010101" pitchFamily="2" charset="-122"/>
              </a:endParaRPr>
            </a:p>
          </p:txBody>
        </p:sp>
        <p:grpSp>
          <p:nvGrpSpPr>
            <p:cNvPr id="5" name="组合 4"/>
            <p:cNvGrpSpPr/>
            <p:nvPr/>
          </p:nvGrpSpPr>
          <p:grpSpPr>
            <a:xfrm>
              <a:off x="0" y="775122"/>
              <a:ext cx="8998856" cy="954108"/>
              <a:chOff x="0" y="775122"/>
              <a:chExt cx="8998856" cy="954108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1085395" y="775122"/>
                <a:ext cx="7913461" cy="954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700" b="1"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新经济政策</a:t>
                </a:r>
              </a:p>
            </p:txBody>
          </p:sp>
          <p:sp>
            <p:nvSpPr>
              <p:cNvPr id="7" name="五边形 6"/>
              <p:cNvSpPr/>
              <p:nvPr/>
            </p:nvSpPr>
            <p:spPr>
              <a:xfrm>
                <a:off x="0" y="1000589"/>
                <a:ext cx="508000" cy="628439"/>
              </a:xfrm>
              <a:prstGeom prst="homePlate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ea typeface="华文中宋" panose="02010600040101010101" pitchFamily="2" charset="-122"/>
                </a:endParaRPr>
              </a:p>
            </p:txBody>
          </p:sp>
        </p:grpSp>
      </p:grpSp>
      <p:sp>
        <p:nvSpPr>
          <p:cNvPr id="8" name="矩形 7"/>
          <p:cNvSpPr/>
          <p:nvPr/>
        </p:nvSpPr>
        <p:spPr>
          <a:xfrm>
            <a:off x="1698498" y="1221946"/>
            <a:ext cx="6781474" cy="117724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1921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年，随着国内战争的结束，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苏俄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放弃“战时共产主义”政策，开始实行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新经济政策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</a:p>
        </p:txBody>
      </p:sp>
      <p:sp>
        <p:nvSpPr>
          <p:cNvPr id="10" name="矩形 9"/>
          <p:cNvSpPr/>
          <p:nvPr/>
        </p:nvSpPr>
        <p:spPr>
          <a:xfrm>
            <a:off x="41161" y="1235577"/>
            <a:ext cx="7698582" cy="173124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）实施：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）内容：</a:t>
            </a:r>
          </a:p>
        </p:txBody>
      </p:sp>
      <p:sp>
        <p:nvSpPr>
          <p:cNvPr id="11" name="矩形 10"/>
          <p:cNvSpPr/>
          <p:nvPr/>
        </p:nvSpPr>
        <p:spPr>
          <a:xfrm>
            <a:off x="1698499" y="2339713"/>
            <a:ext cx="6936551" cy="173124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①实行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粮食税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，农民纳税后的余粮可自由买卖；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②退还部分国有企业，让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国内外资本经营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；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③</a:t>
            </a: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自由贸易，恢复商品货币关系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23866585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https://d.book118.com/176015201224010101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华文中宋</vt:lpstr>
      <vt:lpstr>黑体</vt:lpstr>
      <vt:lpstr>等线 Light</vt:lpstr>
      <vt:lpstr>等线</vt:lpstr>
      <vt:lpstr>Times New Roman</vt:lpstr>
      <vt:lpstr>宋体</vt:lpstr>
      <vt:lpstr>楷体</vt:lpstr>
      <vt:lpstr>Office Theme</vt:lpstr>
      <vt:lpstr>PowerPoint Presentation</vt:lpstr>
      <vt:lpstr>PowerPoint Presentation</vt:lpstr>
      <vt:lpstr>一、俄国十月革命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二、苏联的经济建设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2024-09-26T12:48:11.552</cp:lastPrinted>
  <dcterms:created xsi:type="dcterms:W3CDTF">2024-09-26T04:48:11Z</dcterms:created>
  <dcterms:modified xsi:type="dcterms:W3CDTF">2024-09-26T04:48:13Z</dcterms:modified>
</cp:coreProperties>
</file>