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8713C8-62E2-4A11-B5B2-30C3E2ED8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A391B6-640C-4E3A-94D7-B4EB1B447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0ADCB-5EFB-4E3C-90CB-489987E1E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D902E4-15B0-48D2-A6EE-17F047ED8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3CAB63-7F8D-44BE-9867-751620793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2C4B57-2C53-4845-B7F0-8018AD98C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581CCE-0844-4240-9618-9C8AC0BAD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395554-D266-4B88-9594-3190EEA6A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4A800B-2970-47F8-84DB-A519FC574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AFF570-9218-4BFD-B860-C45FED256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FC1854-026B-421E-802F-0071E1373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02422111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175企业安全管理的创业创新与产业升级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企业安全管理现状与挑战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创业创新在企业安全管理中的应用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产业升级与企业安全管理的关系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企业安全管理的策略与措施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175企业安全管理现状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当前，随着企业规模的扩大和业务的复杂化，175企业的安全管理面临着越来越多的挑战。传统的安全管理模式已无法满足企业的需求，急需进行创新与升级。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创业创新的重要性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在激烈的市场竞争中，创业创新是企业保持竞争优势和实现可持续发展的关键。通过引入新的安全管理理念和技术，175企业可以提升自身安全管理水平，降低风险，增强抵御外部威胁的能力。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产业升级的推动作用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随着科技的进步和产业的发展，安全管理已成为企业核心竞争力的重要组成部分。通过产业升级，175企业可以优化安全管理流程，提高管理效率，推动企业向更高层次发展。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7" r="16707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研究目的：本报告旨在分析175企业安全管理的现状及其面临的挑战，探讨创业创新在安全管理领域的应用与实践，提出针对性的解决方案和发展建议，推动175企业安全管理的产业升级。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4269" r="4269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5830" r="5830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研究任务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梳理175企业安全管理的现状及存在的问题；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分析创业创新在安全管理领域的应用案例；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提出针对性的解决方案和发展建议，推动175企业安全管理的产业升级。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探讨如何将创业创新理念引入175企业的安全管理实践；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3186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8718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717128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0144125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089717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1227117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3524844" y="1229116"/>
            <a:ext cx="5184172" cy="1981390"/>
            <a:chOff x="3524844" y="1229116"/>
            <a:chExt cx="5184172" cy="1981390"/>
          </a:xfrm>
        </p:grpSpPr>
        <p:sp>
          <p:nvSpPr>
            <p:cNvPr id="44" name="AutoShape 44"/>
            <p:cNvSpPr/>
            <p:nvPr/>
          </p:nvSpPr>
          <p:spPr>
            <a:xfrm>
              <a:off x="3524844" y="1237593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734007" y="1229116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3769335" y="1640377"/>
              <a:ext cx="1483930" cy="1313401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175企业安全管理的现状及存在的问题分析；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6979546" y="1640377"/>
              <a:ext cx="1483930" cy="1313401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针对175企业安全管理的创业创新与产业升级的具体措施和建议；</a:t>
              </a:r>
            </a:p>
          </p:txBody>
        </p:sp>
        <p:sp>
          <p:nvSpPr>
            <p:cNvPr id="48" name="Freeform 48"/>
            <p:cNvSpPr/>
            <p:nvPr/>
          </p:nvSpPr>
          <p:spPr>
            <a:xfrm>
              <a:off x="4317284" y="1303481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7510249" y="1303481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894865" y="4099322"/>
            <a:ext cx="8342567" cy="1994058"/>
            <a:chOff x="1894865" y="4099322"/>
            <a:chExt cx="8342567" cy="1994058"/>
          </a:xfrm>
        </p:grpSpPr>
        <p:sp>
          <p:nvSpPr>
            <p:cNvPr id="51" name="AutoShape 51"/>
            <p:cNvSpPr/>
            <p:nvPr/>
          </p:nvSpPr>
          <p:spPr>
            <a:xfrm>
              <a:off x="1894865" y="4101417"/>
              <a:ext cx="1975009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080787" y="4099322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8262423" y="4120467"/>
              <a:ext cx="1975009" cy="1972913"/>
            </a:xfrm>
            <a:prstGeom prst="ellipse">
              <a:avLst/>
            </a:prstGeom>
            <a:solidFill>
              <a:srgbClr val="FFFFFF">
                <a:alpha val="0"/>
              </a:srgbClr>
            </a:solidFill>
            <a:ln w="19050">
              <a:solidFill>
                <a:schemeClr val="accent6">
                  <a:alpha val="100000"/>
                </a:schemeClr>
              </a:solidFill>
              <a:prstDash val="solid"/>
            </a:ln>
          </p:spPr>
          <p:style>
            <a:lnRef idx="0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8550364" y="5075158"/>
              <a:ext cx="1346359" cy="708660"/>
            </a:xfrm>
            <a:prstGeom prst="rect">
              <a:avLst/>
            </a:prstGeom>
            <a:solidFill>
              <a:srgbClr val="FFFFFF">
                <a:alpha val="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2155278" y="4547616"/>
              <a:ext cx="1483930" cy="1300224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本报告将涵盖以下内容</a:t>
              </a:r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5326327" y="4547616"/>
              <a:ext cx="1483930" cy="1300224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创业创新在安全管理领域的应用与实践；</a:t>
              </a:r>
            </a:p>
          </p:txBody>
        </p:sp>
        <p:sp>
          <p:nvSpPr>
            <p:cNvPr id="57" name="TextBox 57"/>
            <p:cNvSpPr txBox="1"/>
            <p:nvPr/>
          </p:nvSpPr>
          <p:spPr>
            <a:xfrm>
              <a:off x="8507962" y="4547616"/>
              <a:ext cx="1483930" cy="1300224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相关案例分析、数据统计和图表展示等辅助材料。</a:t>
              </a:r>
            </a:p>
          </p:txBody>
        </p:sp>
        <p:sp>
          <p:nvSpPr>
            <p:cNvPr id="58" name="Freeform 58"/>
            <p:cNvSpPr/>
            <p:nvPr/>
          </p:nvSpPr>
          <p:spPr>
            <a:xfrm>
              <a:off x="2688988" y="4208478"/>
              <a:ext cx="386763" cy="386763"/>
            </a:xfrm>
            <a:custGeom>
              <a:rect l="l" t="t" r="r" b="b"/>
              <a:pathLst>
                <a:path w="304800" h="304800">
                  <a:moveTo>
                    <a:pt x="60960" y="167640"/>
                  </a:moveTo>
                  <a:lnTo>
                    <a:pt x="30480" y="167640"/>
                  </a:lnTo>
                  <a:cubicBezTo>
                    <a:pt x="13649" y="167640"/>
                    <a:pt x="0" y="153991"/>
                    <a:pt x="0" y="137160"/>
                  </a:cubicBezTo>
                  <a:lnTo>
                    <a:pt x="0" y="137160"/>
                  </a:lnTo>
                  <a:lnTo>
                    <a:pt x="0" y="76200"/>
                  </a:lnTo>
                  <a:cubicBezTo>
                    <a:pt x="0" y="59436"/>
                    <a:pt x="13716" y="45720"/>
                    <a:pt x="30480" y="45720"/>
                  </a:cubicBezTo>
                  <a:lnTo>
                    <a:pt x="60960" y="45720"/>
                  </a:lnTo>
                  <a:lnTo>
                    <a:pt x="60960" y="15240"/>
                  </a:lnTo>
                  <a:lnTo>
                    <a:pt x="274320" y="15240"/>
                  </a:lnTo>
                  <a:lnTo>
                    <a:pt x="274320" y="167640"/>
                  </a:lnTo>
                  <a:cubicBezTo>
                    <a:pt x="274320" y="201311"/>
                    <a:pt x="247031" y="228600"/>
                    <a:pt x="213360" y="228600"/>
                  </a:cubicBezTo>
                  <a:lnTo>
                    <a:pt x="213360" y="228600"/>
                  </a:lnTo>
                  <a:lnTo>
                    <a:pt x="121920" y="228600"/>
                  </a:lnTo>
                  <a:cubicBezTo>
                    <a:pt x="88249" y="228600"/>
                    <a:pt x="60960" y="201311"/>
                    <a:pt x="60960" y="167640"/>
                  </a:cubicBezTo>
                  <a:lnTo>
                    <a:pt x="60960" y="167640"/>
                  </a:lnTo>
                  <a:close/>
                  <a:moveTo>
                    <a:pt x="60960" y="137160"/>
                  </a:moveTo>
                  <a:lnTo>
                    <a:pt x="60960" y="76200"/>
                  </a:lnTo>
                  <a:lnTo>
                    <a:pt x="30480" y="76200"/>
                  </a:lnTo>
                  <a:lnTo>
                    <a:pt x="30480" y="137160"/>
                  </a:lnTo>
                  <a:lnTo>
                    <a:pt x="60960" y="137160"/>
                  </a:lnTo>
                  <a:close/>
                  <a:moveTo>
                    <a:pt x="30480" y="259080"/>
                  </a:moveTo>
                  <a:lnTo>
                    <a:pt x="30480" y="243840"/>
                  </a:lnTo>
                  <a:lnTo>
                    <a:pt x="304800" y="243840"/>
                  </a:lnTo>
                  <a:lnTo>
                    <a:pt x="304800" y="259080"/>
                  </a:lnTo>
                  <a:lnTo>
                    <a:pt x="243840" y="289560"/>
                  </a:lnTo>
                  <a:lnTo>
                    <a:pt x="91440" y="289560"/>
                  </a:lnTo>
                  <a:lnTo>
                    <a:pt x="30480" y="25908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5895832" y="4231042"/>
              <a:ext cx="344918" cy="344918"/>
            </a:xfrm>
            <a:custGeom>
              <a:rect l="l" t="t" r="r" b="b"/>
              <a:pathLst>
                <a:path w="304800" h="304800">
                  <a:moveTo>
                    <a:pt x="20031" y="114795"/>
                  </a:moveTo>
                  <a:lnTo>
                    <a:pt x="147647" y="273187"/>
                  </a:lnTo>
                  <a:lnTo>
                    <a:pt x="96469" y="114795"/>
                  </a:lnTo>
                  <a:lnTo>
                    <a:pt x="20031" y="114795"/>
                  </a:lnTo>
                  <a:close/>
                  <a:moveTo>
                    <a:pt x="110338" y="114795"/>
                  </a:moveTo>
                  <a:lnTo>
                    <a:pt x="155534" y="273510"/>
                  </a:lnTo>
                  <a:lnTo>
                    <a:pt x="194424" y="114795"/>
                  </a:lnTo>
                  <a:lnTo>
                    <a:pt x="110338" y="114795"/>
                  </a:lnTo>
                  <a:close/>
                  <a:moveTo>
                    <a:pt x="162411" y="273187"/>
                  </a:moveTo>
                  <a:lnTo>
                    <a:pt x="285264" y="114795"/>
                  </a:lnTo>
                  <a:lnTo>
                    <a:pt x="209417" y="114795"/>
                  </a:lnTo>
                  <a:lnTo>
                    <a:pt x="162411" y="273187"/>
                  </a:lnTo>
                  <a:close/>
                  <a:moveTo>
                    <a:pt x="285550" y="104432"/>
                  </a:moveTo>
                  <a:lnTo>
                    <a:pt x="248717" y="41453"/>
                  </a:lnTo>
                  <a:lnTo>
                    <a:pt x="211865" y="104432"/>
                  </a:lnTo>
                  <a:lnTo>
                    <a:pt x="285550" y="104432"/>
                  </a:lnTo>
                  <a:close/>
                  <a:moveTo>
                    <a:pt x="237134" y="37843"/>
                  </a:moveTo>
                  <a:lnTo>
                    <a:pt x="163449" y="37843"/>
                  </a:lnTo>
                  <a:lnTo>
                    <a:pt x="200282" y="102984"/>
                  </a:lnTo>
                  <a:lnTo>
                    <a:pt x="237134" y="37843"/>
                  </a:lnTo>
                  <a:close/>
                  <a:moveTo>
                    <a:pt x="188957" y="104432"/>
                  </a:moveTo>
                  <a:lnTo>
                    <a:pt x="152124" y="41453"/>
                  </a:lnTo>
                  <a:lnTo>
                    <a:pt x="115281" y="104432"/>
                  </a:lnTo>
                  <a:lnTo>
                    <a:pt x="188957" y="104432"/>
                  </a:lnTo>
                  <a:close/>
                  <a:moveTo>
                    <a:pt x="141341" y="37843"/>
                  </a:moveTo>
                  <a:lnTo>
                    <a:pt x="67666" y="37843"/>
                  </a:lnTo>
                  <a:lnTo>
                    <a:pt x="104508" y="102984"/>
                  </a:lnTo>
                  <a:lnTo>
                    <a:pt x="141341" y="37843"/>
                  </a:lnTo>
                  <a:close/>
                  <a:moveTo>
                    <a:pt x="56093" y="41453"/>
                  </a:moveTo>
                  <a:lnTo>
                    <a:pt x="19260" y="104432"/>
                  </a:lnTo>
                  <a:lnTo>
                    <a:pt x="92935" y="104432"/>
                  </a:lnTo>
                  <a:lnTo>
                    <a:pt x="56093" y="4145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9047288" y="4278392"/>
              <a:ext cx="405279" cy="405279"/>
            </a:xfrm>
            <a:custGeom>
              <a:rect l="l" t="t" r="r" b="b"/>
              <a:pathLst>
                <a:path w="304800" h="304800">
                  <a:moveTo>
                    <a:pt x="190033" y="152400"/>
                  </a:moveTo>
                  <a:cubicBezTo>
                    <a:pt x="190033" y="90992"/>
                    <a:pt x="221771" y="56493"/>
                    <a:pt x="221771" y="56493"/>
                  </a:cubicBezTo>
                  <a:cubicBezTo>
                    <a:pt x="221771" y="56493"/>
                    <a:pt x="193758" y="33766"/>
                    <a:pt x="151924" y="33766"/>
                  </a:cubicBezTo>
                  <a:cubicBezTo>
                    <a:pt x="110090" y="33766"/>
                    <a:pt x="82067" y="56512"/>
                    <a:pt x="82067" y="56512"/>
                  </a:cubicBezTo>
                  <a:cubicBezTo>
                    <a:pt x="82067" y="56512"/>
                    <a:pt x="114376" y="82753"/>
                    <a:pt x="114376" y="152400"/>
                  </a:cubicBezTo>
                  <a:cubicBezTo>
                    <a:pt x="114376" y="219608"/>
                    <a:pt x="81858" y="248145"/>
                    <a:pt x="81858" y="248145"/>
                  </a:cubicBezTo>
                  <a:cubicBezTo>
                    <a:pt x="81858" y="248145"/>
                    <a:pt x="115662" y="271034"/>
                    <a:pt x="151924" y="271034"/>
                  </a:cubicBezTo>
                  <a:cubicBezTo>
                    <a:pt x="189043" y="271034"/>
                    <a:pt x="221799" y="248269"/>
                    <a:pt x="221799" y="248269"/>
                  </a:cubicBezTo>
                  <a:cubicBezTo>
                    <a:pt x="221799" y="248269"/>
                    <a:pt x="190033" y="218503"/>
                    <a:pt x="190033" y="152400"/>
                  </a:cubicBezTo>
                  <a:close/>
                  <a:moveTo>
                    <a:pt x="74095" y="62789"/>
                  </a:moveTo>
                  <a:cubicBezTo>
                    <a:pt x="74095" y="62789"/>
                    <a:pt x="34633" y="86839"/>
                    <a:pt x="34633" y="152800"/>
                  </a:cubicBezTo>
                  <a:cubicBezTo>
                    <a:pt x="34633" y="218751"/>
                    <a:pt x="74533" y="240335"/>
                    <a:pt x="74533" y="240335"/>
                  </a:cubicBezTo>
                  <a:cubicBezTo>
                    <a:pt x="74533" y="240335"/>
                    <a:pt x="103613" y="218742"/>
                    <a:pt x="103613" y="152800"/>
                  </a:cubicBezTo>
                  <a:cubicBezTo>
                    <a:pt x="103613" y="86839"/>
                    <a:pt x="74095" y="62789"/>
                    <a:pt x="74095" y="62789"/>
                  </a:cubicBezTo>
                  <a:close/>
                  <a:moveTo>
                    <a:pt x="229753" y="64570"/>
                  </a:moveTo>
                  <a:cubicBezTo>
                    <a:pt x="229753" y="64570"/>
                    <a:pt x="200244" y="86839"/>
                    <a:pt x="200244" y="152800"/>
                  </a:cubicBezTo>
                  <a:cubicBezTo>
                    <a:pt x="200244" y="218751"/>
                    <a:pt x="229305" y="240335"/>
                    <a:pt x="229305" y="240335"/>
                  </a:cubicBezTo>
                  <a:cubicBezTo>
                    <a:pt x="229305" y="240335"/>
                    <a:pt x="270158" y="218742"/>
                    <a:pt x="270158" y="152800"/>
                  </a:cubicBezTo>
                  <a:cubicBezTo>
                    <a:pt x="270158" y="86839"/>
                    <a:pt x="229753" y="64570"/>
                    <a:pt x="229753" y="6457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企业安全管理现状与挑战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国际上，企业安全管理已逐渐从单一的防护策略向综合性、智能化方向发展。许多跨国公司已建立完备的安全管理体系，运用先进的安全技术和管理手段，确保企业资产、数据和员工安全。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国际企业安全管理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近年来，国内企业在安全管理方面取得显著进步，越来越多的企业开始重视安全投入，建立完善的安全管理制度和应急预案。但仍存在部分企业安全意识薄弱、安全投入不足等问题。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国内企业安全管理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国内外企业安全管理现状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随着互联网的普及，网络攻击和数据泄露成为企业面临的主要安全威胁。黑客利用漏洞攻击企业网络，窃取敏感信息，给企业造成重大损失。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网络攻击与数据泄露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全球化背景下，企业供应链日益复杂，涉及多个环节和众多供应商。供应链中的安全漏洞可能导致产品质量问题、生产中断等严重后果。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供应链安全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员工是企业安全的第一道防线，但往往也是安全漏洞的来源。提高员工安全意识，加强安全培训，是企业安全管理的重要任务。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员工安全意识与培训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企业面临的安全挑战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智能化安全管理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随着人工智能、大数据等技术的发展，企业安全管理将向智能化方向发展。通过数据分析、行为识别等技术手段，实现对企业安全的实时监测和预警。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0875" r="208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综合性安全管理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未来企业安全管理将更加注重综合性，将安全防护、应急响应、安全培训等各个环节有机结合，构建全方位、多层次的安全管理体系。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跨界合作与共享安全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面对日益复杂的安全威胁，企业将寻求跨界合作与共享安全资源。通过与安全厂商、科研机构等合作，共同应对安全挑战，提升整体安全水平。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安全管理的发展趋势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创业创新在企业安全管理中的应用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创业创新是指通过创造新的产品、服务或商业模式，实现市场价值的提升和企业成长的过程。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创业创新定义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创业创新包括创新思维、创新能力和创业精神三个层面，强调对机会的识别、资源的整合和风险的承担。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创业创新的内涵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创业创新的概念与内涵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https://d.book118.com/176024221112010101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2024-09-25T21:15:18.345</cp:lastPrinted>
  <dcterms:created xsi:type="dcterms:W3CDTF">2024-09-25T13:15:18Z</dcterms:created>
  <dcterms:modified xsi:type="dcterms:W3CDTF">2024-09-25T13:15:20Z</dcterms:modified>
</cp:coreProperties>
</file>