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74.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xml"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9.xml" /><Relationship Id="rId2" Type="http://schemas.openxmlformats.org/officeDocument/2006/relationships/tags" Target="../tags/tag10.xml" /><Relationship Id="rId3" Type="http://schemas.openxmlformats.org/officeDocument/2006/relationships/tags" Target="../tags/tag11.xml" /><Relationship Id="rId4" Type="http://schemas.openxmlformats.org/officeDocument/2006/relationships/tags" Target="../tags/tag12.xml" /><Relationship Id="rId5" Type="http://schemas.openxmlformats.org/officeDocument/2006/relationships/tags" Target="../tags/tag13.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14.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0.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28.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32.xml" /><Relationship Id="rId2" Type="http://schemas.openxmlformats.org/officeDocument/2006/relationships/tags" Target="../tags/tag33.xml" /><Relationship Id="rId3" Type="http://schemas.openxmlformats.org/officeDocument/2006/relationships/tags" Target="../tags/tag34.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46.xml"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DBB003-66D6-4D55-9097-8B1B235C98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B76E8-7F25-4849-9A59-CCA64ADE50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30CB3F0-EA5C-43D8-8B94-B239687A2F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388D1A-7F4C-41DB-8DA1-D468E065CF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BC0235-0FC8-495A-9FA0-BAFAF88564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CCDD73-CCBB-4846-95DD-2132AD2307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5200E8-4AD7-4FA5-A8F1-ED7B432BBE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25EE2E-B4FE-4463-8295-DCE064557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11D9E7-E1E1-41B4-96F4-E1A450DD79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96056-71C1-484F-B9BD-FB1A46E81B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BE61AC-69B0-40E3-A770-AA83E4CC7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bg>
      <p:bgPr>
        <a:solidFill>
          <a:srgbClr val="FFFFFF"/>
        </a:solidFill>
        <a:effectLst/>
      </p:bgPr>
    </p:bg>
    <p:spTree>
      <p:nvGrpSpPr>
        <p:cNvPr id="1" name=""/>
        <p:cNvGrpSpPr/>
        <p:nvPr/>
      </p:nvGrpSpPr>
      <p:grpSpPr>
        <a:xfrm>
          <a:off x="0" y="0"/>
          <a:ext cx="0" cy="0"/>
        </a:xfrm>
      </p:grpSpPr>
      <p:sp>
        <p:nvSpPr>
          <p:cNvPr id="2" name="标题 1"/>
          <p:cNvSpPr>
            <a:spLocks noGrp="1"/>
          </p:cNvSpPr>
          <p:nvPr>
            <p:ph type="ctrTitle" hasCustomPrompt="1"/>
            <p:custDataLst>
              <p:tags r:id="rId1"/>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2"/>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4"/>
            </p:custDataLst>
          </p:nvPr>
        </p:nvSpPr>
        <p:spPr/>
        <p:txBody>
          <a:bodyPr/>
          <a:lstStyle/>
          <a:p>
            <a:endParaRPr lang="zh-CN" altLang="en-US"/>
          </a:p>
        </p:txBody>
      </p:sp>
      <p:sp>
        <p:nvSpPr>
          <p:cNvPr id="18" name="灯片编号占位符 17"/>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rgbClr val="FFFFFF"/>
        </a:solidFill>
        <a:effectLst/>
      </p:bgPr>
    </p:bg>
    <p:spTree>
      <p:nvGrpSpPr>
        <p:cNvPr id="1" name=""/>
        <p:cNvGrpSpPr/>
        <p:nvPr/>
      </p:nvGrpSpPr>
      <p:grpSpPr>
        <a:xfrm>
          <a:off x="0" y="0"/>
          <a:ext cx="0" cy="0"/>
        </a:xfrm>
      </p:grpSpPr>
      <p:sp>
        <p:nvSpPr>
          <p:cNvPr id="4" name="日期占位符 3"/>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2"/>
            </p:custDataLst>
          </p:nvPr>
        </p:nvSpPr>
        <p:spPr/>
        <p:txBody>
          <a:bodyPr/>
          <a:lstStyle/>
          <a:p>
            <a:endParaRPr lang="zh-CN" altLang="en-US"/>
          </a:p>
        </p:txBody>
      </p:sp>
      <p:sp>
        <p:nvSpPr>
          <p:cNvPr id="6" name="灯片编号占位符 5"/>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rgbClr val="FFFFFF"/>
        </a:solidFill>
        <a:effectLst/>
      </p:bgPr>
    </p:bg>
    <p:spTree>
      <p:nvGrpSpPr>
        <p:cNvPr id="1" name=""/>
        <p:cNvGrpSpPr/>
        <p:nvPr/>
      </p:nvGrpSpPr>
      <p:grpSpPr>
        <a:xfrm>
          <a:off x="0" y="0"/>
          <a:ext cx="0" cy="0"/>
        </a:xfrm>
      </p:grpSpPr>
      <p:sp>
        <p:nvSpPr>
          <p:cNvPr id="2" name="标题 1"/>
          <p:cNvSpPr>
            <a:spLocks noGrp="1"/>
          </p:cNvSpPr>
          <p:nvPr>
            <p:ph type="title" hasCustomPrompt="1"/>
            <p:custDataLst>
              <p:tags r:id="rId1"/>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a:t>单击此处编辑标题</a:t>
            </a:r>
            <a:endParaRPr lang="zh-CN" altLang="en-US"/>
          </a:p>
        </p:txBody>
      </p:sp>
      <p:sp>
        <p:nvSpPr>
          <p:cNvPr id="3" name="文本占位符 2"/>
          <p:cNvSpPr>
            <a:spLocks noGrp="1"/>
          </p:cNvSpPr>
          <p:nvPr>
            <p:ph type="body" idx="1" hasCustomPrompt="1"/>
            <p:custDataLst>
              <p:tags r:id="rId2"/>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单击此处编辑文本</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rgbClr val="FFFFFF"/>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2"/>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3"/>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buFont typeface="Arial" pitchFamily="34" charset="0"/>
              <a:buChar char="●"/>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1pPr>
            <a:lvl2pPr marL="685800" indent="-228600" defTabSz="914400" eaLnBrk="1" fontAlgn="auto" latinLnBrk="0" hangingPunct="1">
              <a:lnSpc>
                <a:spcPct val="120000"/>
              </a:lnSpc>
              <a:buFont typeface="Arial" pitchFamily="34" charset="0"/>
              <a:buChar char="●"/>
              <a:tabLst>
                <a:tab pos="1609725"/>
              </a:tabLst>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2pPr>
            <a:lvl3pPr marL="1143000" indent="-228600" eaLnBrk="1" fontAlgn="auto" latinLnBrk="0" hangingPunct="1">
              <a:lnSpc>
                <a:spcPct val="120000"/>
              </a:lnSpc>
              <a:buFont typeface="Arial" pitchFamily="34" charset="0"/>
              <a:buChar char="●"/>
              <a:defRPr sz="16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3pPr>
            <a:lvl4pPr marL="1600200" indent="-228600" eaLnBrk="1" fontAlgn="auto" latinLnBrk="0" hangingPunct="1">
              <a:lnSpc>
                <a:spcPct val="120000"/>
              </a:lnSpc>
              <a:buFont typeface="Wingdings" panose="05000000000000000000" charset="0"/>
              <a:buChar char=""/>
              <a:defRPr sz="1400" u="none" strike="noStrike" kern="1200" cap="none" spc="150" normalizeH="0" baseline="0">
                <a:solidFill>
                  <a:schemeClr val="tx1">
                    <a:lumMod val="65000"/>
                    <a:lumOff val="35000"/>
                  </a:schemeClr>
                </a:solidFill>
                <a:latin typeface="Arial" pitchFamily="34" charset="0"/>
                <a:ea typeface="微软雅黑" panose="020b0503020204020204" pitchFamily="34" charset="-122"/>
              </a:defRPr>
            </a:lvl4pPr>
            <a:lvl5pPr eaLnBrk="1" fontAlgn="auto" latinLnBrk="0" hangingPunct="1">
              <a:lnSpc>
                <a:spcPct val="120000"/>
              </a:lnSpc>
              <a:defRPr sz="1400" u="none" strike="noStrike" kern="1200" cap="none" spc="150" normalizeH="0">
                <a:solidFill>
                  <a:schemeClr val="tx1">
                    <a:lumMod val="65000"/>
                    <a:lumOff val="35000"/>
                  </a:schemeClr>
                </a:solidFill>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rgbClr val="FFFFFF"/>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2"/>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ct val="0"/>
              </a:spcAft>
              <a:buNone/>
              <a:defRPr sz="2000" b="1" u="none" strike="noStrike" kern="1200" cap="none" spc="200" normalizeH="0" baseline="0">
                <a:solidFill>
                  <a:schemeClr val="tx1">
                    <a:lumMod val="75000"/>
                    <a:lumOff val="25000"/>
                  </a:schemeClr>
                </a:solidFill>
                <a:uFillTx/>
                <a:latin typeface="Arial"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3"/>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4"/>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1" i="0" u="none" strike="noStrike" kern="1200" cap="none" spc="200" normalizeH="0" baseline="0" noProof="1">
                <a:solidFill>
                  <a:schemeClr val="tx1">
                    <a:lumMod val="75000"/>
                    <a:lumOff val="25000"/>
                  </a:schemeClr>
                </a:solidFill>
                <a:uFillTx/>
                <a:latin typeface="Arial"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5"/>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rgbClr val="FFFFFF"/>
        </a:solid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rgbClr val="FFFFFF"/>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rgbClr val="FFFFFF"/>
        </a:solidFill>
        <a:effectLst/>
      </p:bgPr>
    </p:bg>
    <p:spTree>
      <p:nvGrpSpPr>
        <p:cNvPr id="1" name=""/>
        <p:cNvGrpSpPr/>
        <p:nvPr/>
      </p:nvGrpSpPr>
      <p:grpSpPr>
        <a:xfrm>
          <a:off x="0" y="0"/>
          <a:ext cx="0" cy="0"/>
        </a:xfrm>
      </p:grpSpPr>
      <p:sp>
        <p:nvSpPr>
          <p:cNvPr id="3" name="图片占位符 2"/>
          <p:cNvSpPr>
            <a:spLocks noGrp="1"/>
          </p:cNvSpPr>
          <p:nvPr>
            <p:ph type="pic" idx="1"/>
            <p:custDataLst>
              <p:tags r:id="rId1"/>
            </p:custDataLst>
          </p:nvPr>
        </p:nvSpPr>
        <p:spPr>
          <a:xfrm>
            <a:off x="608400" y="1555200"/>
            <a:ext cx="5233077"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2"/>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ct val="0"/>
              </a:spcBef>
              <a:spcAft>
                <a:spcPts val="600"/>
              </a:spcAft>
              <a:buFont typeface="Arial" pitchFamily="34" charset="0"/>
              <a:buNone/>
              <a:defRPr kumimoji="0" lang="zh-CN" altLang="en-US" sz="1600" b="0" i="0" u="none" strike="noStrike" kern="1200" cap="none" spc="150" normalizeH="0" baseline="0" noProof="1">
                <a:solidFill>
                  <a:schemeClr val="tx1">
                    <a:lumMod val="65000"/>
                    <a:lumOff val="35000"/>
                  </a:schemeClr>
                </a:solidFill>
                <a:uFillTx/>
                <a:latin typeface="Arial" pitchFamily="34" charset="0"/>
                <a:ea typeface="微软雅黑" panose="020b0503020204020204" pitchFamily="34" charset="-122"/>
                <a:cs typeface="+mn-cs"/>
                <a:sym typeface="+mn-ea"/>
              </a:defRPr>
            </a:lvl1pPr>
            <a:lvl2pPr marL="457200" indent="0" defTabSz="914400" eaLnBrk="1" fontAlgn="auto" latinLnBrk="0" hangingPunct="1">
              <a:buFont typeface="Arial" pitchFamily="34" charset="0"/>
              <a:buNone/>
              <a:tabLst>
                <a:tab pos="1609725"/>
              </a:tabLst>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2pPr>
            <a:lvl3pPr eaLnBrk="1" fontAlgn="auto" latinLnBrk="0" hangingPunct="1">
              <a:buFont typeface="Arial" pitchFamily="34" charset="0"/>
              <a:buChar char="●"/>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3pPr>
            <a:lvl4pPr eaLnBrk="1" fontAlgn="auto" latinLnBrk="0" hangingPunct="1">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4pPr>
            <a:lvl5pPr eaLnBrk="1" fontAlgn="auto" latinLnBrk="0" hangingPunct="1">
              <a:defRPr u="none" strike="noStrike" kern="1200" cap="none" spc="150" normalizeH="0">
                <a:solidFill>
                  <a:schemeClr val="tx1">
                    <a:lumMod val="65000"/>
                    <a:lumOff val="35000"/>
                  </a:schemeClr>
                </a:solidFill>
                <a:uFillTx/>
                <a:latin typeface="Arial" pitchFamily="34" charset="0"/>
                <a:ea typeface="微软雅黑" panose="020b0503020204020204" pitchFamily="34" charset="-122"/>
              </a:defRPr>
            </a:lvl5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3"/>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4"/>
            </p:custDataLst>
          </p:nvPr>
        </p:nvSpPr>
        <p:spPr/>
        <p:txBody>
          <a:bodyPr/>
          <a:lstStyle/>
          <a:p>
            <a:endParaRPr lang="zh-CN" altLang="en-US"/>
          </a:p>
        </p:txBody>
      </p:sp>
      <p:sp>
        <p:nvSpPr>
          <p:cNvPr id="7" name="灯片编号占位符 6"/>
          <p:cNvSpPr>
            <a:spLocks noGrp="1"/>
          </p:cNvSpPr>
          <p:nvPr>
            <p:ph type="sldNum" sz="quarter" idx="12"/>
            <p:custDataLst>
              <p:tags r:id="rId5"/>
            </p:custDataLst>
          </p:nvPr>
        </p:nvSpPr>
        <p:spPr/>
        <p:txBody>
          <a:bodyPr/>
          <a:lstStyle/>
          <a:p>
            <a:fld id="{FABC47A4-756D-490B-A52F-7D9E2C9FC05F}" type="slidenum">
              <a:rPr lang="zh-CN" altLang="en-US" smtClean="0"/>
              <a:t/>
            </a:fld>
            <a:endParaRPr lang="zh-CN" altLang="en-US"/>
          </a:p>
        </p:txBody>
      </p:sp>
      <p:sp>
        <p:nvSpPr>
          <p:cNvPr id="9" name="标题 8"/>
          <p:cNvSpPr>
            <a:spLocks noGrp="1"/>
          </p:cNvSpPr>
          <p:nvPr>
            <p:ph type="title"/>
            <p:custDataLst>
              <p:tags r:id="rId6"/>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rgbClr val="FFFFFF"/>
        </a:solidFill>
        <a:effectLst/>
      </p:bgPr>
    </p:bg>
    <p:spTree>
      <p:nvGrpSpPr>
        <p:cNvPr id="1" name=""/>
        <p:cNvGrpSpPr/>
        <p:nvPr/>
      </p:nvGrpSpPr>
      <p:grpSpPr>
        <a:xfrm>
          <a:off x="0" y="0"/>
          <a:ext cx="0" cy="0"/>
        </a:xfrm>
      </p:grpSpPr>
      <p:sp>
        <p:nvSpPr>
          <p:cNvPr id="2" name="竖排标题 1"/>
          <p:cNvSpPr>
            <a:spLocks noGrp="1"/>
          </p:cNvSpPr>
          <p:nvPr>
            <p:ph type="title" orient="vert" hasCustomPrompt="1"/>
            <p:custDataLst>
              <p:tags r:id="rId1"/>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ct val="0"/>
              </a:spcAft>
              <a:buNone/>
              <a:defRPr kumimoji="0" lang="zh-CN" altLang="en-US" sz="2800" b="1" i="0" u="none" strike="noStrike" kern="1200" cap="none" spc="300" normalizeH="0" baseline="0" noProof="1">
                <a:solidFill>
                  <a:schemeClr val="tx1">
                    <a:lumMod val="85000"/>
                    <a:lumOff val="15000"/>
                  </a:schemeClr>
                </a:solidFill>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3" name="竖排文字占位符 2"/>
          <p:cNvSpPr>
            <a:spLocks noGrp="1"/>
          </p:cNvSpPr>
          <p:nvPr>
            <p:ph type="body" orient="vert" idx="1"/>
            <p:custDataLst>
              <p:tags r:id="rId2"/>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buFont typeface="Arial"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spcAft>
                <a:spcPts val="600"/>
              </a:spcAft>
              <a:buFont typeface="Arial" pitchFamily="34" charset="0"/>
              <a:buChar char="●"/>
              <a:tabLst>
                <a:tab pos="1609725"/>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spcAft>
                <a:spcPts val="600"/>
              </a:spcAft>
              <a:buFont typeface="Arial"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spcAft>
                <a:spcPts val="300"/>
              </a:spcAft>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spcAft>
                <a:spcPts val="300"/>
              </a:spcAft>
              <a:buFont typeface="Arial" pitchFamily="34" charset="0"/>
              <a:buChar char="•"/>
              <a:defRPr u="none" strike="noStrike" kern="1200" cap="none" spc="150" normalizeH="0" baseline="0">
                <a:solidFill>
                  <a:schemeClr val="tx1">
                    <a:lumMod val="65000"/>
                    <a:lumOff val="35000"/>
                  </a:schemeClr>
                </a:solidFill>
                <a:uFillTx/>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rgbClr val="FFFFFF"/>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4"/>
            </p:custDataLst>
          </p:nvPr>
        </p:nvSpPr>
        <p:spPr>
          <a:xfrm>
            <a:off x="608400" y="774000"/>
            <a:ext cx="10972800" cy="5482800"/>
          </a:xfrm>
        </p:spPr>
        <p:txBody>
          <a:bodyPr/>
          <a:lstStyle>
            <a:lvl1pPr marL="228600" indent="-228600" eaLnBrk="1" fontAlgn="auto" latinLnBrk="0" hangingPunct="1">
              <a:lnSpc>
                <a:spcPct val="130000"/>
              </a:lnSpc>
              <a:buFont typeface="Arial"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buFont typeface="Arial" pitchFamily="34" charset="0"/>
              <a:buChar char="●"/>
              <a:tabLst>
                <a:tab pos="1609725"/>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buFont typeface="Arial"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buFont typeface="Arial" pitchFamily="34" charset="0"/>
              <a:buChar char="•"/>
              <a:defRPr u="none" strike="noStrike" kern="1200" cap="none" spc="150" normalizeH="0" baseline="0">
                <a:solidFill>
                  <a:schemeClr val="tx1">
                    <a:lumMod val="65000"/>
                    <a:lumOff val="35000"/>
                  </a:schemeClr>
                </a:solidFill>
                <a:uFillTx/>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rgbClr val="FFFFFF"/>
        </a:solidFill>
        <a:effectLst/>
      </p:bgPr>
    </p:bg>
    <p:spTree>
      <p:nvGrpSpPr>
        <p:cNvPr id="1" name=""/>
        <p:cNvGrpSpPr/>
        <p:nvPr/>
      </p:nvGrpSpPr>
      <p:grpSpPr>
        <a:xfrm>
          <a:off x="0" y="0"/>
          <a:ext cx="0" cy="0"/>
        </a:xfrm>
      </p:grpSpPr>
      <p:sp>
        <p:nvSpPr>
          <p:cNvPr id="3" name="日期占位符 2"/>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2"/>
            </p:custDataLst>
          </p:nvPr>
        </p:nvSpPr>
        <p:spPr/>
        <p:txBody>
          <a:bodyPr/>
          <a:lstStyle/>
          <a:p>
            <a:endParaRPr lang="zh-CN" altLang="en-US"/>
          </a:p>
        </p:txBody>
      </p:sp>
      <p:sp>
        <p:nvSpPr>
          <p:cNvPr id="5" name="灯片编号占位符 4"/>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4"/>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a:solidFill>
                  <a:schemeClr val="tx1">
                    <a:lumMod val="85000"/>
                    <a:lumOff val="15000"/>
                  </a:schemeClr>
                </a:solidFill>
                <a:effectLst/>
                <a:uFillTx/>
                <a:latin typeface="Arial"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5"/>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55.xml" /><Relationship Id="rId13" Type="http://schemas.openxmlformats.org/officeDocument/2006/relationships/tags" Target="../tags/tag56.xml" /><Relationship Id="rId14" Type="http://schemas.openxmlformats.org/officeDocument/2006/relationships/tags" Target="../tags/tag57.xml" /><Relationship Id="rId15" Type="http://schemas.openxmlformats.org/officeDocument/2006/relationships/tags" Target="../tags/tag58.xml" /><Relationship Id="rId16" Type="http://schemas.openxmlformats.org/officeDocument/2006/relationships/tags" Target="../tags/tag59.xml" /><Relationship Id="rId17" Type="http://schemas.openxmlformats.org/officeDocument/2006/relationships/tags" Target="../tags/tag60.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a:effectLst/>
      </p:bgPr>
    </p:bg>
    <p:spTree>
      <p:nvGrpSpPr>
        <p:cNvPr id="1" name=""/>
        <p:cNvGrpSpPr/>
        <p:nvPr/>
      </p:nvGrpSpPr>
      <p:grpSpPr>
        <a:xfrm>
          <a:off x="0" y="0"/>
          <a: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000" kern="1200" baseline="0">
                <a:solidFill>
                  <a:schemeClr val="tx1">
                    <a:tint val="75000"/>
                  </a:schemeClr>
                </a:solidFill>
                <a:latin typeface="Arial" pitchFamily="34" charset="0"/>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Tree>
    <p:custDataLst>
      <p:tags r:id="rId17"/>
    </p:custDataLst>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uFillTx/>
          <a:latin typeface="Arial"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61.xml" /><Relationship Id="rId3" Type="http://schemas.openxmlformats.org/officeDocument/2006/relationships/tags" Target="../tags/tag6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6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ags" Target="../tags/tag7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7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ags" Target="../tags/tag7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6031005103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92" name="副标题 91"/>
          <p:cNvSpPr>
            <a:spLocks noGrp="1"/>
          </p:cNvSpPr>
          <p:nvPr>
            <p:ph type="subTitle" idx="1"/>
            <p:custDataLst>
              <p:tags r:id="rId2"/>
            </p:custDataLst>
          </p:nvPr>
        </p:nvSpPr>
        <p:spPr>
          <a:xfrm>
            <a:off x="1980565" y="1583690"/>
            <a:ext cx="8573770" cy="1839595"/>
          </a:xfrm>
        </p:spPr>
        <p:txBody>
          <a:bodyPr>
            <a:noAutofit/>
          </a:bodyPr>
          <a:lstStyle/>
          <a:p>
            <a:pPr algn="ctr">
              <a:lnSpc>
                <a:spcPct val="80000"/>
              </a:lnSpc>
            </a:pPr>
            <a:endParaRPr lang="zh-CN" altLang="en-US" sz="4000" b="1">
              <a:solidFill>
                <a:schemeClr val="tx1">
                  <a:lumMod val="65000"/>
                  <a:lumOff val="35000"/>
                </a:schemeClr>
              </a:solidFill>
              <a:latin typeface="宋体" panose="02010600030101010101" pitchFamily="2" charset="-122"/>
              <a:ea typeface="宋体" panose="02010600030101010101" pitchFamily="2" charset="-122"/>
              <a:cs typeface="汉仪雅酷黑 95W" panose="020b0a04020202020204" charset="-122"/>
            </a:endParaRPr>
          </a:p>
          <a:p>
            <a:pPr algn="ctr">
              <a:lnSpc>
                <a:spcPct val="80000"/>
              </a:lnSpc>
            </a:pPr>
            <a:r>
              <a:rPr lang="zh-CN" altLang="en-US" sz="3600" b="1">
                <a:solidFill>
                  <a:schemeClr val="tx1">
                    <a:lumMod val="65000"/>
                    <a:lumOff val="35000"/>
                  </a:schemeClr>
                </a:solidFill>
                <a:latin typeface="宋体" panose="02010600030101010101" pitchFamily="2" charset="-122"/>
                <a:ea typeface="宋体" panose="02010600030101010101" pitchFamily="2" charset="-122"/>
                <a:cs typeface="汉仪雅酷黑 95W" panose="020b0a04020202020204" charset="-122"/>
              </a:rPr>
              <a:t>饮食在卒中二级预防中的作用</a:t>
            </a:r>
            <a:endParaRPr lang="zh-CN" altLang="en-US" sz="3600" b="1">
              <a:solidFill>
                <a:schemeClr val="tx1">
                  <a:lumMod val="65000"/>
                  <a:lumOff val="35000"/>
                </a:schemeClr>
              </a:solidFill>
              <a:latin typeface="宋体" panose="02010600030101010101" pitchFamily="2" charset="-122"/>
              <a:ea typeface="宋体" panose="02010600030101010101" pitchFamily="2" charset="-122"/>
              <a:cs typeface="汉仪雅酷黑 95W" panose="020b0a04020202020204" charset="-122"/>
            </a:endParaRPr>
          </a:p>
        </p:txBody>
      </p:sp>
    </p:spTree>
    <p:custDataLst>
      <p:tags r:id="rId3"/>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1301115" y="1718945"/>
            <a:ext cx="9453245" cy="32905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en-US" altLang="zh-CN" sz="3200"/>
              <a:t>       </a:t>
            </a:r>
            <a:r>
              <a:rPr lang="zh-CN" altLang="en-US" sz="3200"/>
              <a:t>本综述批判性地评价和解析了饮食对复发性脑卒中的作用，以便于指导临床实践。从饮食的角度出发，按照复杂程度从以下三个方面展开论述：(1)特定营养素(包括辅食)。(2)特定食品或食物类别。(3)整体饮食模式。</a:t>
            </a:r>
            <a:endParaRPr lang="zh-CN" altLang="en-US" sz="3200"/>
          </a:p>
        </p:txBody>
      </p:sp>
    </p:spTree>
    <p:custDataLst>
      <p:tags r:id="rId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2173605" y="3087370"/>
            <a:ext cx="7534910" cy="27495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lang="zh-CN" altLang="en-US" sz="2400"/>
              <a:t>只有两项大型(n&gt;100)RCTs评估了对于存在卒中或短暂性脑缺血发作病史的患者，饮食对复发性卒中及其危险因素的影响，相关的队列研究尚未开展。这两项研究发现补充B族维生素(叶酸、维生素B6和B12)未显著降低复发性卒中发病率。另有研究发现烟酸无法降低卒中风险。</a:t>
            </a:r>
            <a:endParaRPr lang="zh-CN" altLang="en-US" sz="2400"/>
          </a:p>
        </p:txBody>
      </p:sp>
      <p:sp>
        <p:nvSpPr>
          <p:cNvPr id="4" name="文本框 3"/>
          <p:cNvSpPr txBox="1"/>
          <p:nvPr/>
        </p:nvSpPr>
        <p:spPr>
          <a:xfrm>
            <a:off x="1285875" y="1351280"/>
            <a:ext cx="396557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（一）特定营养素</a:t>
            </a:r>
            <a:endParaRPr lang="zh-CN" altLang="en-US" sz="3200"/>
          </a:p>
        </p:txBody>
      </p:sp>
      <p:sp>
        <p:nvSpPr>
          <p:cNvPr id="5" name="文本框 4"/>
          <p:cNvSpPr txBox="1"/>
          <p:nvPr/>
        </p:nvSpPr>
        <p:spPr>
          <a:xfrm>
            <a:off x="989965" y="2268220"/>
            <a:ext cx="31603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ym typeface="+mn-ea"/>
              </a:rPr>
              <a:t>B族维生素辅食</a:t>
            </a:r>
            <a:endParaRPr lang="zh-CN" altLang="en-US" sz="2400" b="1">
              <a:sym typeface="+mn-ea"/>
            </a:endParaRPr>
          </a:p>
        </p:txBody>
      </p:sp>
    </p:spTree>
    <p:custDataLst>
      <p:tags r:id="rId2"/>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1863090" y="2593340"/>
            <a:ext cx="8465820" cy="3192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lang="zh-CN" altLang="en-US" sz="2400"/>
              <a:t>研究发现，相对于安慰剂组，补充维生素D并未降低卒中风险；补充</a:t>
            </a:r>
            <a:r>
              <a:rPr lang="en-US" altLang="zh-CN" sz="2400"/>
              <a:t>o</a:t>
            </a:r>
            <a:r>
              <a:rPr lang="zh-CN" altLang="en-US" sz="2400"/>
              <a:t>mega-3脂肪酸（0</a:t>
            </a:r>
            <a:r>
              <a:rPr lang="en-US" altLang="zh-CN" sz="2400"/>
              <a:t>.</a:t>
            </a:r>
            <a:r>
              <a:rPr lang="zh-CN" altLang="en-US" sz="2400"/>
              <a:t>5g/d~5g/d）并未显著改变卒中发病率；omega-3摄入量或血浆磷脂A</a:t>
            </a:r>
            <a:r>
              <a:rPr lang="en-US" altLang="zh-CN" sz="2400"/>
              <a:t>LA</a:t>
            </a:r>
            <a:r>
              <a:rPr lang="zh-CN" altLang="en-US" sz="2400"/>
              <a:t>水平与成年人群的脑卒中发病率之间无显著相关性；黄烷醇-3-醇的较高水平摄入并未显著影响卒中发病率。中等证据表明维生素D和omega-3脂肪酸添加剂不会降低卒中的复发风险，低级证据表明</a:t>
            </a:r>
            <a:r>
              <a:rPr lang="zh-CN" altLang="en-US" sz="2400">
                <a:sym typeface="+mn-ea"/>
              </a:rPr>
              <a:t>黄烷醇-3-醇摄入未降低卒中</a:t>
            </a:r>
            <a:r>
              <a:rPr lang="zh-CN" altLang="en-US" sz="2400"/>
              <a:t>复发的风险。</a:t>
            </a:r>
            <a:endParaRPr lang="zh-CN" altLang="en-US" sz="2400"/>
          </a:p>
        </p:txBody>
      </p:sp>
      <p:sp>
        <p:nvSpPr>
          <p:cNvPr id="5" name="文本框 4"/>
          <p:cNvSpPr txBox="1"/>
          <p:nvPr/>
        </p:nvSpPr>
        <p:spPr>
          <a:xfrm>
            <a:off x="1202055" y="1379220"/>
            <a:ext cx="55587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ym typeface="+mn-ea"/>
              </a:rPr>
              <a:t>维生素D，</a:t>
            </a:r>
            <a:r>
              <a:rPr lang="en-US" altLang="zh-CN" sz="2800" b="1">
                <a:sym typeface="+mn-ea"/>
              </a:rPr>
              <a:t>omega</a:t>
            </a:r>
            <a:r>
              <a:rPr lang="zh-CN" altLang="en-US" sz="2800" b="1">
                <a:sym typeface="+mn-ea"/>
              </a:rPr>
              <a:t>-3和黄烷醇-3-醇</a:t>
            </a:r>
            <a:endParaRPr lang="zh-CN" altLang="en-US" sz="2800" b="1">
              <a:sym typeface="+mn-ea"/>
            </a:endParaRPr>
          </a:p>
        </p:txBody>
      </p:sp>
    </p:spTree>
    <p:custDataLst>
      <p:tags r:id="rId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1750695" y="2480310"/>
            <a:ext cx="8465820" cy="36360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lang="zh-CN" altLang="en-US" sz="2400"/>
              <a:t>氯化钠的</a:t>
            </a:r>
            <a:r>
              <a:rPr sz="2400"/>
              <a:t>摄入在脑卒中</a:t>
            </a:r>
            <a:r>
              <a:rPr lang="zh-CN" sz="2400"/>
              <a:t>的二级</a:t>
            </a:r>
            <a:r>
              <a:rPr sz="2400"/>
              <a:t>预防中的作用的证据基础</a:t>
            </a:r>
            <a:r>
              <a:rPr lang="zh-CN" sz="2400"/>
              <a:t>较为</a:t>
            </a:r>
            <a:r>
              <a:rPr sz="2400"/>
              <a:t>复杂。一方面，有强有力的证据表明</a:t>
            </a:r>
            <a:r>
              <a:rPr lang="zh-CN" sz="2400"/>
              <a:t>降低氯化钠的摄入可以</a:t>
            </a:r>
            <a:r>
              <a:rPr sz="2400"/>
              <a:t>降低血压</a:t>
            </a:r>
            <a:r>
              <a:rPr lang="zh-CN" sz="2400"/>
              <a:t>；</a:t>
            </a:r>
            <a:r>
              <a:rPr sz="2400"/>
              <a:t>另一方面</a:t>
            </a:r>
            <a:r>
              <a:rPr lang="zh-CN" sz="2400"/>
              <a:t>，</a:t>
            </a:r>
            <a:r>
              <a:rPr sz="2400"/>
              <a:t>Meta分析发现，每日</a:t>
            </a:r>
            <a:r>
              <a:rPr lang="zh-CN" sz="2400"/>
              <a:t>氯化钠</a:t>
            </a:r>
            <a:r>
              <a:rPr sz="2400"/>
              <a:t>摄入量在2645-4945</a:t>
            </a:r>
            <a:r>
              <a:rPr lang="en-US" sz="2400"/>
              <a:t>mg</a:t>
            </a:r>
            <a:r>
              <a:rPr sz="2400"/>
              <a:t>/</a:t>
            </a:r>
            <a:r>
              <a:rPr lang="zh-CN" sz="2400"/>
              <a:t>日</a:t>
            </a:r>
            <a:r>
              <a:rPr sz="2400"/>
              <a:t>最佳，在此范围内的</a:t>
            </a:r>
            <a:r>
              <a:rPr lang="zh-CN" sz="2400"/>
              <a:t>钠盐摄入</a:t>
            </a:r>
            <a:r>
              <a:rPr sz="2400"/>
              <a:t>不会影响心血管疾病</a:t>
            </a:r>
            <a:r>
              <a:rPr lang="zh-CN" sz="2400"/>
              <a:t>发病</a:t>
            </a:r>
            <a:r>
              <a:rPr sz="2400"/>
              <a:t>风险。</a:t>
            </a:r>
            <a:r>
              <a:rPr lang="zh-CN" sz="2400"/>
              <a:t>一项中国的研究提供了</a:t>
            </a:r>
            <a:r>
              <a:rPr lang="en-US" altLang="zh-CN" sz="2400"/>
              <a:t>“</a:t>
            </a:r>
            <a:r>
              <a:rPr lang="zh-CN" altLang="en-US" sz="2400"/>
              <a:t>减少钠盐摄入量对复发性卒中发病率的影响</a:t>
            </a:r>
            <a:r>
              <a:rPr lang="en-US" altLang="zh-CN" sz="2400"/>
              <a:t>”</a:t>
            </a:r>
            <a:r>
              <a:rPr lang="zh-CN" altLang="en-US" sz="2400"/>
              <a:t>相关的直接证据，但可能无法推广到中国以外的人群。有中级别证据支持卒中复发高风险人群应该降低钠盐摄入。</a:t>
            </a:r>
            <a:endParaRPr lang="zh-CN" altLang="en-US" sz="2400"/>
          </a:p>
        </p:txBody>
      </p:sp>
      <p:sp>
        <p:nvSpPr>
          <p:cNvPr id="5" name="文本框 4"/>
          <p:cNvSpPr txBox="1"/>
          <p:nvPr/>
        </p:nvSpPr>
        <p:spPr>
          <a:xfrm>
            <a:off x="1750695" y="1463675"/>
            <a:ext cx="55587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sz="2800" b="1">
                <a:sym typeface="+mn-ea"/>
              </a:rPr>
              <a:t>盐（氯化钠）</a:t>
            </a:r>
            <a:endParaRPr lang="zh-CN" sz="2800" b="1">
              <a:sym typeface="+mn-ea"/>
            </a:endParaRPr>
          </a:p>
        </p:txBody>
      </p:sp>
    </p:spTree>
    <p:custDataLst>
      <p:tags r:id="rId2"/>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2328545" y="2170430"/>
            <a:ext cx="7534910" cy="36360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lang="zh-CN" altLang="en-US" sz="2400"/>
              <a:t>关于食物对脑卒中风险人群中卒中发病率的影响，暂无</a:t>
            </a:r>
            <a:r>
              <a:rPr lang="en-US" altLang="zh-CN" sz="2400"/>
              <a:t>RCT</a:t>
            </a:r>
            <a:r>
              <a:rPr lang="zh-CN" altLang="en-US" sz="2400"/>
              <a:t>开展。两项队列研究评估了糖尿病患者鱼类摄入量与卒中风险之间的相关性，研究结果并不一致。关于单一食物和卒中发病率的相关性，卒中患者或卒中高危人群相关研究能够提供的证据很少。但目前有大量证据提示特定食物种类在卒中初级预防中的作用。证据表明，植物性饮食(未必必须是纯素食)可能会降低卒中复发的风险。</a:t>
            </a:r>
            <a:endParaRPr lang="zh-CN" altLang="en-US" sz="2400"/>
          </a:p>
        </p:txBody>
      </p:sp>
      <p:sp>
        <p:nvSpPr>
          <p:cNvPr id="4" name="文本框 3"/>
          <p:cNvSpPr txBox="1"/>
          <p:nvPr/>
        </p:nvSpPr>
        <p:spPr>
          <a:xfrm>
            <a:off x="1285875" y="1351280"/>
            <a:ext cx="396557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（三）食物</a:t>
            </a:r>
            <a:endParaRPr lang="zh-CN" altLang="en-US" sz="3200"/>
          </a:p>
        </p:txBody>
      </p:sp>
    </p:spTree>
    <p:custDataLst>
      <p:tags r:id="rId2"/>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2215515" y="2861945"/>
            <a:ext cx="8381365" cy="32296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0000"/>
              </a:lnSpc>
            </a:pPr>
            <a:r>
              <a:rPr lang="en-US" altLang="zh-CN" sz="2400"/>
              <a:t>      </a:t>
            </a:r>
            <a:r>
              <a:rPr lang="zh-CN" altLang="en-US" sz="2400"/>
              <a:t>人们最初假设低脂饮食能够降低卒中在内的心血管疾病风险，因为高脂血症与心血管疾病风险之间存在因果关系。但是若干项研究发现限制饱和脂肪的摄入并未显著改变卒中风险。因此，有中等级别证据表明，低脂饮食不能降低卒中的风险，因此不能被纳入卒中的二级预防中。</a:t>
            </a:r>
            <a:endParaRPr lang="zh-CN" altLang="en-US" sz="2400"/>
          </a:p>
        </p:txBody>
      </p:sp>
      <p:sp>
        <p:nvSpPr>
          <p:cNvPr id="4" name="文本框 3"/>
          <p:cNvSpPr txBox="1"/>
          <p:nvPr/>
        </p:nvSpPr>
        <p:spPr>
          <a:xfrm>
            <a:off x="1285875" y="1351280"/>
            <a:ext cx="3965575" cy="5835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t>（一）饮食模式</a:t>
            </a:r>
            <a:endParaRPr lang="zh-CN" altLang="en-US" sz="3200"/>
          </a:p>
        </p:txBody>
      </p:sp>
      <p:sp>
        <p:nvSpPr>
          <p:cNvPr id="5" name="文本框 4"/>
          <p:cNvSpPr txBox="1"/>
          <p:nvPr/>
        </p:nvSpPr>
        <p:spPr>
          <a:xfrm>
            <a:off x="989965" y="2268220"/>
            <a:ext cx="316039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ym typeface="+mn-ea"/>
              </a:rPr>
              <a:t>低脂饮食</a:t>
            </a:r>
            <a:endParaRPr lang="zh-CN" altLang="en-US" sz="2400" b="1">
              <a:sym typeface="+mn-ea"/>
            </a:endParaRPr>
          </a:p>
        </p:txBody>
      </p:sp>
    </p:spTree>
    <p:custDataLst>
      <p:tags r:id="rId2"/>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1863090" y="2593340"/>
            <a:ext cx="8465820" cy="31927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sz="2400"/>
              <a:t>地中海式饮食的特点是大量摄入橄榄油、水果、坚果、蔬菜和谷物，适量摄入鱼类和家禽，少量摄入乳制品、红肉、加工肉和糖类，以及餐间适量饮酒。研究发现地中海饮食辅以坚果显著降低卒中发病次数。PREDIMED试验最有力地证明了饮食在卒中二级预防中的作用。当前证据表明，地中海式饮食是最有前景的卒中预防饮食干预措施。基于当前证据，我们推荐，新发卒中患者应该遵循地中海饮食。</a:t>
            </a:r>
            <a:endParaRPr sz="2400"/>
          </a:p>
        </p:txBody>
      </p:sp>
      <p:sp>
        <p:nvSpPr>
          <p:cNvPr id="5" name="文本框 4"/>
          <p:cNvSpPr txBox="1"/>
          <p:nvPr/>
        </p:nvSpPr>
        <p:spPr>
          <a:xfrm>
            <a:off x="1202055" y="1379220"/>
            <a:ext cx="55587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sym typeface="+mn-ea"/>
              </a:rPr>
              <a:t>地中海式模式饮食</a:t>
            </a:r>
            <a:endParaRPr sz="2800" b="1">
              <a:sym typeface="+mn-ea"/>
            </a:endParaRPr>
          </a:p>
        </p:txBody>
      </p:sp>
    </p:spTree>
    <p:custDataLst>
      <p:tags r:id="rId2"/>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1948180" y="2367915"/>
            <a:ext cx="8465820" cy="36360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400"/>
              <a:t>      </a:t>
            </a:r>
            <a:r>
              <a:rPr sz="2400"/>
              <a:t>“停止高血压的饮食模式(DASH) ”与地中海饮食类似，区别仅在于该饮食对低脂乳制品的摄入量较高，钠盐摄入量较低，而且并未采纳地中海饮食中的餐间适量饮酒。当前证据表明，首次卒中以及复发性卒中预防的最有前景的饮食干预措施是评估和实施一整套饮食模式(如地中海饮食)，而非关注单一营养素或食物。改变饮食习惯和摄入量可能需要纠正个体的态度和行为，后者虽然困难但仍然具有可行性。长期改善饮食质量，可能既需要专业化建议，也需要营养师提供行为改变策略。</a:t>
            </a:r>
            <a:endParaRPr sz="2400"/>
          </a:p>
        </p:txBody>
      </p:sp>
      <p:sp>
        <p:nvSpPr>
          <p:cNvPr id="5" name="文本框 4"/>
          <p:cNvSpPr txBox="1"/>
          <p:nvPr/>
        </p:nvSpPr>
        <p:spPr>
          <a:xfrm>
            <a:off x="1202055" y="1379220"/>
            <a:ext cx="555879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sz="2800" b="1">
                <a:sym typeface="+mn-ea"/>
              </a:rPr>
              <a:t>停止高血压的饮食模式</a:t>
            </a:r>
            <a:endParaRPr sz="2800" b="1">
              <a:sym typeface="+mn-ea"/>
            </a:endParaRPr>
          </a:p>
        </p:txBody>
      </p:sp>
    </p:spTree>
    <p:custDataLst>
      <p:tags r:id="rId2"/>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pic>
        <p:nvPicPr>
          <p:cNvPr id="2" name="图片 1"/>
          <p:cNvPicPr>
            <a:picLocks noChangeAspect="1"/>
          </p:cNvPicPr>
          <p:nvPr/>
        </p:nvPicPr>
        <p:blipFill>
          <a:blip r:embed="rId2"/>
          <a:srcRect r="-657" b="54084"/>
          <a:stretch>
            <a:fillRect/>
          </a:stretch>
        </p:blipFill>
        <p:spPr>
          <a:xfrm>
            <a:off x="1146175" y="702310"/>
            <a:ext cx="10210800" cy="6155690"/>
          </a:xfrm>
          <a:prstGeom prst="rect">
            <a:avLst/>
          </a:prstGeom>
        </p:spPr>
      </p:pic>
    </p:spTree>
    <p:custDataLst>
      <p:tags r:id="rId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sp>
        <p:nvSpPr>
          <p:cNvPr id="2" name="文本框 1"/>
          <p:cNvSpPr txBox="1"/>
          <p:nvPr/>
        </p:nvSpPr>
        <p:spPr>
          <a:xfrm>
            <a:off x="2160270" y="2435860"/>
            <a:ext cx="8255000" cy="31921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800"/>
              <a:t>      </a:t>
            </a:r>
            <a:r>
              <a:rPr lang="zh-CN" altLang="en-US" sz="2800"/>
              <a:t>一项纳入了22项RCT、83291名高龄患者(平均年龄66岁[SD=8])的</a:t>
            </a:r>
            <a:r>
              <a:rPr lang="en-US" altLang="zh-CN" sz="2800"/>
              <a:t>Meta</a:t>
            </a:r>
            <a:r>
              <a:rPr lang="zh-CN" altLang="en-US" sz="2800"/>
              <a:t>分析发现，相对于安慰剂组，添加维生素D并未显著降低卒中风险。不同性别、25-羟基维生素D基线水平、维生素D剂量、剂型(口服vs.推注)以及是否同时服用钙剂等亚组分析得出的结果也基本一致。</a:t>
            </a:r>
            <a:endParaRPr lang="zh-CN" altLang="en-US" sz="2800"/>
          </a:p>
        </p:txBody>
      </p:sp>
      <p:sp>
        <p:nvSpPr>
          <p:cNvPr id="3" name="文本框 2"/>
          <p:cNvSpPr txBox="1"/>
          <p:nvPr/>
        </p:nvSpPr>
        <p:spPr>
          <a:xfrm>
            <a:off x="1934845" y="1334770"/>
            <a:ext cx="2426970" cy="5219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ym typeface="+mn-ea"/>
              </a:rPr>
              <a:t>营养素方面</a:t>
            </a:r>
            <a:endParaRPr lang="zh-CN" altLang="en-US" sz="2800">
              <a:sym typeface="+mn-ea"/>
            </a:endParaRPr>
          </a:p>
        </p:txBody>
      </p:sp>
    </p:spTree>
    <p:custDataLst>
      <p:tags r:id="rId2"/>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accent1">
                <a:lumMod val="5000"/>
                <a:lumOff val="95000"/>
              </a:schemeClr>
            </a:gs>
            <a:gs pos="74000">
              <a:schemeClr val="bg1"/>
            </a:gs>
            <a:gs pos="100000">
              <a:schemeClr val="accent3">
                <a:lumMod val="20000"/>
                <a:lumOff val="80000"/>
              </a:schemeClr>
            </a:gs>
          </a:gsLst>
          <a:lin ang="18900000" scaled="0"/>
        </a:gradFill>
        <a:effectLst/>
      </p:bgPr>
    </p:bg>
    <p:spTree>
      <p:nvGrpSpPr>
        <p:cNvPr id="1" name=""/>
        <p:cNvGrpSpPr/>
        <p:nvPr/>
      </p:nvGrpSpPr>
      <p:grpSpPr>
        <a:xfrm>
          <a:off x="0" y="0"/>
          <a:ext cx="0" cy="0"/>
        </a:xfrm>
      </p:grpSpPr>
      <p:pic>
        <p:nvPicPr>
          <p:cNvPr id="2" name="图片 1"/>
          <p:cNvPicPr>
            <a:picLocks noChangeAspect="1"/>
          </p:cNvPicPr>
          <p:nvPr/>
        </p:nvPicPr>
        <p:blipFill>
          <a:blip r:embed="rId2"/>
          <a:srcRect l="482" t="45926" r="1703" b="43810"/>
          <a:stretch>
            <a:fillRect/>
          </a:stretch>
        </p:blipFill>
        <p:spPr>
          <a:xfrm>
            <a:off x="1134745" y="2139315"/>
            <a:ext cx="9922510" cy="2005330"/>
          </a:xfrm>
          <a:prstGeom prst="rect">
            <a:avLst/>
          </a:prstGeom>
        </p:spPr>
      </p:pic>
    </p:spTree>
    <p:custDataLst>
      <p:tags r:id="rId3"/>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https://d.book118.com/176031005103010034</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55.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6.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_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0.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1.xml><?xml version="1.0" encoding="utf-8"?>
<p:tagLst xmlns:p="http://schemas.openxmlformats.org/presentationml/2006/main">
  <p:tag name="KSO_WM_BEAUTIFY_FLAG" val="#wm#"/>
  <p:tag name="KSO_WM_TAG_VERSION" val="1.0"/>
  <p:tag name="KSO_WM_TEMPLATE_CATEGORY" val="custom"/>
  <p:tag name="KSO_WM_TEMPLATE_INDEX" val="20205081"/>
  <p:tag name="KSO_WM_UNIT_COMPATIBLE" val="0"/>
  <p:tag name="KSO_WM_UNIT_DIAGRAM_ISNUMVISUAL" val="0"/>
  <p:tag name="KSO_WM_UNIT_DIAGRAM_ISREFERUNIT" val="0"/>
  <p:tag name="KSO_WM_UNIT_HIGHLIGHT" val="0"/>
  <p:tag name="KSO_WM_UNIT_ID" val="custom20205081_1*b*1"/>
  <p:tag name="KSO_WM_UNIT_INDEX" val="1"/>
  <p:tag name="KSO_WM_UNIT_ISCONTENTSTITLE" val="0"/>
  <p:tag name="KSO_WM_UNIT_ISNUMDGMTITLE" val="0"/>
  <p:tag name="KSO_WM_UNIT_LAYERLEVEL" val="1"/>
  <p:tag name="KSO_WM_UNIT_NOCLEAR" val="0"/>
  <p:tag name="KSO_WM_UNIT_PRESET_TEXT" val="单击输入您的封面副标题"/>
  <p:tag name="KSO_WM_UNIT_SHOW_EDIT_AREA_INDICATION" val="1"/>
  <p:tag name="KSO_WM_UNIT_TYPE" val="b"/>
  <p:tag name="KSO_WM_UNIT_VALUE" val="111"/>
</p:tagLst>
</file>

<file path=ppt/tags/tag62.xml><?xml version="1.0" encoding="utf-8"?>
<p:tagLst xmlns:p="http://schemas.openxmlformats.org/presentationml/2006/main">
  <p:tag name="KSO_WM_BEAUTIFY_FLAG" val="#wm#"/>
  <p:tag name="KSO_WM_SLIDE_ID" val="custom20205081_1"/>
  <p:tag name="KSO_WM_SLIDE_INDEX" val="1"/>
  <p:tag name="KSO_WM_SLIDE_ITEM_CNT" val="0"/>
  <p:tag name="KSO_WM_SLIDE_LAYOUT" val="a_b"/>
  <p:tag name="KSO_WM_SLIDE_LAYOUT_CNT" val="1_1"/>
  <p:tag name="KSO_WM_SLIDE_SUBTYPE" val="defaultBlank"/>
  <p:tag name="KSO_WM_SLIDE_TYPE" val="title"/>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63.xml><?xml version="1.0" encoding="utf-8"?>
<p:tagLst xmlns:p="http://schemas.openxmlformats.org/presentationml/2006/main">
  <p:tag name="KSO_WM_BEAUTIFY_FLAG" val="#wm#"/>
  <p:tag name="KSO_WM_TEMPLATE_CATEGORY" val="custom"/>
  <p:tag name="KSO_WM_TEMPLATE_INDEX" val="20205081"/>
</p:tagLst>
</file>

<file path=ppt/tags/tag64.xml><?xml version="1.0" encoding="utf-8"?>
<p:tagLst xmlns:p="http://schemas.openxmlformats.org/presentationml/2006/main">
  <p:tag name="KSO_WM_BEAUTIFY_FLAG" val="#wm#"/>
  <p:tag name="KSO_WM_TEMPLATE_CATEGORY" val="custom"/>
  <p:tag name="KSO_WM_TEMPLATE_INDEX" val="20205081"/>
</p:tagLst>
</file>

<file path=ppt/tags/tag65.xml><?xml version="1.0" encoding="utf-8"?>
<p:tagLst xmlns:p="http://schemas.openxmlformats.org/presentationml/2006/main">
  <p:tag name="KSO_WM_BEAUTIFY_FLAG" val="#wm#"/>
  <p:tag name="KSO_WM_TEMPLATE_CATEGORY" val="custom"/>
  <p:tag name="KSO_WM_TEMPLATE_INDEX" val="20205081"/>
</p:tagLst>
</file>

<file path=ppt/tags/tag66.xml><?xml version="1.0" encoding="utf-8"?>
<p:tagLst xmlns:p="http://schemas.openxmlformats.org/presentationml/2006/main">
  <p:tag name="KSO_WM_BEAUTIFY_FLAG" val="#wm#"/>
  <p:tag name="KSO_WM_TEMPLATE_CATEGORY" val="custom"/>
  <p:tag name="KSO_WM_TEMPLATE_INDEX" val="20205081"/>
</p:tagLst>
</file>

<file path=ppt/tags/tag67.xml><?xml version="1.0" encoding="utf-8"?>
<p:tagLst xmlns:p="http://schemas.openxmlformats.org/presentationml/2006/main">
  <p:tag name="KSO_WM_BEAUTIFY_FLAG" val="#wm#"/>
  <p:tag name="KSO_WM_TEMPLATE_CATEGORY" val="custom"/>
  <p:tag name="KSO_WM_TEMPLATE_INDEX" val="20205081"/>
</p:tagLst>
</file>

<file path=ppt/tags/tag68.xml><?xml version="1.0" encoding="utf-8"?>
<p:tagLst xmlns:p="http://schemas.openxmlformats.org/presentationml/2006/main">
  <p:tag name="KSO_WM_BEAUTIFY_FLAG" val="#wm#"/>
  <p:tag name="KSO_WM_TEMPLATE_CATEGORY" val="custom"/>
  <p:tag name="KSO_WM_TEMPLATE_INDEX" val="20205081"/>
</p:tagLst>
</file>

<file path=ppt/tags/tag69.xml><?xml version="1.0" encoding="utf-8"?>
<p:tagLst xmlns:p="http://schemas.openxmlformats.org/presentationml/2006/main">
  <p:tag name="KSO_WM_BEAUTIFY_FLAG" val="#wm#"/>
  <p:tag name="KSO_WM_TEMPLATE_CATEGORY" val="custom"/>
  <p:tag name="KSO_WM_TEMPLATE_INDEX" val="20205081"/>
</p:tagLst>
</file>

<file path=ppt/tags/tag70.xml><?xml version="1.0" encoding="utf-8"?>
<p:tagLst xmlns:p="http://schemas.openxmlformats.org/presentationml/2006/main">
  <p:tag name="KSO_WM_BEAUTIFY_FLAG" val="#wm#"/>
  <p:tag name="KSO_WM_TEMPLATE_CATEGORY" val="custom"/>
  <p:tag name="KSO_WM_TEMPLATE_INDEX" val="20205081"/>
</p:tagLst>
</file>

<file path=ppt/tags/tag71.xml><?xml version="1.0" encoding="utf-8"?>
<p:tagLst xmlns:p="http://schemas.openxmlformats.org/presentationml/2006/main">
  <p:tag name="KSO_WM_BEAUTIFY_FLAG" val="#wm#"/>
  <p:tag name="KSO_WM_TEMPLATE_CATEGORY" val="custom"/>
  <p:tag name="KSO_WM_TEMPLATE_INDEX" val="20205081"/>
</p:tagLst>
</file>

<file path=ppt/tags/tag72.xml><?xml version="1.0" encoding="utf-8"?>
<p:tagLst xmlns:p="http://schemas.openxmlformats.org/presentationml/2006/main">
  <p:tag name="KSO_WM_BEAUTIFY_FLAG" val="#wm#"/>
  <p:tag name="KSO_WM_TEMPLATE_CATEGORY" val="custom"/>
  <p:tag name="KSO_WM_TEMPLATE_INDEX" val="20205081"/>
</p:tagLst>
</file>

<file path=ppt/tags/tag73.xml><?xml version="1.0" encoding="utf-8"?>
<p:tagLst xmlns:p="http://schemas.openxmlformats.org/presentationml/2006/main">
  <p:tag name="KSO_WM_BEAUTIFY_FLAG" val="#wm#"/>
  <p:tag name="KSO_WM_TEMPLATE_CATEGORY" val="custom"/>
  <p:tag name="KSO_WM_TEMPLATE_INDEX" val="20205081"/>
</p:tagLst>
</file>

<file path=ppt/tags/tag7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21</Paragraphs>
  <Slides>13</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Wingdings</vt:lpstr>
      <vt:lpstr>宋体</vt:lpstr>
      <vt:lpstr>汉仪雅酷黑 95W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2024-09-03T12:52:07.025</cp:lastPrinted>
  <dcterms:created xsi:type="dcterms:W3CDTF">2024-09-03T04:52:07Z</dcterms:created>
  <dcterms:modified xsi:type="dcterms:W3CDTF">2024-09-03T04:52:08Z</dcterms:modified>
</cp:coreProperties>
</file>