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3" r:id="rId18"/>
  </p:sldIdLst>
  <p:sldSz cx="12192000" cy="6858000"/>
  <p:notesSz cx="6858000" cy="9144000"/>
  <p:custDataLst>
    <p:tags r:id="rId19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tags" Target="tags/tag1.xml" /><Relationship Id="rId2" Type="http://schemas.openxmlformats.org/officeDocument/2006/relationships/slideMaster" Target="slideMasters/slideMaster2.xml" /><Relationship Id="rId20" Type="http://schemas.openxmlformats.org/officeDocument/2006/relationships/presProps" Target="presProps.xml" /><Relationship Id="rId21" Type="http://schemas.openxmlformats.org/officeDocument/2006/relationships/viewProps" Target="viewProps.xml" /><Relationship Id="rId22" Type="http://schemas.openxmlformats.org/officeDocument/2006/relationships/theme" Target="theme/theme1.xml" /><Relationship Id="rId23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6A24C26-3132-443E-9F57-C484DA9A2D7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21A9A38-923E-4394-BF56-26FE0B87FD2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410834A-A686-4D66-9050-211820AE621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36959B4-94E7-4F85-89E5-61C1874A555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3C86D62B-778B-4D61-A917-0A4E5651184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9409B911-EF09-4189-901A-46DD29F04FC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C1186F47-F1FB-414E-8244-CDEAD89F86D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23E964D-C119-4D85-99E2-7B583AC286A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61DE057-8499-41BF-9386-39EB03BCF2D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E987CCD-67C7-4D6E-876B-413FD597EC2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2053467-502C-41D2-AC15-4E390EDB571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Relationship Id="rId4" Type="http://schemas.openxmlformats.org/officeDocument/2006/relationships/image" Target="../media/image9.jpeg" /><Relationship Id="rId5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11.jpeg" /><Relationship Id="rId4" Type="http://schemas.openxmlformats.org/officeDocument/2006/relationships/image" Target="../media/image12.jpeg" /><Relationship Id="rId5" Type="http://schemas.openxmlformats.org/officeDocument/2006/relationships/image" Target="../media/image2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2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2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5.jpeg" /><Relationship Id="rId3" Type="http://schemas.openxmlformats.org/officeDocument/2006/relationships/image" Target="../media/image2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6.jpeg" /><Relationship Id="rId3" Type="http://schemas.openxmlformats.org/officeDocument/2006/relationships/image" Target="../media/image2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7.jpeg" /><Relationship Id="rId3" Type="http://schemas.openxmlformats.org/officeDocument/2006/relationships/image" Target="../media/image2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8.jpeg" /><Relationship Id="rId3" Type="http://schemas.openxmlformats.org/officeDocument/2006/relationships/image" Target="../media/image2.pn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176041040041010045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47" r="-47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>
            <a:off x="9297988" y="3463925"/>
            <a:ext cx="3041650" cy="3565525"/>
          </a:xfrm>
          <a:prstGeom prst="line">
            <a:avLst/>
          </a:prstGeom>
          <a:ln w="2540">
            <a:solidFill>
              <a:schemeClr val="lt1"/>
            </a:solidFill>
            <a:prstDash val="solid"/>
            <a:headEnd type="none"/>
            <a:tailEnd type="none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</p:cxnSp>
      <p:cxnSp>
        <p:nvCxnSpPr>
          <p:cNvPr id="3" name="Connector 3"/>
          <p:cNvCxnSpPr/>
          <p:nvPr/>
        </p:nvCxnSpPr>
        <p:spPr>
          <a:xfrm>
            <a:off x="10520363" y="-190500"/>
            <a:ext cx="885825" cy="1038225"/>
          </a:xfrm>
          <a:prstGeom prst="line">
            <a:avLst/>
          </a:prstGeom>
          <a:ln w="2540">
            <a:solidFill>
              <a:schemeClr val="lt1"/>
            </a:solidFill>
            <a:prstDash val="solid"/>
            <a:headEnd type="none"/>
            <a:tailEnd type="none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</p:cxnSp>
      <p:sp>
        <p:nvSpPr>
          <p:cNvPr id="4" name="TextBox 4"/>
          <p:cNvSpPr txBox="1"/>
          <p:nvPr/>
        </p:nvSpPr>
        <p:spPr>
          <a:xfrm>
            <a:off x="3702710" y="1308257"/>
            <a:ext cx="4881433" cy="1420727"/>
          </a:xfrm>
          <a:prstGeom prst="rect">
            <a:avLst/>
          </a:prstGeom>
        </p:spPr>
        <p:txBody>
          <a:bodyPr vert="horz" wrap="square" lIns="91440" tIns="45720" rIns="91440" bIns="45720" rtlCol="0" anchor="b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050" b="1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专项施工方案专家论证会方案汇报培训的学习资源与支持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4704397" y="3288030"/>
            <a:ext cx="2783205" cy="4343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汇报人：XX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704397" y="3754755"/>
            <a:ext cx="2783205" cy="4343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2024-01-29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47" r="-47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2700000">
            <a:off x="-425346" y="-2696323"/>
            <a:ext cx="4457492" cy="4457492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021821" y="612775"/>
            <a:ext cx="1563158" cy="769938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4400" b="1">
                <a:solidFill>
                  <a:srgbClr val="FFFEFE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目 录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10615613" y="1795463"/>
            <a:ext cx="1339850" cy="338137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788641" y="930592"/>
            <a:ext cx="5050155" cy="499681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专项施工方案专家论证会方案介绍</a:t>
            </a:r>
          </a:p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学习资源</a:t>
            </a:r>
          </a:p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支持服务</a:t>
            </a:r>
          </a:p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培训内容与安排</a:t>
            </a:r>
          </a:p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培训效果评估与反馈</a:t>
            </a:r>
          </a:p>
        </p:txBody>
      </p:sp>
      <p:sp>
        <p:nvSpPr>
          <p:cNvPr id="6" name="AutoShape 6"/>
          <p:cNvSpPr/>
          <p:nvPr/>
        </p:nvSpPr>
        <p:spPr>
          <a:xfrm rot="2700000">
            <a:off x="1152099" y="3867101"/>
            <a:ext cx="1030027" cy="1030027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 rot="2700000">
            <a:off x="2095422" y="2929440"/>
            <a:ext cx="600059" cy="600059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47" r="-47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3133474" y="2900242"/>
            <a:ext cx="1832478" cy="96385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3000" b="1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5162849" y="2700179"/>
            <a:ext cx="6534938" cy="701040"/>
          </a:xfrm>
          <a:prstGeom prst="rect">
            <a:avLst/>
          </a:prstGeom>
        </p:spPr>
        <p:txBody>
          <a:bodyPr vert="horz" wrap="square" lIns="91440" tIns="45720" rIns="91440" bIns="45720" rtlCol="0" anchor="b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 l="-47" r="-47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25814" y="2630423"/>
            <a:ext cx="2231507" cy="2231507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38585" y="2630423"/>
            <a:ext cx="2231507" cy="2231507"/>
          </a:xfrm>
          <a:prstGeom prst="rect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1669569" y="1125085"/>
            <a:ext cx="1988995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提高专项施工方案专家论证会的效果和效率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13043" y="2630423"/>
            <a:ext cx="2231507" cy="2231507"/>
          </a:xfrm>
          <a:prstGeom prst="rect">
            <a:avLst/>
          </a:prstGeom>
        </p:spPr>
      </p:pic>
      <p:sp>
        <p:nvSpPr>
          <p:cNvPr id="6" name="AutoShape 6"/>
          <p:cNvSpPr/>
          <p:nvPr/>
        </p:nvSpPr>
        <p:spPr>
          <a:xfrm>
            <a:off x="4925814" y="2623346"/>
            <a:ext cx="97536" cy="3792083"/>
          </a:xfrm>
          <a:prstGeom prst="roundRect">
            <a:avLst>
              <a:gd name="adj" fmla="val 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94148" y="1069847"/>
            <a:ext cx="97536" cy="3792083"/>
          </a:xfrm>
          <a:prstGeom prst="roundRect">
            <a:avLst>
              <a:gd name="adj" fmla="val 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395307" y="1069847"/>
            <a:ext cx="97536" cy="3792083"/>
          </a:xfrm>
          <a:prstGeom prst="roundRect">
            <a:avLst>
              <a:gd name="adj" fmla="val 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5168326" y="5091454"/>
            <a:ext cx="1988995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促进专项施工方案的优化和改进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648852" y="1125085"/>
            <a:ext cx="1988995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加强专家和施工方之间的沟通和协作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目的和背景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 l="-47" r="-47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789747" y="1388509"/>
            <a:ext cx="8008040" cy="126796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3467252" y="1671934"/>
            <a:ext cx="7220692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专项施工方案的内容和特点</a:t>
            </a:r>
          </a:p>
        </p:txBody>
      </p:sp>
      <p:sp>
        <p:nvSpPr>
          <p:cNvPr id="4" name="AutoShape 4"/>
          <p:cNvSpPr/>
          <p:nvPr/>
        </p:nvSpPr>
        <p:spPr>
          <a:xfrm>
            <a:off x="1491031" y="3030193"/>
            <a:ext cx="8008040" cy="1267968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1643863" y="3325809"/>
            <a:ext cx="7220692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专家论证会的流程和要求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t="28924" b="28924"/>
          <a:stretch>
            <a:fillRect/>
          </a:stretch>
        </p:blipFill>
        <p:spPr>
          <a:xfrm>
            <a:off x="539110" y="1388509"/>
            <a:ext cx="2256056" cy="1267968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rcRect t="21899" b="21899"/>
          <a:stretch>
            <a:fillRect/>
          </a:stretch>
        </p:blipFill>
        <p:spPr>
          <a:xfrm>
            <a:off x="9486879" y="3030193"/>
            <a:ext cx="2256056" cy="1267968"/>
          </a:xfrm>
          <a:prstGeom prst="rect">
            <a:avLst/>
          </a:prstGeom>
        </p:spPr>
      </p:pic>
      <p:sp>
        <p:nvSpPr>
          <p:cNvPr id="8" name="AutoShape 8"/>
          <p:cNvSpPr/>
          <p:nvPr/>
        </p:nvSpPr>
        <p:spPr>
          <a:xfrm>
            <a:off x="2795409" y="4664094"/>
            <a:ext cx="8008040" cy="126796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3472914" y="4947518"/>
            <a:ext cx="7220692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方案汇报的技巧和注意事项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21899" b="21899"/>
          <a:stretch>
            <a:fillRect/>
          </a:stretch>
        </p:blipFill>
        <p:spPr>
          <a:xfrm>
            <a:off x="544772" y="4664094"/>
            <a:ext cx="2256056" cy="1267968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汇报范围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 l="-47" r="-47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1185774"/>
            <a:ext cx="9112336" cy="1732311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454963" y="1536246"/>
            <a:ext cx="7876972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相关政策和法规</a:t>
            </a:r>
          </a:p>
        </p:txBody>
      </p:sp>
      <p:sp>
        <p:nvSpPr>
          <p:cNvPr id="4" name="AutoShape 4"/>
          <p:cNvSpPr/>
          <p:nvPr/>
        </p:nvSpPr>
        <p:spPr>
          <a:xfrm>
            <a:off x="3079664" y="2918085"/>
            <a:ext cx="9112336" cy="1732311"/>
          </a:xfrm>
          <a:prstGeom prst="rect">
            <a:avLst/>
          </a:prstGeom>
          <a:solidFill>
            <a:schemeClr val="accent2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0" y="4650396"/>
            <a:ext cx="9112336" cy="1732311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3798378" y="3268557"/>
            <a:ext cx="7876972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专项施工方案案例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575049" y="5000868"/>
            <a:ext cx="7876972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专家论证会经验和教训</a:t>
            </a:r>
          </a:p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21875" b="21875"/>
          <a:stretch>
            <a:fillRect/>
          </a:stretch>
        </p:blipFill>
        <p:spPr>
          <a:xfrm>
            <a:off x="9112336" y="1185774"/>
            <a:ext cx="3079664" cy="1732311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21875" b="21875"/>
          <a:stretch>
            <a:fillRect/>
          </a:stretch>
        </p:blipFill>
        <p:spPr>
          <a:xfrm>
            <a:off x="0" y="2918085"/>
            <a:ext cx="3079664" cy="1732311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21875" b="21875"/>
          <a:stretch>
            <a:fillRect/>
          </a:stretch>
        </p:blipFill>
        <p:spPr>
          <a:xfrm>
            <a:off x="9112336" y="4650396"/>
            <a:ext cx="3079664" cy="1732311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汇报范围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 l="-47" r="-47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专家团队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提供方案咨询和技术支持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施工方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提供方案实施和反馈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/>
          </a:blip>
          <a:srcRect l="12500" r="12500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汇报范围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 l="-47" r="-47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flipH="1">
            <a:off x="2266950" y="1986850"/>
            <a:ext cx="9925050" cy="4845050"/>
          </a:xfrm>
          <a:prstGeom prst="triangle">
            <a:avLst>
              <a:gd name="adj" fmla="val 0"/>
            </a:avLst>
          </a:prstGeom>
          <a:blipFill dpi="0" rotWithShape="1">
            <a:blip r:embed="rId2">
              <a:alphaModFix/>
            </a:blip>
            <a:stretch>
              <a:fillRect/>
            </a:stretch>
          </a:blip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" name="Connector 3"/>
          <p:cNvCxnSpPr/>
          <p:nvPr/>
        </p:nvCxnSpPr>
        <p:spPr>
          <a:xfrm flipV="1">
            <a:off x="1966913" y="6027738"/>
            <a:ext cx="1973262" cy="985837"/>
          </a:xfrm>
          <a:prstGeom prst="line">
            <a:avLst/>
          </a:prstGeom>
          <a:ln w="3175">
            <a:solidFill>
              <a:srgbClr val="D76739">
                <a:alpha val="100000"/>
              </a:srgbClr>
            </a:solidFill>
            <a:prstDash val="solid"/>
            <a:headEnd type="none"/>
            <a:tailEnd type="none"/>
          </a:ln>
        </p:spPr>
      </p:cxnSp>
      <p:sp>
        <p:nvSpPr>
          <p:cNvPr id="4" name="AutoShape 4"/>
          <p:cNvSpPr/>
          <p:nvPr/>
        </p:nvSpPr>
        <p:spPr>
          <a:xfrm rot="2700000">
            <a:off x="4090988" y="5378450"/>
            <a:ext cx="723900" cy="72390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5" name="Connector 5"/>
          <p:cNvCxnSpPr/>
          <p:nvPr/>
        </p:nvCxnSpPr>
        <p:spPr>
          <a:xfrm flipV="1">
            <a:off x="4991100" y="5230813"/>
            <a:ext cx="598488" cy="298450"/>
          </a:xfrm>
          <a:prstGeom prst="line">
            <a:avLst/>
          </a:prstGeom>
          <a:ln w="3175">
            <a:solidFill>
              <a:srgbClr val="D76739">
                <a:alpha val="100000"/>
              </a:srgbClr>
            </a:solidFill>
            <a:prstDash val="solid"/>
            <a:headEnd type="none"/>
            <a:tailEnd type="none"/>
          </a:ln>
        </p:spPr>
      </p:cxnSp>
      <p:sp>
        <p:nvSpPr>
          <p:cNvPr id="6" name="AutoShape 6"/>
          <p:cNvSpPr/>
          <p:nvPr/>
        </p:nvSpPr>
        <p:spPr>
          <a:xfrm rot="2700000">
            <a:off x="5791200" y="4559300"/>
            <a:ext cx="723900" cy="72390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 flipV="1">
            <a:off x="6677025" y="4410075"/>
            <a:ext cx="598488" cy="298450"/>
          </a:xfrm>
          <a:prstGeom prst="line">
            <a:avLst/>
          </a:prstGeom>
          <a:ln w="3175">
            <a:solidFill>
              <a:srgbClr val="D76739">
                <a:alpha val="100000"/>
              </a:srgbClr>
            </a:solidFill>
            <a:prstDash val="solid"/>
            <a:headEnd type="none"/>
            <a:tailEnd type="none"/>
          </a:ln>
        </p:spPr>
      </p:cxnSp>
      <p:sp>
        <p:nvSpPr>
          <p:cNvPr id="8" name="AutoShape 8"/>
          <p:cNvSpPr/>
          <p:nvPr/>
        </p:nvSpPr>
        <p:spPr>
          <a:xfrm rot="2700000">
            <a:off x="7454900" y="3749675"/>
            <a:ext cx="723900" cy="72390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 flipV="1">
            <a:off x="8316913" y="3598863"/>
            <a:ext cx="598487" cy="298450"/>
          </a:xfrm>
          <a:prstGeom prst="line">
            <a:avLst/>
          </a:prstGeom>
          <a:ln w="3175">
            <a:solidFill>
              <a:srgbClr val="D76739">
                <a:alpha val="100000"/>
              </a:srgbClr>
            </a:solidFill>
            <a:prstDash val="solid"/>
            <a:headEnd type="none"/>
            <a:tailEnd type="none"/>
          </a:ln>
        </p:spPr>
      </p:cxnSp>
      <p:sp>
        <p:nvSpPr>
          <p:cNvPr id="10" name="AutoShape 10"/>
          <p:cNvSpPr/>
          <p:nvPr/>
        </p:nvSpPr>
        <p:spPr>
          <a:xfrm rot="2700000">
            <a:off x="9106425" y="2908122"/>
            <a:ext cx="695864" cy="695863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 flipV="1">
            <a:off x="10059988" y="1960563"/>
            <a:ext cx="2282825" cy="1092200"/>
          </a:xfrm>
          <a:prstGeom prst="line">
            <a:avLst/>
          </a:prstGeom>
          <a:ln w="3175">
            <a:solidFill>
              <a:srgbClr val="D76739">
                <a:alpha val="100000"/>
              </a:srgbClr>
            </a:solidFill>
            <a:prstDash val="solid"/>
            <a:headEnd type="none"/>
            <a:tailEnd type="none"/>
          </a:ln>
        </p:spPr>
      </p:cxnSp>
      <p:cxnSp>
        <p:nvCxnSpPr>
          <p:cNvPr id="12" name="Connector 12"/>
          <p:cNvCxnSpPr/>
          <p:nvPr/>
        </p:nvCxnSpPr>
        <p:spPr>
          <a:xfrm>
            <a:off x="936625" y="5559425"/>
            <a:ext cx="2614613" cy="0"/>
          </a:xfrm>
          <a:prstGeom prst="line">
            <a:avLst/>
          </a:prstGeom>
          <a:ln w="6350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3" name="Connector 13"/>
          <p:cNvCxnSpPr/>
          <p:nvPr/>
        </p:nvCxnSpPr>
        <p:spPr>
          <a:xfrm>
            <a:off x="2873375" y="4413250"/>
            <a:ext cx="2614613" cy="0"/>
          </a:xfrm>
          <a:prstGeom prst="line">
            <a:avLst/>
          </a:prstGeom>
          <a:ln w="6350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4" name="Connector 14"/>
          <p:cNvCxnSpPr/>
          <p:nvPr/>
        </p:nvCxnSpPr>
        <p:spPr>
          <a:xfrm>
            <a:off x="4702175" y="3371850"/>
            <a:ext cx="2614613" cy="0"/>
          </a:xfrm>
          <a:prstGeom prst="line">
            <a:avLst/>
          </a:prstGeom>
          <a:ln w="6350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5" name="Connector 15"/>
          <p:cNvCxnSpPr/>
          <p:nvPr/>
        </p:nvCxnSpPr>
        <p:spPr>
          <a:xfrm>
            <a:off x="6148388" y="2249488"/>
            <a:ext cx="2614612" cy="0"/>
          </a:xfrm>
          <a:prstGeom prst="line">
            <a:avLst/>
          </a:prstGeom>
          <a:ln w="6350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6" name="AutoShape 16"/>
          <p:cNvSpPr/>
          <p:nvPr/>
        </p:nvSpPr>
        <p:spPr>
          <a:xfrm>
            <a:off x="5437188" y="1185863"/>
            <a:ext cx="1254125" cy="39370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4211638" y="2351088"/>
            <a:ext cx="1255712" cy="39370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2578100" y="3321050"/>
            <a:ext cx="1254125" cy="395288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912813" y="4514850"/>
            <a:ext cx="1254125" cy="39370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TextBox 20"/>
          <p:cNvSpPr txBox="1"/>
          <p:nvPr/>
        </p:nvSpPr>
        <p:spPr>
          <a:xfrm>
            <a:off x="6064251" y="1465262"/>
            <a:ext cx="3072221" cy="783272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ts val="375"/>
              </a:spcBef>
            </a:pPr>
            <a:r>
              <a:rPr lang="en-US" sz="12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培训机构：提供方案汇报培训和支持服务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4617039" y="2645728"/>
            <a:ext cx="3072221" cy="783272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ts val="375"/>
              </a:spcBef>
            </a:pPr>
            <a:r>
              <a:rPr lang="en-US" sz="12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方案汇报前的准备和沟通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2830882" y="3652203"/>
            <a:ext cx="3072221" cy="783272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ts val="375"/>
              </a:spcBef>
            </a:pPr>
            <a:r>
              <a:rPr lang="en-US" sz="12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方案汇报中的讲解和演示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68842" y="4836890"/>
            <a:ext cx="3072221" cy="783272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ts val="375"/>
              </a:spcBef>
            </a:pPr>
            <a:r>
              <a:rPr lang="en-US" sz="12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方案汇报后的总结和反馈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5819234" y="1157288"/>
            <a:ext cx="667832" cy="6602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2100" b="1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4563428" y="2331720"/>
            <a:ext cx="667832" cy="6602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2100" b="1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2968229" y="3292793"/>
            <a:ext cx="667832" cy="6602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2100" b="1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1295356" y="4486275"/>
            <a:ext cx="667832" cy="6602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2100" b="1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grpSp>
        <p:nvGrpSpPr>
          <p:cNvPr id="28" name="Group 28"/>
          <p:cNvGrpSpPr/>
          <p:nvPr/>
        </p:nvGrpSpPr>
        <p:grpSpPr>
          <a:xfrm>
            <a:off x="9295617" y="3063151"/>
            <a:ext cx="302098" cy="447705"/>
            <a:chOff x="9295617" y="3063151"/>
            <a:chExt cx="302098" cy="447705"/>
          </a:xfrm>
        </p:grpSpPr>
        <p:sp>
          <p:nvSpPr>
            <p:cNvPr id="29" name="Freeform 29"/>
            <p:cNvSpPr/>
            <p:nvPr/>
          </p:nvSpPr>
          <p:spPr>
            <a:xfrm>
              <a:off x="9295617" y="3063151"/>
              <a:ext cx="302098" cy="331451"/>
            </a:xfrm>
            <a:custGeom>
              <a:rect l="l" t="t" r="r" b="b"/>
              <a:pathLst>
                <a:path w="149" h="163">
                  <a:moveTo>
                    <a:pt x="108" y="163"/>
                  </a:moveTo>
                  <a:cubicBezTo>
                    <a:pt x="35" y="163"/>
                    <a:pt x="35" y="163"/>
                    <a:pt x="35" y="163"/>
                  </a:cubicBezTo>
                  <a:cubicBezTo>
                    <a:pt x="35" y="158"/>
                    <a:pt x="35" y="158"/>
                    <a:pt x="35" y="158"/>
                  </a:cubicBezTo>
                  <a:cubicBezTo>
                    <a:pt x="34" y="153"/>
                    <a:pt x="32" y="144"/>
                    <a:pt x="30" y="142"/>
                  </a:cubicBezTo>
                  <a:cubicBezTo>
                    <a:pt x="28" y="137"/>
                    <a:pt x="24" y="132"/>
                    <a:pt x="21" y="127"/>
                  </a:cubicBezTo>
                  <a:cubicBezTo>
                    <a:pt x="11" y="112"/>
                    <a:pt x="0" y="95"/>
                    <a:pt x="0" y="74"/>
                  </a:cubicBezTo>
                  <a:cubicBezTo>
                    <a:pt x="0" y="33"/>
                    <a:pt x="33" y="0"/>
                    <a:pt x="74" y="0"/>
                  </a:cubicBezTo>
                  <a:cubicBezTo>
                    <a:pt x="115" y="0"/>
                    <a:pt x="149" y="33"/>
                    <a:pt x="149" y="74"/>
                  </a:cubicBezTo>
                  <a:cubicBezTo>
                    <a:pt x="149" y="95"/>
                    <a:pt x="138" y="112"/>
                    <a:pt x="127" y="127"/>
                  </a:cubicBezTo>
                  <a:cubicBezTo>
                    <a:pt x="124" y="132"/>
                    <a:pt x="121" y="137"/>
                    <a:pt x="118" y="142"/>
                  </a:cubicBezTo>
                  <a:cubicBezTo>
                    <a:pt x="117" y="144"/>
                    <a:pt x="115" y="153"/>
                    <a:pt x="114" y="158"/>
                  </a:cubicBezTo>
                  <a:cubicBezTo>
                    <a:pt x="113" y="163"/>
                    <a:pt x="113" y="163"/>
                    <a:pt x="113" y="163"/>
                  </a:cubicBezTo>
                  <a:lnTo>
                    <a:pt x="108" y="163"/>
                  </a:lnTo>
                  <a:close/>
                  <a:moveTo>
                    <a:pt x="46" y="151"/>
                  </a:moveTo>
                  <a:cubicBezTo>
                    <a:pt x="103" y="151"/>
                    <a:pt x="103" y="151"/>
                    <a:pt x="103" y="151"/>
                  </a:cubicBezTo>
                  <a:cubicBezTo>
                    <a:pt x="104" y="146"/>
                    <a:pt x="105" y="139"/>
                    <a:pt x="108" y="136"/>
                  </a:cubicBezTo>
                  <a:cubicBezTo>
                    <a:pt x="111" y="130"/>
                    <a:pt x="114" y="125"/>
                    <a:pt x="117" y="120"/>
                  </a:cubicBezTo>
                  <a:cubicBezTo>
                    <a:pt x="127" y="106"/>
                    <a:pt x="136" y="92"/>
                    <a:pt x="136" y="74"/>
                  </a:cubicBezTo>
                  <a:cubicBezTo>
                    <a:pt x="136" y="40"/>
                    <a:pt x="109" y="12"/>
                    <a:pt x="74" y="12"/>
                  </a:cubicBezTo>
                  <a:cubicBezTo>
                    <a:pt x="40" y="12"/>
                    <a:pt x="12" y="40"/>
                    <a:pt x="12" y="74"/>
                  </a:cubicBezTo>
                  <a:cubicBezTo>
                    <a:pt x="12" y="92"/>
                    <a:pt x="21" y="106"/>
                    <a:pt x="31" y="120"/>
                  </a:cubicBezTo>
                  <a:cubicBezTo>
                    <a:pt x="35" y="125"/>
                    <a:pt x="38" y="130"/>
                    <a:pt x="41" y="136"/>
                  </a:cubicBezTo>
                  <a:cubicBezTo>
                    <a:pt x="43" y="139"/>
                    <a:pt x="45" y="146"/>
                    <a:pt x="46" y="151"/>
                  </a:cubicBezTo>
                  <a:close/>
                </a:path>
              </a:pathLst>
            </a:custGeom>
            <a:solidFill>
              <a:schemeClr val="accent1">
                <a:lumMod val="20000"/>
                <a:lumOff val="8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Freeform 30"/>
            <p:cNvSpPr/>
            <p:nvPr/>
          </p:nvSpPr>
          <p:spPr>
            <a:xfrm>
              <a:off x="9369028" y="3411797"/>
              <a:ext cx="150470" cy="99059"/>
            </a:xfrm>
            <a:custGeom>
              <a:rect l="l" t="t" r="r" b="b"/>
              <a:pathLst>
                <a:path w="74" h="49">
                  <a:moveTo>
                    <a:pt x="0" y="0"/>
                  </a:moveTo>
                  <a:cubicBezTo>
                    <a:pt x="0" y="20"/>
                    <a:pt x="0" y="20"/>
                    <a:pt x="0" y="20"/>
                  </a:cubicBezTo>
                  <a:cubicBezTo>
                    <a:pt x="0" y="36"/>
                    <a:pt x="17" y="49"/>
                    <a:pt x="37" y="49"/>
                  </a:cubicBezTo>
                  <a:cubicBezTo>
                    <a:pt x="41" y="49"/>
                    <a:pt x="41" y="49"/>
                    <a:pt x="41" y="49"/>
                  </a:cubicBezTo>
                  <a:cubicBezTo>
                    <a:pt x="61" y="49"/>
                    <a:pt x="74" y="36"/>
                    <a:pt x="74" y="20"/>
                  </a:cubicBezTo>
                  <a:cubicBezTo>
                    <a:pt x="74" y="0"/>
                    <a:pt x="74" y="0"/>
                    <a:pt x="74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20000"/>
                <a:lumOff val="8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Freeform 31"/>
            <p:cNvSpPr/>
            <p:nvPr/>
          </p:nvSpPr>
          <p:spPr>
            <a:xfrm>
              <a:off x="9360459" y="3203836"/>
              <a:ext cx="172471" cy="138196"/>
            </a:xfrm>
            <a:custGeom>
              <a:rect l="l" t="t" r="r" b="b"/>
              <a:pathLst>
                <a:path w="85" h="68">
                  <a:moveTo>
                    <a:pt x="83" y="9"/>
                  </a:moveTo>
                  <a:cubicBezTo>
                    <a:pt x="71" y="25"/>
                    <a:pt x="64" y="44"/>
                    <a:pt x="62" y="66"/>
                  </a:cubicBezTo>
                  <a:cubicBezTo>
                    <a:pt x="62" y="68"/>
                    <a:pt x="62" y="68"/>
                    <a:pt x="62" y="68"/>
                  </a:cubicBezTo>
                  <a:cubicBezTo>
                    <a:pt x="52" y="68"/>
                    <a:pt x="52" y="68"/>
                    <a:pt x="52" y="68"/>
                  </a:cubicBezTo>
                  <a:cubicBezTo>
                    <a:pt x="53" y="66"/>
                    <a:pt x="53" y="66"/>
                    <a:pt x="53" y="66"/>
                  </a:cubicBezTo>
                  <a:cubicBezTo>
                    <a:pt x="55" y="48"/>
                    <a:pt x="59" y="32"/>
                    <a:pt x="67" y="17"/>
                  </a:cubicBezTo>
                  <a:cubicBezTo>
                    <a:pt x="67" y="17"/>
                    <a:pt x="67" y="17"/>
                    <a:pt x="67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3" y="17"/>
                    <a:pt x="59" y="16"/>
                    <a:pt x="55" y="13"/>
                  </a:cubicBezTo>
                  <a:cubicBezTo>
                    <a:pt x="52" y="16"/>
                    <a:pt x="48" y="17"/>
                    <a:pt x="44" y="17"/>
                  </a:cubicBezTo>
                  <a:cubicBezTo>
                    <a:pt x="39" y="17"/>
                    <a:pt x="34" y="16"/>
                    <a:pt x="30" y="12"/>
                  </a:cubicBezTo>
                  <a:cubicBezTo>
                    <a:pt x="26" y="15"/>
                    <a:pt x="21" y="17"/>
                    <a:pt x="17" y="16"/>
                  </a:cubicBezTo>
                  <a:cubicBezTo>
                    <a:pt x="28" y="38"/>
                    <a:pt x="30" y="59"/>
                    <a:pt x="30" y="66"/>
                  </a:cubicBezTo>
                  <a:cubicBezTo>
                    <a:pt x="31" y="68"/>
                    <a:pt x="31" y="68"/>
                    <a:pt x="31" y="68"/>
                  </a:cubicBezTo>
                  <a:cubicBezTo>
                    <a:pt x="21" y="68"/>
                    <a:pt x="21" y="68"/>
                    <a:pt x="21" y="68"/>
                  </a:cubicBezTo>
                  <a:cubicBezTo>
                    <a:pt x="21" y="66"/>
                    <a:pt x="21" y="66"/>
                    <a:pt x="21" y="66"/>
                  </a:cubicBezTo>
                  <a:cubicBezTo>
                    <a:pt x="21" y="58"/>
                    <a:pt x="17" y="31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cubicBezTo>
                    <a:pt x="1" y="8"/>
                    <a:pt x="1" y="8"/>
                    <a:pt x="1" y="8"/>
                  </a:cubicBezTo>
                  <a:cubicBezTo>
                    <a:pt x="1" y="8"/>
                    <a:pt x="1" y="8"/>
                    <a:pt x="1" y="8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0" y="5"/>
                    <a:pt x="0" y="3"/>
                    <a:pt x="2" y="1"/>
                  </a:cubicBezTo>
                  <a:cubicBezTo>
                    <a:pt x="5" y="0"/>
                    <a:pt x="7" y="1"/>
                    <a:pt x="9" y="3"/>
                  </a:cubicBezTo>
                  <a:cubicBezTo>
                    <a:pt x="9" y="3"/>
                    <a:pt x="9" y="3"/>
                    <a:pt x="9" y="3"/>
                  </a:cubicBezTo>
                  <a:cubicBezTo>
                    <a:pt x="11" y="5"/>
                    <a:pt x="14" y="7"/>
                    <a:pt x="16" y="7"/>
                  </a:cubicBezTo>
                  <a:cubicBezTo>
                    <a:pt x="20" y="7"/>
                    <a:pt x="23" y="6"/>
                    <a:pt x="27" y="2"/>
                  </a:cubicBezTo>
                  <a:cubicBezTo>
                    <a:pt x="28" y="1"/>
                    <a:pt x="29" y="1"/>
                    <a:pt x="31" y="1"/>
                  </a:cubicBezTo>
                  <a:cubicBezTo>
                    <a:pt x="32" y="1"/>
                    <a:pt x="33" y="2"/>
                    <a:pt x="34" y="3"/>
                  </a:cubicBezTo>
                  <a:cubicBezTo>
                    <a:pt x="37" y="6"/>
                    <a:pt x="40" y="8"/>
                    <a:pt x="43" y="8"/>
                  </a:cubicBezTo>
                  <a:cubicBezTo>
                    <a:pt x="47" y="8"/>
                    <a:pt x="50" y="5"/>
                    <a:pt x="52" y="3"/>
                  </a:cubicBezTo>
                  <a:cubicBezTo>
                    <a:pt x="53" y="2"/>
                    <a:pt x="54" y="1"/>
                    <a:pt x="55" y="1"/>
                  </a:cubicBezTo>
                  <a:cubicBezTo>
                    <a:pt x="57" y="1"/>
                    <a:pt x="58" y="2"/>
                    <a:pt x="59" y="3"/>
                  </a:cubicBezTo>
                  <a:cubicBezTo>
                    <a:pt x="61" y="6"/>
                    <a:pt x="63" y="8"/>
                    <a:pt x="66" y="8"/>
                  </a:cubicBezTo>
                  <a:cubicBezTo>
                    <a:pt x="66" y="8"/>
                    <a:pt x="66" y="8"/>
                    <a:pt x="66" y="8"/>
                  </a:cubicBezTo>
                  <a:cubicBezTo>
                    <a:pt x="70" y="8"/>
                    <a:pt x="73" y="6"/>
                    <a:pt x="76" y="3"/>
                  </a:cubicBezTo>
                  <a:cubicBezTo>
                    <a:pt x="78" y="1"/>
                    <a:pt x="81" y="1"/>
                    <a:pt x="82" y="2"/>
                  </a:cubicBezTo>
                  <a:cubicBezTo>
                    <a:pt x="84" y="4"/>
                    <a:pt x="85" y="7"/>
                    <a:pt x="83" y="9"/>
                  </a:cubicBezTo>
                  <a:close/>
                </a:path>
              </a:pathLst>
            </a:custGeom>
            <a:solidFill>
              <a:schemeClr val="accent1">
                <a:lumMod val="20000"/>
                <a:lumOff val="8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2" name="Group 32"/>
          <p:cNvGrpSpPr/>
          <p:nvPr/>
        </p:nvGrpSpPr>
        <p:grpSpPr>
          <a:xfrm>
            <a:off x="7651236" y="3928628"/>
            <a:ext cx="344403" cy="328462"/>
            <a:chOff x="7651236" y="3928628"/>
            <a:chExt cx="344403" cy="328462"/>
          </a:xfrm>
        </p:grpSpPr>
        <p:sp>
          <p:nvSpPr>
            <p:cNvPr id="33" name="AutoShape 33"/>
            <p:cNvSpPr/>
            <p:nvPr/>
          </p:nvSpPr>
          <p:spPr>
            <a:xfrm>
              <a:off x="7745966" y="3928628"/>
              <a:ext cx="154998" cy="155673"/>
            </a:xfrm>
            <a:prstGeom prst="ellipse">
              <a:avLst/>
            </a:prstGeom>
            <a:solidFill>
              <a:schemeClr val="accent1">
                <a:lumMod val="20000"/>
                <a:lumOff val="8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Freeform 34"/>
            <p:cNvSpPr/>
            <p:nvPr/>
          </p:nvSpPr>
          <p:spPr>
            <a:xfrm>
              <a:off x="7651236" y="4108554"/>
              <a:ext cx="344403" cy="148536"/>
            </a:xfrm>
            <a:custGeom>
              <a:rect l="l" t="t" r="r" b="b"/>
              <a:pathLst>
                <a:path w="200" h="87">
                  <a:moveTo>
                    <a:pt x="35" y="87"/>
                  </a:moveTo>
                  <a:cubicBezTo>
                    <a:pt x="35" y="72"/>
                    <a:pt x="35" y="72"/>
                    <a:pt x="35" y="72"/>
                  </a:cubicBezTo>
                  <a:cubicBezTo>
                    <a:pt x="46" y="72"/>
                    <a:pt x="46" y="72"/>
                    <a:pt x="46" y="72"/>
                  </a:cubicBezTo>
                  <a:cubicBezTo>
                    <a:pt x="46" y="87"/>
                    <a:pt x="46" y="87"/>
                    <a:pt x="46" y="87"/>
                  </a:cubicBezTo>
                  <a:cubicBezTo>
                    <a:pt x="155" y="87"/>
                    <a:pt x="155" y="87"/>
                    <a:pt x="155" y="87"/>
                  </a:cubicBezTo>
                  <a:cubicBezTo>
                    <a:pt x="155" y="72"/>
                    <a:pt x="155" y="72"/>
                    <a:pt x="155" y="72"/>
                  </a:cubicBezTo>
                  <a:cubicBezTo>
                    <a:pt x="166" y="72"/>
                    <a:pt x="166" y="72"/>
                    <a:pt x="166" y="72"/>
                  </a:cubicBezTo>
                  <a:cubicBezTo>
                    <a:pt x="166" y="87"/>
                    <a:pt x="166" y="87"/>
                    <a:pt x="166" y="87"/>
                  </a:cubicBezTo>
                  <a:cubicBezTo>
                    <a:pt x="199" y="87"/>
                    <a:pt x="199" y="87"/>
                    <a:pt x="199" y="87"/>
                  </a:cubicBezTo>
                  <a:cubicBezTo>
                    <a:pt x="199" y="47"/>
                    <a:pt x="200" y="43"/>
                    <a:pt x="200" y="43"/>
                  </a:cubicBezTo>
                  <a:cubicBezTo>
                    <a:pt x="200" y="19"/>
                    <a:pt x="180" y="0"/>
                    <a:pt x="156" y="0"/>
                  </a:cubicBezTo>
                  <a:cubicBezTo>
                    <a:pt x="156" y="0"/>
                    <a:pt x="156" y="0"/>
                    <a:pt x="156" y="0"/>
                  </a:cubicBezTo>
                  <a:cubicBezTo>
                    <a:pt x="156" y="0"/>
                    <a:pt x="156" y="0"/>
                    <a:pt x="156" y="0"/>
                  </a:cubicBezTo>
                  <a:cubicBezTo>
                    <a:pt x="140" y="0"/>
                    <a:pt x="140" y="0"/>
                    <a:pt x="140" y="0"/>
                  </a:cubicBezTo>
                  <a:cubicBezTo>
                    <a:pt x="100" y="80"/>
                    <a:pt x="100" y="80"/>
                    <a:pt x="100" y="80"/>
                  </a:cubicBezTo>
                  <a:cubicBezTo>
                    <a:pt x="60" y="0"/>
                    <a:pt x="60" y="0"/>
                    <a:pt x="60" y="0"/>
                  </a:cubicBezTo>
                  <a:cubicBezTo>
                    <a:pt x="45" y="0"/>
                    <a:pt x="45" y="0"/>
                    <a:pt x="45" y="0"/>
                  </a:cubicBezTo>
                  <a:cubicBezTo>
                    <a:pt x="45" y="0"/>
                    <a:pt x="45" y="0"/>
                    <a:pt x="45" y="0"/>
                  </a:cubicBezTo>
                  <a:cubicBezTo>
                    <a:pt x="45" y="0"/>
                    <a:pt x="44" y="0"/>
                    <a:pt x="44" y="0"/>
                  </a:cubicBezTo>
                  <a:cubicBezTo>
                    <a:pt x="20" y="0"/>
                    <a:pt x="1" y="19"/>
                    <a:pt x="1" y="43"/>
                  </a:cubicBezTo>
                  <a:cubicBezTo>
                    <a:pt x="1" y="43"/>
                    <a:pt x="0" y="47"/>
                    <a:pt x="0" y="87"/>
                  </a:cubicBezTo>
                  <a:lnTo>
                    <a:pt x="35" y="87"/>
                  </a:lnTo>
                  <a:close/>
                </a:path>
              </a:pathLst>
            </a:custGeom>
            <a:solidFill>
              <a:schemeClr val="accent1">
                <a:lumMod val="20000"/>
                <a:lumOff val="8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35" name="Freeform 35"/>
          <p:cNvSpPr/>
          <p:nvPr/>
        </p:nvSpPr>
        <p:spPr>
          <a:xfrm>
            <a:off x="6062881" y="4755632"/>
            <a:ext cx="214971" cy="357102"/>
          </a:xfrm>
          <a:custGeom>
            <a:rect l="l" t="t" r="r" b="b"/>
            <a:pathLst>
              <a:path w="130" h="221">
                <a:moveTo>
                  <a:pt x="73" y="98"/>
                </a:moveTo>
                <a:cubicBezTo>
                  <a:pt x="95" y="103"/>
                  <a:pt x="110" y="109"/>
                  <a:pt x="118" y="116"/>
                </a:cubicBezTo>
                <a:cubicBezTo>
                  <a:pt x="126" y="124"/>
                  <a:pt x="130" y="135"/>
                  <a:pt x="130" y="149"/>
                </a:cubicBezTo>
                <a:cubicBezTo>
                  <a:pt x="130" y="163"/>
                  <a:pt x="125" y="175"/>
                  <a:pt x="115" y="186"/>
                </a:cubicBezTo>
                <a:cubicBezTo>
                  <a:pt x="105" y="196"/>
                  <a:pt x="91" y="202"/>
                  <a:pt x="73" y="203"/>
                </a:cubicBezTo>
                <a:cubicBezTo>
                  <a:pt x="73" y="222"/>
                  <a:pt x="73" y="222"/>
                  <a:pt x="73" y="222"/>
                </a:cubicBezTo>
                <a:cubicBezTo>
                  <a:pt x="58" y="222"/>
                  <a:pt x="58" y="222"/>
                  <a:pt x="58" y="222"/>
                </a:cubicBezTo>
                <a:cubicBezTo>
                  <a:pt x="58" y="203"/>
                  <a:pt x="58" y="203"/>
                  <a:pt x="58" y="203"/>
                </a:cubicBezTo>
                <a:cubicBezTo>
                  <a:pt x="22" y="200"/>
                  <a:pt x="2" y="182"/>
                  <a:pt x="0" y="150"/>
                </a:cubicBezTo>
                <a:cubicBezTo>
                  <a:pt x="26" y="150"/>
                  <a:pt x="26" y="150"/>
                  <a:pt x="26" y="150"/>
                </a:cubicBezTo>
                <a:cubicBezTo>
                  <a:pt x="28" y="170"/>
                  <a:pt x="39" y="182"/>
                  <a:pt x="58" y="185"/>
                </a:cubicBezTo>
                <a:cubicBezTo>
                  <a:pt x="58" y="117"/>
                  <a:pt x="58" y="117"/>
                  <a:pt x="58" y="117"/>
                </a:cubicBezTo>
                <a:cubicBezTo>
                  <a:pt x="22" y="110"/>
                  <a:pt x="4" y="94"/>
                  <a:pt x="4" y="69"/>
                </a:cubicBezTo>
                <a:cubicBezTo>
                  <a:pt x="4" y="54"/>
                  <a:pt x="9" y="43"/>
                  <a:pt x="19" y="34"/>
                </a:cubicBezTo>
                <a:cubicBezTo>
                  <a:pt x="28" y="25"/>
                  <a:pt x="42" y="20"/>
                  <a:pt x="58" y="19"/>
                </a:cubicBezTo>
                <a:cubicBezTo>
                  <a:pt x="58" y="0"/>
                  <a:pt x="58" y="0"/>
                  <a:pt x="58" y="0"/>
                </a:cubicBezTo>
                <a:cubicBezTo>
                  <a:pt x="73" y="0"/>
                  <a:pt x="73" y="0"/>
                  <a:pt x="73" y="0"/>
                </a:cubicBezTo>
                <a:cubicBezTo>
                  <a:pt x="73" y="19"/>
                  <a:pt x="73" y="19"/>
                  <a:pt x="73" y="19"/>
                </a:cubicBezTo>
                <a:cubicBezTo>
                  <a:pt x="105" y="21"/>
                  <a:pt x="122" y="35"/>
                  <a:pt x="125" y="63"/>
                </a:cubicBezTo>
                <a:cubicBezTo>
                  <a:pt x="99" y="63"/>
                  <a:pt x="99" y="63"/>
                  <a:pt x="99" y="63"/>
                </a:cubicBezTo>
                <a:cubicBezTo>
                  <a:pt x="98" y="48"/>
                  <a:pt x="89" y="39"/>
                  <a:pt x="73" y="37"/>
                </a:cubicBezTo>
                <a:lnTo>
                  <a:pt x="73" y="98"/>
                </a:lnTo>
                <a:close/>
                <a:moveTo>
                  <a:pt x="58" y="96"/>
                </a:moveTo>
                <a:cubicBezTo>
                  <a:pt x="58" y="37"/>
                  <a:pt x="58" y="37"/>
                  <a:pt x="58" y="37"/>
                </a:cubicBezTo>
                <a:cubicBezTo>
                  <a:pt x="39" y="40"/>
                  <a:pt x="30" y="50"/>
                  <a:pt x="30" y="67"/>
                </a:cubicBezTo>
                <a:cubicBezTo>
                  <a:pt x="30" y="76"/>
                  <a:pt x="33" y="82"/>
                  <a:pt x="38" y="86"/>
                </a:cubicBezTo>
                <a:cubicBezTo>
                  <a:pt x="43" y="91"/>
                  <a:pt x="50" y="94"/>
                  <a:pt x="58" y="96"/>
                </a:cubicBezTo>
                <a:close/>
                <a:moveTo>
                  <a:pt x="73" y="185"/>
                </a:moveTo>
                <a:cubicBezTo>
                  <a:pt x="93" y="182"/>
                  <a:pt x="104" y="171"/>
                  <a:pt x="104" y="150"/>
                </a:cubicBezTo>
                <a:cubicBezTo>
                  <a:pt x="104" y="142"/>
                  <a:pt x="102" y="135"/>
                  <a:pt x="97" y="131"/>
                </a:cubicBezTo>
                <a:cubicBezTo>
                  <a:pt x="93" y="126"/>
                  <a:pt x="85" y="122"/>
                  <a:pt x="73" y="120"/>
                </a:cubicBezTo>
                <a:lnTo>
                  <a:pt x="73" y="185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Freeform 36"/>
          <p:cNvSpPr/>
          <p:nvPr/>
        </p:nvSpPr>
        <p:spPr>
          <a:xfrm>
            <a:off x="4263213" y="5550384"/>
            <a:ext cx="379450" cy="380033"/>
          </a:xfrm>
          <a:custGeom>
            <a:rect l="l" t="t" r="r" b="b"/>
            <a:pathLst>
              <a:path w="311" h="312">
                <a:moveTo>
                  <a:pt x="281" y="130"/>
                </a:moveTo>
                <a:cubicBezTo>
                  <a:pt x="311" y="116"/>
                  <a:pt x="311" y="116"/>
                  <a:pt x="311" y="116"/>
                </a:cubicBezTo>
                <a:cubicBezTo>
                  <a:pt x="294" y="75"/>
                  <a:pt x="294" y="75"/>
                  <a:pt x="294" y="75"/>
                </a:cubicBezTo>
                <a:cubicBezTo>
                  <a:pt x="263" y="86"/>
                  <a:pt x="263" y="86"/>
                  <a:pt x="263" y="86"/>
                </a:cubicBezTo>
                <a:cubicBezTo>
                  <a:pt x="253" y="71"/>
                  <a:pt x="240" y="58"/>
                  <a:pt x="226" y="48"/>
                </a:cubicBezTo>
                <a:cubicBezTo>
                  <a:pt x="237" y="17"/>
                  <a:pt x="237" y="17"/>
                  <a:pt x="237" y="17"/>
                </a:cubicBezTo>
                <a:cubicBezTo>
                  <a:pt x="197" y="0"/>
                  <a:pt x="197" y="0"/>
                  <a:pt x="197" y="0"/>
                </a:cubicBezTo>
                <a:cubicBezTo>
                  <a:pt x="183" y="30"/>
                  <a:pt x="183" y="30"/>
                  <a:pt x="183" y="30"/>
                </a:cubicBezTo>
                <a:cubicBezTo>
                  <a:pt x="165" y="27"/>
                  <a:pt x="147" y="26"/>
                  <a:pt x="129" y="30"/>
                </a:cubicBezTo>
                <a:cubicBezTo>
                  <a:pt x="115" y="0"/>
                  <a:pt x="115" y="0"/>
                  <a:pt x="115" y="0"/>
                </a:cubicBezTo>
                <a:cubicBezTo>
                  <a:pt x="75" y="17"/>
                  <a:pt x="75" y="17"/>
                  <a:pt x="75" y="17"/>
                </a:cubicBezTo>
                <a:cubicBezTo>
                  <a:pt x="86" y="48"/>
                  <a:pt x="86" y="48"/>
                  <a:pt x="86" y="48"/>
                </a:cubicBezTo>
                <a:cubicBezTo>
                  <a:pt x="70" y="58"/>
                  <a:pt x="58" y="71"/>
                  <a:pt x="48" y="85"/>
                </a:cubicBezTo>
                <a:cubicBezTo>
                  <a:pt x="17" y="74"/>
                  <a:pt x="17" y="74"/>
                  <a:pt x="17" y="74"/>
                </a:cubicBezTo>
                <a:cubicBezTo>
                  <a:pt x="0" y="114"/>
                  <a:pt x="0" y="114"/>
                  <a:pt x="0" y="114"/>
                </a:cubicBezTo>
                <a:cubicBezTo>
                  <a:pt x="30" y="129"/>
                  <a:pt x="30" y="129"/>
                  <a:pt x="30" y="129"/>
                </a:cubicBezTo>
                <a:cubicBezTo>
                  <a:pt x="26" y="146"/>
                  <a:pt x="26" y="164"/>
                  <a:pt x="30" y="182"/>
                </a:cubicBezTo>
                <a:cubicBezTo>
                  <a:pt x="0" y="196"/>
                  <a:pt x="0" y="196"/>
                  <a:pt x="0" y="196"/>
                </a:cubicBezTo>
                <a:cubicBezTo>
                  <a:pt x="16" y="236"/>
                  <a:pt x="16" y="236"/>
                  <a:pt x="16" y="236"/>
                </a:cubicBezTo>
                <a:cubicBezTo>
                  <a:pt x="47" y="225"/>
                  <a:pt x="47" y="225"/>
                  <a:pt x="47" y="225"/>
                </a:cubicBezTo>
                <a:cubicBezTo>
                  <a:pt x="57" y="241"/>
                  <a:pt x="70" y="253"/>
                  <a:pt x="85" y="263"/>
                </a:cubicBezTo>
                <a:cubicBezTo>
                  <a:pt x="73" y="294"/>
                  <a:pt x="73" y="294"/>
                  <a:pt x="73" y="294"/>
                </a:cubicBezTo>
                <a:cubicBezTo>
                  <a:pt x="114" y="311"/>
                  <a:pt x="114" y="311"/>
                  <a:pt x="114" y="311"/>
                </a:cubicBezTo>
                <a:cubicBezTo>
                  <a:pt x="128" y="281"/>
                  <a:pt x="128" y="281"/>
                  <a:pt x="128" y="281"/>
                </a:cubicBezTo>
                <a:cubicBezTo>
                  <a:pt x="145" y="285"/>
                  <a:pt x="163" y="285"/>
                  <a:pt x="181" y="282"/>
                </a:cubicBezTo>
                <a:cubicBezTo>
                  <a:pt x="195" y="312"/>
                  <a:pt x="195" y="312"/>
                  <a:pt x="195" y="312"/>
                </a:cubicBezTo>
                <a:cubicBezTo>
                  <a:pt x="236" y="295"/>
                  <a:pt x="236" y="295"/>
                  <a:pt x="236" y="295"/>
                </a:cubicBezTo>
                <a:cubicBezTo>
                  <a:pt x="225" y="264"/>
                  <a:pt x="225" y="264"/>
                  <a:pt x="225" y="264"/>
                </a:cubicBezTo>
                <a:cubicBezTo>
                  <a:pt x="240" y="254"/>
                  <a:pt x="253" y="241"/>
                  <a:pt x="263" y="226"/>
                </a:cubicBezTo>
                <a:cubicBezTo>
                  <a:pt x="294" y="238"/>
                  <a:pt x="294" y="238"/>
                  <a:pt x="294" y="238"/>
                </a:cubicBezTo>
                <a:cubicBezTo>
                  <a:pt x="311" y="197"/>
                  <a:pt x="311" y="197"/>
                  <a:pt x="311" y="197"/>
                </a:cubicBezTo>
                <a:cubicBezTo>
                  <a:pt x="281" y="183"/>
                  <a:pt x="281" y="183"/>
                  <a:pt x="281" y="183"/>
                </a:cubicBezTo>
                <a:cubicBezTo>
                  <a:pt x="285" y="166"/>
                  <a:pt x="285" y="148"/>
                  <a:pt x="281" y="130"/>
                </a:cubicBezTo>
                <a:close/>
                <a:moveTo>
                  <a:pt x="155" y="254"/>
                </a:moveTo>
                <a:cubicBezTo>
                  <a:pt x="101" y="254"/>
                  <a:pt x="57" y="210"/>
                  <a:pt x="57" y="156"/>
                </a:cubicBezTo>
                <a:cubicBezTo>
                  <a:pt x="57" y="101"/>
                  <a:pt x="101" y="57"/>
                  <a:pt x="155" y="57"/>
                </a:cubicBezTo>
                <a:cubicBezTo>
                  <a:pt x="210" y="57"/>
                  <a:pt x="254" y="101"/>
                  <a:pt x="254" y="156"/>
                </a:cubicBezTo>
                <a:cubicBezTo>
                  <a:pt x="254" y="210"/>
                  <a:pt x="210" y="254"/>
                  <a:pt x="155" y="254"/>
                </a:cubicBezTo>
                <a:close/>
              </a:path>
            </a:pathLst>
          </a:cu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37" name="Group 3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38" name="AutoShape 3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AutoShape 4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8" name="AutoShape 4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9" name="AutoShape 4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0" name="AutoShape 5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1" name="AutoShape 5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2" name="AutoShape 5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3" name="AutoShape 5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4" name="AutoShape 5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5" name="AutoShape 5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6" name="AutoShape 5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7" name="AutoShape 5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8" name="TextBox 5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汇报范围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47" r="-47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3133474" y="2900242"/>
            <a:ext cx="1832478" cy="96385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3000" b="1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5162849" y="2700179"/>
            <a:ext cx="6534938" cy="701040"/>
          </a:xfrm>
          <a:prstGeom prst="rect">
            <a:avLst/>
          </a:prstGeom>
        </p:spPr>
        <p:txBody>
          <a:bodyPr vert="horz" wrap="square" lIns="91440" tIns="45720" rIns="91440" bIns="45720" rtlCol="0" anchor="b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专项施工方案专家论证会方案介绍</a:t>
            </a: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 l="-47" r="-47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939482" y="1415327"/>
            <a:ext cx="4843295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2005888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随着建筑行业的快速发展，专项施工方案在工程建设中的地位日益凸显。为确保施工方案的科学性、合理性和可行性，专家论证会成为了重要的环节。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1352723"/>
            <a:ext cx="4638675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背景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261748" y="4499375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通过专家论证会，可以对专项施工方案进行全面、深入的分析和评估，发现潜在的问题和不足，提出改进意见和建议，从而提高施工方案的质量和水平，保障工程建设的顺利进行。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261748" y="3870593"/>
            <a:ext cx="5124450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意义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8" name="AutoShape 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TextBox 2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方案背景和意义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 l="-47" r="-47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073227" y="1168478"/>
            <a:ext cx="455409" cy="2069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428750" y="0"/>
                </a:lnTo>
                <a:lnTo>
                  <a:pt x="1905000" y="1905000"/>
                </a:lnTo>
                <a:lnTo>
                  <a:pt x="476250" y="1905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5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2404" y="1375400"/>
            <a:ext cx="11247191" cy="4699510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alphaModFix/>
          </a:blip>
          <a:srcRect l="12500" r="12500"/>
          <a:stretch>
            <a:fillRect/>
          </a:stretch>
        </p:blipFill>
        <p:spPr>
          <a:xfrm>
            <a:off x="740688" y="1168478"/>
            <a:ext cx="3679824" cy="4906431"/>
          </a:xfrm>
          <a:prstGeom prst="parallelogram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2499430" y="6236295"/>
            <a:ext cx="9220165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83810" y="6236295"/>
            <a:ext cx="740059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375876" y="6200641"/>
            <a:ext cx="158719" cy="158719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607200" y="6207253"/>
            <a:ext cx="147382" cy="147382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827186" y="6213864"/>
            <a:ext cx="136045" cy="136045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2027323" y="6220476"/>
            <a:ext cx="124708" cy="12470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224635" y="6214895"/>
            <a:ext cx="113371" cy="11337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754880" y="1727606"/>
            <a:ext cx="6467541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目标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754880" y="2304006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明确专家论证会的目的和任务，即通过专家的专业知识和经验，对专项施工方案进行审查、评估和优化，确保方案符合相关法规、标准和技术要求。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4754880" y="3783405"/>
            <a:ext cx="6240618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原则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754880" y="4436820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遵循科学、公正、客观、实用的原则，确保专家论证会的独立性和权威性；同时，注重与施工单位的沟通交流，促进合作与共赢。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方案目标和原则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47" r="-47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3574694" y="1423099"/>
            <a:ext cx="8029575" cy="762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内容</a:t>
            </a:r>
          </a:p>
        </p:txBody>
      </p:sp>
      <p:sp>
        <p:nvSpPr>
          <p:cNvPr id="3" name="AutoShape 3"/>
          <p:cNvSpPr/>
          <p:nvPr/>
        </p:nvSpPr>
        <p:spPr>
          <a:xfrm>
            <a:off x="125016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19725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188000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6" name="Connector 6"/>
          <p:cNvCxnSpPr/>
          <p:nvPr/>
        </p:nvCxnSpPr>
        <p:spPr>
          <a:xfrm>
            <a:off x="1951634" y="6029346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TextBox 7"/>
          <p:cNvSpPr txBox="1"/>
          <p:nvPr/>
        </p:nvSpPr>
        <p:spPr>
          <a:xfrm>
            <a:off x="3574694" y="1913291"/>
            <a:ext cx="777693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专家论证会的主要内容包括对专项施工方案的审查、评估、优化和提出建议等。具体包括对方案的可行性、安全性、经济性、环保性等方面进行评估，以及对施工流程、工艺、材料等方面进行优化。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197254" y="3971227"/>
            <a:ext cx="8029575" cy="762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步骤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197254" y="4461419"/>
            <a:ext cx="7806355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专家论证会按照准备、召开、评估和反馈等步骤进行。首先，由施工单位提交专项施工方案和相关资料；其次，组织专家进行审查和评估；最后，形成评估报告并提出改进意见和建议，反馈给施工单位进行整改和优化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3552256" y="3306002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3499345" y="3306002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182096" y="3306002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>
            <a:off x="4253725" y="3380232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方案内容和步骤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47" r="-47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3133474" y="2900242"/>
            <a:ext cx="1832478" cy="96385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3000" b="1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5162849" y="2700179"/>
            <a:ext cx="6534938" cy="701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学习资源</a:t>
            </a: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 l="-47" r="-47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21493" r="21493"/>
          <a:stretch>
            <a:fillRect/>
          </a:stretch>
        </p:blipFill>
        <p:spPr>
          <a:xfrm>
            <a:off x="1256535" y="1126660"/>
            <a:ext cx="3172115" cy="5563760"/>
          </a:xfrm>
          <a:prstGeom prst="rect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2298700" y="1457325"/>
            <a:ext cx="9242457" cy="4849697"/>
            <a:chOff x="2298700" y="1457325"/>
            <a:chExt cx="9242457" cy="4849697"/>
          </a:xfrm>
        </p:grpSpPr>
        <p:cxnSp>
          <p:nvCxnSpPr>
            <p:cNvPr id="4" name="Connector 4"/>
            <p:cNvCxnSpPr/>
            <p:nvPr/>
          </p:nvCxnSpPr>
          <p:spPr>
            <a:xfrm>
              <a:off x="4422775" y="1963738"/>
              <a:ext cx="1419225" cy="0"/>
            </a:xfrm>
            <a:prstGeom prst="line">
              <a:avLst/>
            </a:prstGeom>
            <a:ln w="6350">
              <a:solidFill>
                <a:schemeClr val="accent1"/>
              </a:solidFill>
              <a:prstDash val="dash"/>
              <a:headEnd type="none"/>
              <a:tailEnd type="none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5" name="Connector 5"/>
            <p:cNvCxnSpPr/>
            <p:nvPr/>
          </p:nvCxnSpPr>
          <p:spPr>
            <a:xfrm>
              <a:off x="3970338" y="3735388"/>
              <a:ext cx="2301875" cy="0"/>
            </a:xfrm>
            <a:prstGeom prst="line">
              <a:avLst/>
            </a:prstGeom>
            <a:ln w="6350">
              <a:solidFill>
                <a:schemeClr val="accent1"/>
              </a:solidFill>
              <a:prstDash val="dash"/>
              <a:headEnd type="none"/>
              <a:tailEnd type="none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6" name="Connector 6"/>
            <p:cNvCxnSpPr/>
            <p:nvPr/>
          </p:nvCxnSpPr>
          <p:spPr>
            <a:xfrm>
              <a:off x="2298700" y="5410200"/>
              <a:ext cx="2921000" cy="0"/>
            </a:xfrm>
            <a:prstGeom prst="line">
              <a:avLst/>
            </a:prstGeom>
            <a:ln w="6350">
              <a:solidFill>
                <a:schemeClr val="accent1"/>
              </a:solidFill>
              <a:prstDash val="dash"/>
              <a:headEnd type="none"/>
              <a:tailEnd type="none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7" name="Freeform 7"/>
            <p:cNvSpPr/>
            <p:nvPr/>
          </p:nvSpPr>
          <p:spPr>
            <a:xfrm>
              <a:off x="5541931" y="1492282"/>
              <a:ext cx="1192244" cy="973169"/>
            </a:xfrm>
            <a:custGeom>
              <a:rect l="l" t="t" r="r" b="b"/>
              <a:pathLst>
                <a:path w="1210" h="984">
                  <a:moveTo>
                    <a:pt x="1210" y="491"/>
                  </a:moveTo>
                  <a:cubicBezTo>
                    <a:pt x="982" y="424"/>
                    <a:pt x="982" y="424"/>
                    <a:pt x="982" y="424"/>
                  </a:cubicBezTo>
                  <a:cubicBezTo>
                    <a:pt x="949" y="184"/>
                    <a:pt x="743" y="0"/>
                    <a:pt x="494" y="0"/>
                  </a:cubicBezTo>
                  <a:cubicBezTo>
                    <a:pt x="221" y="0"/>
                    <a:pt x="0" y="221"/>
                    <a:pt x="0" y="493"/>
                  </a:cubicBezTo>
                  <a:cubicBezTo>
                    <a:pt x="0" y="766"/>
                    <a:pt x="221" y="986"/>
                    <a:pt x="494" y="986"/>
                  </a:cubicBezTo>
                  <a:cubicBezTo>
                    <a:pt x="745" y="986"/>
                    <a:pt x="952" y="799"/>
                    <a:pt x="983" y="557"/>
                  </a:cubicBezTo>
                  <a:lnTo>
                    <a:pt x="1210" y="491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643563" y="1590675"/>
              <a:ext cx="773144" cy="776288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Freeform 9"/>
            <p:cNvSpPr/>
            <p:nvPr/>
          </p:nvSpPr>
          <p:spPr>
            <a:xfrm>
              <a:off x="5986463" y="3243263"/>
              <a:ext cx="1192244" cy="971550"/>
            </a:xfrm>
            <a:custGeom>
              <a:rect l="l" t="t" r="r" b="b"/>
              <a:pathLst>
                <a:path w="1210" h="984">
                  <a:moveTo>
                    <a:pt x="1210" y="491"/>
                  </a:moveTo>
                  <a:cubicBezTo>
                    <a:pt x="982" y="424"/>
                    <a:pt x="982" y="424"/>
                    <a:pt x="982" y="424"/>
                  </a:cubicBezTo>
                  <a:cubicBezTo>
                    <a:pt x="949" y="184"/>
                    <a:pt x="743" y="0"/>
                    <a:pt x="494" y="0"/>
                  </a:cubicBezTo>
                  <a:cubicBezTo>
                    <a:pt x="221" y="0"/>
                    <a:pt x="0" y="221"/>
                    <a:pt x="0" y="493"/>
                  </a:cubicBezTo>
                  <a:cubicBezTo>
                    <a:pt x="0" y="766"/>
                    <a:pt x="221" y="986"/>
                    <a:pt x="494" y="986"/>
                  </a:cubicBezTo>
                  <a:cubicBezTo>
                    <a:pt x="745" y="986"/>
                    <a:pt x="952" y="799"/>
                    <a:pt x="983" y="557"/>
                  </a:cubicBezTo>
                  <a:lnTo>
                    <a:pt x="1210" y="491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088094" y="3341656"/>
              <a:ext cx="773144" cy="774668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4918043" y="4924425"/>
              <a:ext cx="1193768" cy="971550"/>
            </a:xfrm>
            <a:custGeom>
              <a:rect l="l" t="t" r="r" b="b"/>
              <a:pathLst>
                <a:path w="1210" h="984">
                  <a:moveTo>
                    <a:pt x="1210" y="491"/>
                  </a:moveTo>
                  <a:cubicBezTo>
                    <a:pt x="982" y="424"/>
                    <a:pt x="982" y="424"/>
                    <a:pt x="982" y="424"/>
                  </a:cubicBezTo>
                  <a:cubicBezTo>
                    <a:pt x="949" y="184"/>
                    <a:pt x="743" y="0"/>
                    <a:pt x="494" y="0"/>
                  </a:cubicBezTo>
                  <a:cubicBezTo>
                    <a:pt x="221" y="0"/>
                    <a:pt x="0" y="221"/>
                    <a:pt x="0" y="493"/>
                  </a:cubicBezTo>
                  <a:cubicBezTo>
                    <a:pt x="0" y="766"/>
                    <a:pt x="221" y="986"/>
                    <a:pt x="494" y="986"/>
                  </a:cubicBezTo>
                  <a:cubicBezTo>
                    <a:pt x="745" y="986"/>
                    <a:pt x="952" y="799"/>
                    <a:pt x="983" y="557"/>
                  </a:cubicBezTo>
                  <a:lnTo>
                    <a:pt x="1210" y="491"/>
                  </a:lnTo>
                  <a:close/>
                </a:path>
              </a:pathLst>
            </a:custGeom>
            <a:solidFill>
              <a:schemeClr val="accent3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022818" y="5022818"/>
              <a:ext cx="774668" cy="774668"/>
            </a:xfrm>
            <a:prstGeom prst="ellipse">
              <a:avLst/>
            </a:prstGeom>
            <a:solidFill>
              <a:schemeClr val="accent3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TextBox 13"/>
            <p:cNvSpPr txBox="1"/>
            <p:nvPr/>
          </p:nvSpPr>
          <p:spPr>
            <a:xfrm>
              <a:off x="5753100" y="1714071"/>
              <a:ext cx="693277" cy="529590"/>
            </a:xfrm>
            <a:prstGeom prst="rect">
              <a:avLst/>
            </a:prstGeom>
          </p:spPr>
          <p:txBody>
            <a:bodyPr vert="horz" wrap="square" lIns="91440" tIns="45720" rIns="91440" bIns="4572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00000"/>
                </a:lnSpc>
                <a:spcBef>
                  <a:spcPts val="375"/>
                </a:spcBef>
              </a:pPr>
              <a:r>
                <a:rPr lang="en-US" sz="2700">
                  <a:solidFill>
                    <a:srgbClr val="FFFEFE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6176010" y="3464243"/>
              <a:ext cx="697230" cy="529590"/>
            </a:xfrm>
            <a:prstGeom prst="rect">
              <a:avLst/>
            </a:prstGeom>
          </p:spPr>
          <p:txBody>
            <a:bodyPr vert="horz" wrap="square" lIns="91440" tIns="45720" rIns="91440" bIns="4572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00000"/>
                </a:lnSpc>
                <a:spcBef>
                  <a:spcPts val="375"/>
                </a:spcBef>
              </a:pPr>
              <a:r>
                <a:rPr lang="en-US" sz="2700">
                  <a:solidFill>
                    <a:srgbClr val="FFFEFE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5118735" y="5145405"/>
              <a:ext cx="697230" cy="529590"/>
            </a:xfrm>
            <a:prstGeom prst="rect">
              <a:avLst/>
            </a:prstGeom>
          </p:spPr>
          <p:txBody>
            <a:bodyPr vert="horz" wrap="square" lIns="91440" tIns="45720" rIns="91440" bIns="4572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00000"/>
                </a:lnSpc>
                <a:spcBef>
                  <a:spcPts val="375"/>
                </a:spcBef>
              </a:pPr>
              <a:r>
                <a:rPr lang="en-US" sz="2700">
                  <a:solidFill>
                    <a:srgbClr val="FFFEFE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6861239" y="1457325"/>
              <a:ext cx="4229100" cy="457200"/>
            </a:xfrm>
            <a:prstGeom prst="rect">
              <a:avLst/>
            </a:prstGeom>
          </p:spPr>
          <p:txBody>
            <a:bodyPr vert="horz" wrap="square" lIns="95250" tIns="95250" rIns="47625" bIns="952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00000"/>
                </a:lnSpc>
              </a:pPr>
              <a:r>
                <a:rPr lang="en-US" sz="157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《专项施工方案设计与实施》</a:t>
              </a: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6861239" y="1795982"/>
              <a:ext cx="4364355" cy="1053465"/>
            </a:xfrm>
            <a:prstGeom prst="rect">
              <a:avLst/>
            </a:prstGeom>
          </p:spPr>
          <p:txBody>
            <a:bodyPr vert="horz" wrap="square" lIns="91440" tIns="45720" rIns="91440" bIns="45720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50000"/>
                </a:lnSpc>
                <a:spcBef>
                  <a:spcPts val="375"/>
                </a:spcBef>
              </a:pPr>
              <a:r>
                <a:rPr lang="en-US" sz="135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详细介绍了专项施工方案的设计原则、实施步骤和案例分析，适合初学者和从业人员参考。</a:t>
              </a:r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7178707" y="3213215"/>
              <a:ext cx="4229100" cy="457200"/>
            </a:xfrm>
            <a:prstGeom prst="rect">
              <a:avLst/>
            </a:prstGeom>
          </p:spPr>
          <p:txBody>
            <a:bodyPr vert="horz" wrap="square" lIns="95250" tIns="95250" rIns="47625" bIns="952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00000"/>
                </a:lnSpc>
              </a:pPr>
              <a:r>
                <a:rPr lang="en-US" sz="1575" b="1">
                  <a:solidFill>
                    <a:schemeClr val="accent2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《建筑施工安全标准汇编》</a:t>
              </a:r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7178707" y="3551872"/>
              <a:ext cx="4362450" cy="1053465"/>
            </a:xfrm>
            <a:prstGeom prst="rect">
              <a:avLst/>
            </a:prstGeom>
          </p:spPr>
          <p:txBody>
            <a:bodyPr vert="horz" wrap="square" lIns="91440" tIns="45720" rIns="91440" bIns="4572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50000"/>
                </a:lnSpc>
                <a:spcBef>
                  <a:spcPts val="375"/>
                </a:spcBef>
              </a:pPr>
              <a:r>
                <a:rPr lang="en-US" sz="135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收录了建筑施工领域的安全标准和规范，为专项施工方案的制定提供重要依据。</a:t>
              </a:r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6257377" y="4914900"/>
              <a:ext cx="4229100" cy="457200"/>
            </a:xfrm>
            <a:prstGeom prst="rect">
              <a:avLst/>
            </a:prstGeom>
          </p:spPr>
          <p:txBody>
            <a:bodyPr vert="horz" wrap="square" lIns="95250" tIns="95250" rIns="47625" bIns="952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00000"/>
                </a:lnSpc>
              </a:pPr>
              <a:r>
                <a:rPr lang="en-US" sz="1575" b="1">
                  <a:solidFill>
                    <a:schemeClr val="accent3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《建筑施工手册》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6257377" y="5253557"/>
              <a:ext cx="4362450" cy="1053465"/>
            </a:xfrm>
            <a:prstGeom prst="rect">
              <a:avLst/>
            </a:prstGeom>
          </p:spPr>
          <p:txBody>
            <a:bodyPr vert="horz" wrap="square" lIns="91440" tIns="45720" rIns="91440" bIns="45720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50000"/>
                </a:lnSpc>
                <a:spcBef>
                  <a:spcPts val="375"/>
                </a:spcBef>
              </a:pPr>
              <a:r>
                <a:rPr lang="en-US" sz="135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涵盖了建筑施工的各个方面，包括施工方法、材料选择、质量控制等，为专项施工方案的制定提供全面指导。</a:t>
              </a:r>
            </a:p>
          </p:txBody>
        </p:sp>
      </p:grp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教材与参考书目</a:t>
              </a:r>
            </a:p>
          </p:txBody>
        </p:sp>
      </p:grp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 l="-47" r="-47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629637" y="1434871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3764381" y="1569615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4" name="Connector 4"/>
          <p:cNvCxnSpPr/>
          <p:nvPr/>
        </p:nvCxnSpPr>
        <p:spPr>
          <a:xfrm flipH="1">
            <a:off x="3948703" y="2073002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5" name="TextBox 5"/>
          <p:cNvSpPr txBox="1"/>
          <p:nvPr/>
        </p:nvSpPr>
        <p:spPr>
          <a:xfrm>
            <a:off x="4406789" y="1220516"/>
            <a:ext cx="689129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网易云课堂《专项施工方案设计与实施精讲》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406789" y="1769156"/>
            <a:ext cx="6891292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由资深工程师主讲，结合实例详细讲解专项施工方案的设计与实施过程。</a:t>
            </a:r>
          </a:p>
        </p:txBody>
      </p:sp>
      <p:sp>
        <p:nvSpPr>
          <p:cNvPr id="7" name="AutoShape 7"/>
          <p:cNvSpPr/>
          <p:nvPr/>
        </p:nvSpPr>
        <p:spPr>
          <a:xfrm>
            <a:off x="-545608" y="2453663"/>
            <a:ext cx="3870955" cy="387095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-344549" y="2654723"/>
            <a:ext cx="3468836" cy="3468836"/>
          </a:xfrm>
          <a:prstGeom prst="ellipse">
            <a:avLst/>
          </a:prstGeom>
        </p:spPr>
      </p:pic>
      <p:sp>
        <p:nvSpPr>
          <p:cNvPr id="9" name="AutoShape 9"/>
          <p:cNvSpPr/>
          <p:nvPr/>
        </p:nvSpPr>
        <p:spPr>
          <a:xfrm>
            <a:off x="3629637" y="3155196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3764381" y="3289940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 flipH="1">
            <a:off x="3948703" y="3793327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2" name="TextBox 12"/>
          <p:cNvSpPr txBox="1"/>
          <p:nvPr/>
        </p:nvSpPr>
        <p:spPr>
          <a:xfrm>
            <a:off x="4406789" y="2940841"/>
            <a:ext cx="689129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慕课网《建筑施工安全标准解读》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406789" y="3489481"/>
            <a:ext cx="6891292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邀请行业专家对建筑施工安全标准进行解读，帮助学员更好地理解和应用相关标准。</a:t>
            </a:r>
          </a:p>
        </p:txBody>
      </p:sp>
      <p:sp>
        <p:nvSpPr>
          <p:cNvPr id="14" name="AutoShape 14"/>
          <p:cNvSpPr/>
          <p:nvPr/>
        </p:nvSpPr>
        <p:spPr>
          <a:xfrm>
            <a:off x="3629637" y="4875521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3764381" y="5010265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6" name="Connector 16"/>
          <p:cNvCxnSpPr/>
          <p:nvPr/>
        </p:nvCxnSpPr>
        <p:spPr>
          <a:xfrm flipH="1">
            <a:off x="3948703" y="5513651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7" name="TextBox 17"/>
          <p:cNvSpPr txBox="1"/>
          <p:nvPr/>
        </p:nvSpPr>
        <p:spPr>
          <a:xfrm>
            <a:off x="4406789" y="4661166"/>
            <a:ext cx="689129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Bilibili《建筑施工手册视频教程》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4406789" y="5209806"/>
            <a:ext cx="6891292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以视频形式呈现《建筑施工手册》的核心内容，方便学员随时随地学习。</a:t>
            </a:r>
          </a:p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在线课程与视频教程</a:t>
              </a:r>
            </a:p>
          </p:txBody>
        </p:sp>
      </p:grp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https://d.book118.com/176041040041010045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FFBEF"/>
      </a:lt1>
      <a:dk2>
        <a:srgbClr val="351E00"/>
      </a:dk2>
      <a:lt2>
        <a:srgbClr val="FFFFFF"/>
      </a:lt2>
      <a:accent1>
        <a:srgbClr val="FF6D1B"/>
      </a:accent1>
      <a:accent2>
        <a:srgbClr val="FF9000"/>
      </a:accent2>
      <a:accent3>
        <a:srgbClr val="C76900"/>
      </a:accent3>
      <a:accent4>
        <a:srgbClr val="FF6E40"/>
      </a:accent4>
      <a:accent5>
        <a:srgbClr val="FF855E"/>
      </a:accent5>
      <a:accent6>
        <a:srgbClr val="B993D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75</Paragraphs>
  <Slides>16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baseType="lpstr" size="21">
      <vt:lpstr>Arial</vt:lpstr>
      <vt:lpstr>Calibri</vt:lpstr>
      <vt:lpstr>Microsoft Yahei</vt:lpstr>
      <vt:lpstr>微软雅黑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2024-09-13T22:12:04.164</cp:lastPrinted>
  <dcterms:created xsi:type="dcterms:W3CDTF">2024-09-13T14:12:04Z</dcterms:created>
  <dcterms:modified xsi:type="dcterms:W3CDTF">2024-09-13T14:12:06Z</dcterms:modified>
</cp:coreProperties>
</file>