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35773-665D-46E9-90F2-7B48E4073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FAA61-6AB1-4578-9049-09FC916E5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6E2F4-6046-41C1-9075-399F98583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B39BC2-FD60-47E9-A8E8-7381573BF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0DC02B-3FCD-4F8F-8CE0-AF4A0A3B2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DD57DB-5455-46FE-A154-0FFD05E5C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8FEDF5-7E94-4F00-BB59-8583E22C3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C82D69-3EF8-4F79-B6BB-8622E27C4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DD9F0E-8723-4F2F-8D9B-98FD28D6A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DDAAA3-D473-4077-9026-6E810F0B1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71CFB-648F-4BC7-A4C2-202D34DE9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050022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:AA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俄罗斯应急管理体制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俄罗斯应急管理体制概述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俄罗斯应急管理机构及职责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俄罗斯应急管理法律法规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俄罗斯应急管理运行机制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俄罗斯应急管理资源保障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俄罗斯应急管理经验与启示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6" r="163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应对突发事件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提升国家应急能力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俄罗斯应急管理体制的建立旨在有效应对自然灾害、工业事故、恐怖袭击等突发事件，保障人民生命财产安全。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通过快速响应和处置突发事件，减少其对社会的负面影响，维护社会秩序和稳定。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通过不断完善应急管理体制，提高俄罗斯在应对各种突发事件中的能力和水平。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03461" y="4918823"/>
            <a:ext cx="1141000" cy="1139476"/>
            <a:chOff x="3803461" y="4918823"/>
            <a:chExt cx="1141000" cy="1139476"/>
          </a:xfrm>
        </p:grpSpPr>
        <p:sp>
          <p:nvSpPr>
            <p:cNvPr id="3" name="AutoShape 3"/>
            <p:cNvSpPr/>
            <p:nvPr/>
          </p:nvSpPr>
          <p:spPr>
            <a:xfrm>
              <a:off x="3803461" y="4918823"/>
              <a:ext cx="1141000" cy="113947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4153981" y="5264961"/>
            <a:ext cx="440054" cy="394907"/>
            <a:chOff x="4153981" y="5264961"/>
            <a:chExt cx="440054" cy="394907"/>
          </a:xfrm>
        </p:grpSpPr>
        <p:sp>
          <p:nvSpPr>
            <p:cNvPr id="5" name="Freeform 5"/>
            <p:cNvSpPr/>
            <p:nvPr/>
          </p:nvSpPr>
          <p:spPr>
            <a:xfrm>
              <a:off x="4433158" y="5264961"/>
              <a:ext cx="160877" cy="394906"/>
            </a:xfrm>
            <a:custGeom>
              <a:rect l="l" t="t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4291617" y="5369451"/>
              <a:ext cx="160877" cy="290417"/>
            </a:xfrm>
            <a:custGeom>
              <a:rect l="l" t="t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153981" y="5479845"/>
              <a:ext cx="160877" cy="180022"/>
            </a:xfrm>
            <a:custGeom>
              <a:rect l="l" t="t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Freeform 8"/>
          <p:cNvSpPr/>
          <p:nvPr/>
        </p:nvSpPr>
        <p:spPr>
          <a:xfrm>
            <a:off x="5356942" y="4118045"/>
            <a:ext cx="1535373" cy="1828901"/>
          </a:xfrm>
          <a:custGeom>
            <a:rect l="l" t="t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462335" y="2645872"/>
            <a:ext cx="1139476" cy="1139476"/>
            <a:chOff x="5462335" y="2645872"/>
            <a:chExt cx="1139476" cy="1139476"/>
          </a:xfrm>
        </p:grpSpPr>
        <p:sp>
          <p:nvSpPr>
            <p:cNvPr id="10" name="AutoShape 10"/>
            <p:cNvSpPr/>
            <p:nvPr/>
          </p:nvSpPr>
          <p:spPr>
            <a:xfrm>
              <a:off x="5462335" y="2645872"/>
              <a:ext cx="1139476" cy="113947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5730273" y="3007155"/>
              <a:ext cx="626173" cy="417004"/>
            </a:xfrm>
            <a:custGeom>
              <a:rect l="l" t="t" r="r" b="b"/>
              <a:pathLst>
                <a:path w="21547" h="2160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771927" y="3559605"/>
            <a:ext cx="1141000" cy="1139476"/>
            <a:chOff x="6771927" y="3559605"/>
            <a:chExt cx="1141000" cy="1139476"/>
          </a:xfrm>
        </p:grpSpPr>
        <p:sp>
          <p:nvSpPr>
            <p:cNvPr id="13" name="AutoShape 13"/>
            <p:cNvSpPr/>
            <p:nvPr/>
          </p:nvSpPr>
          <p:spPr>
            <a:xfrm>
              <a:off x="6771927" y="3559605"/>
              <a:ext cx="1141000" cy="113947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7109969" y="3904315"/>
              <a:ext cx="524732" cy="433769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7209887" y="4918823"/>
            <a:ext cx="1141000" cy="1139476"/>
            <a:chOff x="7209887" y="4918823"/>
            <a:chExt cx="1141000" cy="1139476"/>
          </a:xfrm>
        </p:grpSpPr>
        <p:sp>
          <p:nvSpPr>
            <p:cNvPr id="16" name="AutoShape 16"/>
            <p:cNvSpPr/>
            <p:nvPr/>
          </p:nvSpPr>
          <p:spPr>
            <a:xfrm>
              <a:off x="7209887" y="4918823"/>
              <a:ext cx="1141000" cy="1139476"/>
            </a:xfrm>
            <a:prstGeom prst="ellipse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7551358" y="5262199"/>
            <a:ext cx="467582" cy="452819"/>
            <a:chOff x="7551358" y="5262199"/>
            <a:chExt cx="467582" cy="452819"/>
          </a:xfrm>
        </p:grpSpPr>
        <p:sp>
          <p:nvSpPr>
            <p:cNvPr id="18" name="Freeform 18"/>
            <p:cNvSpPr/>
            <p:nvPr/>
          </p:nvSpPr>
          <p:spPr>
            <a:xfrm>
              <a:off x="7551358" y="5309253"/>
              <a:ext cx="418814" cy="405765"/>
            </a:xfrm>
            <a:custGeom>
              <a:rect l="l" t="t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851109" y="5262199"/>
              <a:ext cx="167831" cy="162496"/>
            </a:xfrm>
            <a:custGeom>
              <a:rect l="l" t="t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231038" y="3559605"/>
            <a:ext cx="1139476" cy="1139476"/>
            <a:chOff x="4231038" y="3559605"/>
            <a:chExt cx="1139476" cy="1139476"/>
          </a:xfrm>
        </p:grpSpPr>
        <p:sp>
          <p:nvSpPr>
            <p:cNvPr id="21" name="AutoShape 21"/>
            <p:cNvSpPr/>
            <p:nvPr/>
          </p:nvSpPr>
          <p:spPr>
            <a:xfrm>
              <a:off x="4231038" y="3559605"/>
              <a:ext cx="1139476" cy="113947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4544315" y="3838497"/>
            <a:ext cx="536639" cy="596075"/>
            <a:chOff x="4544315" y="3838497"/>
            <a:chExt cx="536639" cy="596075"/>
          </a:xfrm>
        </p:grpSpPr>
        <p:sp>
          <p:nvSpPr>
            <p:cNvPr id="23" name="Freeform 23"/>
            <p:cNvSpPr/>
            <p:nvPr/>
          </p:nvSpPr>
          <p:spPr>
            <a:xfrm>
              <a:off x="4911504" y="3838497"/>
              <a:ext cx="169450" cy="160972"/>
            </a:xfrm>
            <a:custGeom>
              <a:rect l="l" t="t" r="r" b="b"/>
              <a:pathLst>
                <a:path w="25" h="24">
                  <a:moveTo>
                    <a:pt x="19" y="24"/>
                  </a:moveTo>
                  <a:cubicBezTo>
                    <a:pt x="20" y="23"/>
                    <a:pt x="20" y="23"/>
                    <a:pt x="21" y="22"/>
                  </a:cubicBezTo>
                  <a:cubicBezTo>
                    <a:pt x="25" y="17"/>
                    <a:pt x="24" y="8"/>
                    <a:pt x="19" y="4"/>
                  </a:cubicBezTo>
                  <a:cubicBezTo>
                    <a:pt x="13" y="0"/>
                    <a:pt x="5" y="1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8" y="11"/>
                    <a:pt x="15" y="17"/>
                    <a:pt x="19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572604" y="3897838"/>
              <a:ext cx="488632" cy="536734"/>
            </a:xfrm>
            <a:custGeom>
              <a:rect l="l" t="t" r="r" b="b"/>
              <a:pathLst>
                <a:path w="73" h="80">
                  <a:moveTo>
                    <a:pt x="4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4"/>
                    <a:pt x="0" y="19"/>
                    <a:pt x="0" y="37"/>
                  </a:cubicBezTo>
                  <a:cubicBezTo>
                    <a:pt x="0" y="47"/>
                    <a:pt x="4" y="57"/>
                    <a:pt x="12" y="64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4" y="71"/>
                    <a:pt x="5" y="77"/>
                    <a:pt x="7" y="77"/>
                  </a:cubicBezTo>
                  <a:cubicBezTo>
                    <a:pt x="9" y="79"/>
                    <a:pt x="12" y="79"/>
                    <a:pt x="14" y="77"/>
                  </a:cubicBezTo>
                  <a:cubicBezTo>
                    <a:pt x="16" y="75"/>
                    <a:pt x="20" y="72"/>
                    <a:pt x="21" y="70"/>
                  </a:cubicBezTo>
                  <a:cubicBezTo>
                    <a:pt x="25" y="72"/>
                    <a:pt x="31" y="73"/>
                    <a:pt x="36" y="73"/>
                  </a:cubicBezTo>
                  <a:cubicBezTo>
                    <a:pt x="42" y="73"/>
                    <a:pt x="47" y="72"/>
                    <a:pt x="52" y="70"/>
                  </a:cubicBezTo>
                  <a:cubicBezTo>
                    <a:pt x="53" y="72"/>
                    <a:pt x="57" y="75"/>
                    <a:pt x="58" y="77"/>
                  </a:cubicBezTo>
                  <a:cubicBezTo>
                    <a:pt x="62" y="80"/>
                    <a:pt x="65" y="77"/>
                    <a:pt x="66" y="77"/>
                  </a:cubicBezTo>
                  <a:cubicBezTo>
                    <a:pt x="68" y="74"/>
                    <a:pt x="68" y="71"/>
                    <a:pt x="66" y="69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8" y="57"/>
                    <a:pt x="73" y="47"/>
                    <a:pt x="73" y="37"/>
                  </a:cubicBezTo>
                  <a:cubicBezTo>
                    <a:pt x="73" y="19"/>
                    <a:pt x="60" y="4"/>
                    <a:pt x="43" y="0"/>
                  </a:cubicBezTo>
                  <a:close/>
                  <a:moveTo>
                    <a:pt x="36" y="65"/>
                  </a:moveTo>
                  <a:cubicBezTo>
                    <a:pt x="21" y="65"/>
                    <a:pt x="8" y="52"/>
                    <a:pt x="8" y="37"/>
                  </a:cubicBezTo>
                  <a:cubicBezTo>
                    <a:pt x="8" y="21"/>
                    <a:pt x="21" y="8"/>
                    <a:pt x="36" y="8"/>
                  </a:cubicBezTo>
                  <a:cubicBezTo>
                    <a:pt x="52" y="8"/>
                    <a:pt x="64" y="21"/>
                    <a:pt x="64" y="37"/>
                  </a:cubicBezTo>
                  <a:cubicBezTo>
                    <a:pt x="64" y="52"/>
                    <a:pt x="52" y="65"/>
                    <a:pt x="36" y="65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544315" y="3838497"/>
              <a:ext cx="175165" cy="160972"/>
            </a:xfrm>
            <a:custGeom>
              <a:rect l="l" t="t" r="r" b="b"/>
              <a:pathLst>
                <a:path w="26" h="24">
                  <a:moveTo>
                    <a:pt x="6" y="24"/>
                  </a:moveTo>
                  <a:cubicBezTo>
                    <a:pt x="11" y="17"/>
                    <a:pt x="18" y="11"/>
                    <a:pt x="26" y="8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1" y="1"/>
                    <a:pt x="13" y="0"/>
                    <a:pt x="7" y="4"/>
                  </a:cubicBezTo>
                  <a:cubicBezTo>
                    <a:pt x="1" y="8"/>
                    <a:pt x="0" y="17"/>
                    <a:pt x="5" y="22"/>
                  </a:cubicBezTo>
                  <a:cubicBezTo>
                    <a:pt x="5" y="23"/>
                    <a:pt x="6" y="23"/>
                    <a:pt x="6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07015" y="3965656"/>
              <a:ext cx="19812" cy="79058"/>
            </a:xfrm>
            <a:custGeom>
              <a:rect l="l" t="t" r="r" b="b"/>
              <a:pathLst>
                <a:path w="3" h="12">
                  <a:moveTo>
                    <a:pt x="1" y="12"/>
                  </a:moveTo>
                  <a:cubicBezTo>
                    <a:pt x="2" y="12"/>
                    <a:pt x="3" y="11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631945" y="4132248"/>
              <a:ext cx="79058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911504" y="4132248"/>
              <a:ext cx="81915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07015" y="4245310"/>
              <a:ext cx="19812" cy="81915"/>
            </a:xfrm>
            <a:custGeom>
              <a:rect l="l" t="t" r="r" b="b"/>
              <a:pathLst>
                <a:path w="3" h="1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05383" y="4019282"/>
              <a:ext cx="228791" cy="152495"/>
            </a:xfrm>
            <a:custGeom>
              <a:rect l="l" t="t" r="r" b="b"/>
              <a:pathLst>
                <a:path w="34" h="23">
                  <a:moveTo>
                    <a:pt x="18" y="18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2"/>
                    <a:pt x="33" y="1"/>
                    <a:pt x="33" y="1"/>
                  </a:cubicBezTo>
                  <a:cubicBezTo>
                    <a:pt x="33" y="1"/>
                    <a:pt x="32" y="0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1" y="7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10"/>
                    <a:pt x="1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1" y="23"/>
                    <a:pt x="22" y="22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4668799" y="1094214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应急响应机制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82762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应急管理机构设置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7668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应急管理法律法规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194398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应急资源保障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791584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7" name="AutoShape 3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TextBox 5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4668799" y="1396267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详细介绍俄罗斯应急响应的流程、机制和措施，包括预警、响应、处置和恢复等环节。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282762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阐述俄罗斯应急管理机构的设置和职责，包括紧急情况部、内务部、国防部等。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37668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介绍俄罗斯应急管理相关的法律法规，包括宪法、紧急状态法、消防法等。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194398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分析俄罗斯在应急资源保障方面的措施和成效，包括人力、物力、财力等方面的投入和保障。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791584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介绍俄罗斯在国际应急管理领域的合作与交流情况，包括参与国际组织、开展联合演练、分享经验等方面。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俄罗斯应急管理体制概述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俄罗斯应急管理体制的构成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作为中枢机构，负责协调和监督全国的应急管理工作，下设多个地区中心和分支机构。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如卫生部、国防部、内务部等，在各自职责范围内参与应急管理，与紧急情况部协同工作。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各联邦主体设立自己的应急管理中心，负责辖区内的应急管理工作，与联邦紧急情况部保持紧密联系。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联邦紧急情况部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政府其他部门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地方应急管理机构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强调预防和准备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统一指挥和协调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全民参与和社会支持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俄罗斯应急管理体制的特点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在应对突发事件时，俄罗斯实行统一指挥和协调，确保各部门、各地区之间的协同合作，形成整体合力。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俄罗斯倡导全民参与应急管理，通过宣传教育、培训演练等方式提高公众的应急意识和能力，同时鼓励社会各界积极参与和支持应急管理工作。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俄罗斯重视事前预防和准备工作，通过加强风险评估、制定应急预案、开展演练等措施，提高应对突发事件的能力。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维护社会稳定和秩序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在突发事件发生时，迅速恢复受影响地区的社会秩序和正常运转，保障基本公共服务供应。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提升国家应对能力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通过不断完善应急管理体制和机制，提高国家整体应对突发事件的能力和水平。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保障人民生命财产安全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通过及时有效的应急响应和救援行动，减少突发事件对人民生命财产造成的损失。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俄罗斯应急管理体制的作用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俄罗斯应急管理机构及职责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负责制定和执行灾害预防措施，领导和组织应急救援工作，减轻灾害对人民生命财产造成的损失。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灾害预防与应对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负责组建和训练专业的紧急救援队伍，提高应对突发事件的能力。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紧急救援队伍建设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负责协调和管理应急资源，包括救援物资、装备和运输工具等，确保在紧急情况下能够及时有效地进行调配。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应急资源管理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在战争或军事冲突等紧急情况下，组织军事力量进行应急救援工作，保卫国家安全。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军事应急救援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军事设施保护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国防动员准备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负责军事设施的安全保卫工作，防止恐怖袭击和破坏活动。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负责国防动员准备工作，包括兵员征集、战备物资储备和战备设施建设等。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国防部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在紧急情况下，协助维护社会治安和秩序，保障公共安全。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667" r="17667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维护社会治安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为紧急情况部和其他应急救援机构提供必要的警力支援。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救援力量支援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负责收集和分析与紧急情况相关的情报信息，为决策提供支持。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情报信息收集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内务部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负责疫情的监测、预警和控制工作，防止疫情扩散和传播。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医疗救援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在紧急情况下，组织医疗力量进行医疗救援工作，救治受伤人员。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卫生防疫指导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为公众提供卫生防疫指导，提高公众的卫生意识和自我防护能力。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125" r="17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负责协调和组织应急救援交通运输工作，保障救援物资和人员的快速运输。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负责与外国政府和国际组织沟通协调，争取国际支持和援助。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外交部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负责为应急救援工作提供必要的经费保障。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财政部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其他相关部门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俄罗斯应急管理法律法规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定义紧急状态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该法规定了紧急状态的定义，即在自然灾害、技术事故、恐怖袭击等突发事件发生时，为保护公民生命财产安全和社会稳定，国家采取的非常措施。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紧急状态的宣布和实施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该法规定了紧急状态的宣布程序和实施措施，包括国家权力的行使、公民权利的限制、资源的调配等。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紧急状态下的救援和恢复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该法规定了紧急状态下救援和恢复工作的组织、协调和实施，包括救援队伍的建设、救援物资的储备和调配、受灾人员的安置和救助等。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《俄罗斯联邦紧急状态法》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该法规定了俄罗斯民防组织体系的构成和职责，包括民防指挥部、民防部队、民防专业队伍等。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民防组织体系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该法规定了民防设施的建设标准和管理要求，包括避难场所、疏散通道、应急照明、消防设施等。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民防设施建设和管理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该法规定了民防宣传教育的内容和形式，包括民防知识普及、应急演练、自救互救技能培训等。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民防宣传教育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《俄罗斯联邦民防法》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https://d.book118.com/176050022010010042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2024-09-09T06:02:29.205</cp:lastPrinted>
  <dcterms:created xsi:type="dcterms:W3CDTF">2024-09-08T22:02:29Z</dcterms:created>
  <dcterms:modified xsi:type="dcterms:W3CDTF">2024-09-08T22:02:31Z</dcterms:modified>
</cp:coreProperties>
</file>