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5088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Relationship Id="rId3" Type="http://schemas.openxmlformats.org/officeDocument/2006/relationships/image" Target="../media/image7.wmf" /><Relationship Id="rId4" Type="http://schemas.openxmlformats.org/officeDocument/2006/relationships/image" Target="../media/image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Relationship Id="rId5" Type="http://schemas.openxmlformats.org/officeDocument/2006/relationships/image" Target="../media/image14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wmf" /><Relationship Id="rId2" Type="http://schemas.openxmlformats.org/officeDocument/2006/relationships/image" Target="../media/image16.wmf" /><Relationship Id="rId3" Type="http://schemas.openxmlformats.org/officeDocument/2006/relationships/image" Target="../media/image17.wmf" /><Relationship Id="rId4" Type="http://schemas.openxmlformats.org/officeDocument/2006/relationships/image" Target="../media/image18.wmf" /><Relationship Id="rId5" Type="http://schemas.openxmlformats.org/officeDocument/2006/relationships/image" Target="../media/image19.wmf" /><Relationship Id="rId6" Type="http://schemas.openxmlformats.org/officeDocument/2006/relationships/image" Target="../media/image20.wmf" /><Relationship Id="rId7" Type="http://schemas.openxmlformats.org/officeDocument/2006/relationships/image" Target="../media/image21.wmf" /><Relationship Id="rId8" Type="http://schemas.openxmlformats.org/officeDocument/2006/relationships/image" Target="../media/image22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2" Type="http://schemas.openxmlformats.org/officeDocument/2006/relationships/image" Target="../media/image24.wmf" /><Relationship Id="rId3" Type="http://schemas.openxmlformats.org/officeDocument/2006/relationships/image" Target="../media/image25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9F8513-A743-4602-9E9F-CEEE9A802B5E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102C-FAD4-459D-8C7A-106E6431C5A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A7DFE-3D3A-470B-B033-9E12A078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EF993-DA17-44A6-A14F-4E4D957C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E05E8-E349-4E75-9C99-1DD4E756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2B1FC-24A0-482E-969D-12D57A33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0B14A-D1E0-4554-870F-82710F69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1CBCA-C0AF-4DA5-A0F7-FFD8B428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FBEB2-1BD7-427E-A075-E71420881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98D30-43B3-47AE-B026-1B79BE5B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2A264-6891-4DFF-8785-8D7B92B1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2605B-E6DE-4A25-A7BB-21D83124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48E4A-BF0F-467D-966B-146D2BDDB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8313"/>
            <a:ext cx="7772400" cy="110285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5550"/>
            <a:ext cx="6400800" cy="131485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6196"/>
            <a:ext cx="7772400" cy="102187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708"/>
            <a:ext cx="7772400" cy="112548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690"/>
            <a:ext cx="4040188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660"/>
            <a:ext cx="4040188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690"/>
            <a:ext cx="4041775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660"/>
            <a:ext cx="4041775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6042"/>
            <a:ext cx="8229600" cy="857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521"/>
            <a:ext cx="8229600" cy="3395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620DD7-6358-4E35-981D-64C57D7D925A}" type="datetimeFigureOut">
              <a:rPr lang="zh-CN" altLang="en-US" smtClean="0"/>
              <a:t>2023/9/14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8735"/>
            <a:ext cx="2895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 advClick="0" advTm="0">
    <p:random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4.wmf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4.bin" TargetMode="Internal" /><Relationship Id="rId11" Type="http://schemas.openxmlformats.org/officeDocument/2006/relationships/image" Target="../media/image7.wmf" /><Relationship Id="rId12" Type="http://schemas.openxmlformats.org/officeDocument/2006/relationships/tags" Target="../tags/tag13.xml" /><Relationship Id="rId13" Type="http://schemas.openxmlformats.org/officeDocument/2006/relationships/oleObject" Target="../embeddings/oleObject5.bin" TargetMode="Internal" /><Relationship Id="rId14" Type="http://schemas.openxmlformats.org/officeDocument/2006/relationships/image" Target="../media/image8.wmf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oleObject" Target="../embeddings/oleObject6.bin" TargetMode="Internal" /><Relationship Id="rId18" Type="http://schemas.openxmlformats.org/officeDocument/2006/relationships/vmlDrawing" Target="../drawings/vmlDrawing2.v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5.wmf" /><Relationship Id="rId6" Type="http://schemas.openxmlformats.org/officeDocument/2006/relationships/tags" Target="../tags/tag11.xml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6.wmf" /><Relationship Id="rId9" Type="http://schemas.openxmlformats.org/officeDocument/2006/relationships/tags" Target="../tags/tag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9.wmf" /><Relationship Id="rId4" Type="http://schemas.openxmlformats.org/officeDocument/2006/relationships/tags" Target="../tags/tag19.xml" /><Relationship Id="rId5" Type="http://schemas.openxmlformats.org/officeDocument/2006/relationships/oleObject" Target="../embeddings/oleObject8.bin" TargetMode="Internal" /><Relationship Id="rId6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12.bin" TargetMode="Internal" /><Relationship Id="rId11" Type="http://schemas.openxmlformats.org/officeDocument/2006/relationships/image" Target="../media/image13.wmf" /><Relationship Id="rId12" Type="http://schemas.openxmlformats.org/officeDocument/2006/relationships/tags" Target="../tags/tag22.xml" /><Relationship Id="rId13" Type="http://schemas.openxmlformats.org/officeDocument/2006/relationships/oleObject" Target="../embeddings/oleObject13.bin" TargetMode="Internal" /><Relationship Id="rId14" Type="http://schemas.openxmlformats.org/officeDocument/2006/relationships/image" Target="../media/image14.wmf" /><Relationship Id="rId15" Type="http://schemas.openxmlformats.org/officeDocument/2006/relationships/vmlDrawing" Target="../drawings/vmlDrawing4.v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0.wmf" /><Relationship Id="rId4" Type="http://schemas.openxmlformats.org/officeDocument/2006/relationships/tags" Target="../tags/tag20.xml" /><Relationship Id="rId5" Type="http://schemas.openxmlformats.org/officeDocument/2006/relationships/oleObject" Target="../embeddings/oleObject10.bin" TargetMode="Internal" /><Relationship Id="rId6" Type="http://schemas.openxmlformats.org/officeDocument/2006/relationships/image" Target="../media/image11.wmf" /><Relationship Id="rId7" Type="http://schemas.openxmlformats.org/officeDocument/2006/relationships/tags" Target="../tags/tag21.xml" /><Relationship Id="rId8" Type="http://schemas.openxmlformats.org/officeDocument/2006/relationships/oleObject" Target="../embeddings/oleObject11.bin" TargetMode="Internal" /><Relationship Id="rId9" Type="http://schemas.openxmlformats.org/officeDocument/2006/relationships/image" Target="../media/image12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4.xml" /><Relationship Id="rId11" Type="http://schemas.openxmlformats.org/officeDocument/2006/relationships/oleObject" Target="../embeddings/oleObject18.bin" TargetMode="Internal" /><Relationship Id="rId12" Type="http://schemas.openxmlformats.org/officeDocument/2006/relationships/image" Target="../media/image18.wmf" /><Relationship Id="rId13" Type="http://schemas.openxmlformats.org/officeDocument/2006/relationships/oleObject" Target="../embeddings/oleObject19.bin" TargetMode="Internal" /><Relationship Id="rId14" Type="http://schemas.openxmlformats.org/officeDocument/2006/relationships/image" Target="../media/image19.wmf" /><Relationship Id="rId15" Type="http://schemas.openxmlformats.org/officeDocument/2006/relationships/tags" Target="../tags/tag25.xml" /><Relationship Id="rId16" Type="http://schemas.openxmlformats.org/officeDocument/2006/relationships/oleObject" Target="../embeddings/oleObject20.bin" TargetMode="Internal" /><Relationship Id="rId17" Type="http://schemas.openxmlformats.org/officeDocument/2006/relationships/image" Target="../media/image20.wmf" /><Relationship Id="rId18" Type="http://schemas.openxmlformats.org/officeDocument/2006/relationships/tags" Target="../tags/tag26.xml" /><Relationship Id="rId19" Type="http://schemas.openxmlformats.org/officeDocument/2006/relationships/oleObject" Target="../embeddings/oleObject21.bin" TargetMode="Internal" /><Relationship Id="rId2" Type="http://schemas.openxmlformats.org/officeDocument/2006/relationships/oleObject" Target="../embeddings/oleObject14.bin" TargetMode="Internal" /><Relationship Id="rId20" Type="http://schemas.openxmlformats.org/officeDocument/2006/relationships/image" Target="../media/image21.wmf" /><Relationship Id="rId21" Type="http://schemas.openxmlformats.org/officeDocument/2006/relationships/oleObject" Target="../embeddings/oleObject22.bin" TargetMode="Internal" /><Relationship Id="rId22" Type="http://schemas.openxmlformats.org/officeDocument/2006/relationships/image" Target="../media/image22.wmf" /><Relationship Id="rId23" Type="http://schemas.openxmlformats.org/officeDocument/2006/relationships/vmlDrawing" Target="../drawings/vmlDrawing5.vml" /><Relationship Id="rId3" Type="http://schemas.openxmlformats.org/officeDocument/2006/relationships/image" Target="../media/image15.wmf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16.wmf" /><Relationship Id="rId6" Type="http://schemas.openxmlformats.org/officeDocument/2006/relationships/tags" Target="../tags/tag23.xml" /><Relationship Id="rId7" Type="http://schemas.openxmlformats.org/officeDocument/2006/relationships/oleObject" Target="../embeddings/oleObject16.bin" TargetMode="Internal" /><Relationship Id="rId8" Type="http://schemas.openxmlformats.org/officeDocument/2006/relationships/oleObject" Target="../embeddings/oleObject17.bin" TargetMode="Internal" /><Relationship Id="rId9" Type="http://schemas.openxmlformats.org/officeDocument/2006/relationships/image" Target="../media/image17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26.bin" TargetMode="Internal" /><Relationship Id="rId11" Type="http://schemas.openxmlformats.org/officeDocument/2006/relationships/image" Target="../media/image25.wmf" /><Relationship Id="rId12" Type="http://schemas.openxmlformats.org/officeDocument/2006/relationships/vmlDrawing" Target="../drawings/vmlDrawing6.vml" /><Relationship Id="rId2" Type="http://schemas.openxmlformats.org/officeDocument/2006/relationships/tags" Target="../tags/tag27.xml" /><Relationship Id="rId3" Type="http://schemas.openxmlformats.org/officeDocument/2006/relationships/oleObject" Target="../embeddings/oleObject23.bin" TargetMode="Internal" /><Relationship Id="rId4" Type="http://schemas.openxmlformats.org/officeDocument/2006/relationships/image" Target="../media/image23.wmf" /><Relationship Id="rId5" Type="http://schemas.openxmlformats.org/officeDocument/2006/relationships/tags" Target="../tags/tag28.xml" /><Relationship Id="rId6" Type="http://schemas.openxmlformats.org/officeDocument/2006/relationships/oleObject" Target="../embeddings/oleObject24.bin" TargetMode="Internal" /><Relationship Id="rId7" Type="http://schemas.openxmlformats.org/officeDocument/2006/relationships/oleObject" Target="../embeddings/oleObject25.bin" TargetMode="Internal" /><Relationship Id="rId8" Type="http://schemas.openxmlformats.org/officeDocument/2006/relationships/image" Target="../media/image24.wmf" /><Relationship Id="rId9" Type="http://schemas.openxmlformats.org/officeDocument/2006/relationships/tags" Target="../tags/tag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34.xml" /><Relationship Id="rId11" Type="http://schemas.openxmlformats.org/officeDocument/2006/relationships/oleObject" Target="../embeddings/oleObject29.bin" TargetMode="Internal" /><Relationship Id="rId12" Type="http://schemas.openxmlformats.org/officeDocument/2006/relationships/image" Target="../media/image28.wmf" /><Relationship Id="rId13" Type="http://schemas.openxmlformats.org/officeDocument/2006/relationships/vmlDrawing" Target="../drawings/vmlDrawing7.v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oleObject" Target="../embeddings/oleObject27.bin" TargetMode="Internal" /><Relationship Id="rId6" Type="http://schemas.openxmlformats.org/officeDocument/2006/relationships/image" Target="../media/image26.wmf" /><Relationship Id="rId7" Type="http://schemas.openxmlformats.org/officeDocument/2006/relationships/tags" Target="../tags/tag33.xml" /><Relationship Id="rId8" Type="http://schemas.openxmlformats.org/officeDocument/2006/relationships/oleObject" Target="../embeddings/oleObject28.bin" TargetMode="Internal" /><Relationship Id="rId9" Type="http://schemas.openxmlformats.org/officeDocument/2006/relationships/image" Target="../media/image27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35.xml" /><Relationship Id="rId3" Type="http://schemas.openxmlformats.org/officeDocument/2006/relationships/oleObject" Target="../embeddings/oleObject30.bin" TargetMode="Internal" /><Relationship Id="rId4" Type="http://schemas.openxmlformats.org/officeDocument/2006/relationships/image" Target="../media/image29.wmf" /><Relationship Id="rId5" Type="http://schemas.openxmlformats.org/officeDocument/2006/relationships/vmlDrawing" Target="../drawings/vmlDrawing8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54235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10" y="52070"/>
            <a:ext cx="9144000" cy="5145088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4103948" y="706711"/>
            <a:ext cx="1583922" cy="615553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8" name="MH_Entry_1" title=""/>
          <p:cNvSpPr/>
          <p:nvPr>
            <p:custDataLst>
              <p:tags r:id="rId5"/>
            </p:custDataLst>
          </p:nvPr>
        </p:nvSpPr>
        <p:spPr>
          <a:xfrm>
            <a:off x="760730" y="2041208"/>
            <a:ext cx="8243570" cy="73850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dist"/>
            <a:r>
              <a:rPr lang="zh-CN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含绝对值不等式</a:t>
            </a:r>
            <a:r>
              <a:rPr lang="zh-CN" altLang="en-US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及其解法</a:t>
            </a:r>
            <a:endParaRPr lang="zh-CN" altLang="en-US" sz="4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4251273" y="783654"/>
            <a:ext cx="1289271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专题</a:t>
            </a:r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8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3510" y="843830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一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知识要点</a:t>
            </a:r>
          </a:p>
        </p:txBody>
      </p:sp>
      <p:sp>
        <p:nvSpPr>
          <p:cNvPr id="6" name="文本框 5" title=""/>
          <p:cNvSpPr txBox="1"/>
          <p:nvPr>
            <p:custDataLst>
              <p:tags r:id="rId2"/>
            </p:custDataLst>
          </p:nvPr>
        </p:nvSpPr>
        <p:spPr>
          <a:xfrm>
            <a:off x="107315" y="1564005"/>
            <a:ext cx="8776970" cy="1863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lang="zh-CN" altLang="en-US" sz="2400" u="sng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 u="sng">
                <a:solidFill>
                  <a:schemeClr val="bg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                   </a:t>
            </a:r>
            <a:r>
              <a:rPr lang="en-US" altLang="zh-CN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</a:t>
            </a:r>
            <a:r>
              <a:rPr lang="zh-CN" altLang="en-US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</a:t>
            </a:r>
            <a:r>
              <a:rPr lang="zh-CN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endParaRPr lang="en-US" altLang="zh-CN" sz="2400" b="1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1．实数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的绝对值           0</a:t>
            </a:r>
            <a:r>
              <a:rPr lang="zh-CN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a=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0</a:t>
            </a:r>
            <a:r>
              <a:rPr lang="zh-CN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                       </a:t>
            </a:r>
            <a:r>
              <a:rPr lang="en-US" altLang="zh-CN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 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</a:t>
            </a:r>
            <a:r>
              <a:rPr lang="zh-CN" altLang="en-US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a&lt;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0</a:t>
            </a:r>
            <a:r>
              <a:rPr lang="zh-CN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它的几何意义是表示数轴上对应实数</a:t>
            </a:r>
            <a:r>
              <a:rPr lang="en-US" altLang="zh-CN" sz="2400" i="1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的点到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solidFill>
                  <a:schemeClr val="tx1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．</a:t>
            </a:r>
          </a:p>
        </p:txBody>
      </p:sp>
      <p:graphicFrame>
        <p:nvGraphicFramePr>
          <p:cNvPr id="13" name="对象 12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3191196" y="1600203"/>
          <a:ext cx="993140" cy="14579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482600" imgH="711200" progId="Equation.KSEE3">
                  <p:embed/>
                </p:oleObj>
              </mc:Choice>
              <mc:Fallback>
                <p:oleObj r:id="rId4" imgW="482600" imgH="711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91196" y="1600203"/>
                        <a:ext cx="993140" cy="14579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4356100" y="1600200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</a:p>
        </p:txBody>
      </p:sp>
      <p:sp>
        <p:nvSpPr>
          <p:cNvPr id="16" name="文本框 15" title=""/>
          <p:cNvSpPr txBox="1"/>
          <p:nvPr>
            <p:custDataLst>
              <p:tags r:id="rId7"/>
            </p:custDataLst>
          </p:nvPr>
        </p:nvSpPr>
        <p:spPr>
          <a:xfrm>
            <a:off x="4427855" y="2464435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－a</a:t>
            </a:r>
          </a:p>
        </p:txBody>
      </p:sp>
      <p:sp>
        <p:nvSpPr>
          <p:cNvPr id="17" name="文本框 16" title=""/>
          <p:cNvSpPr txBox="1"/>
          <p:nvPr>
            <p:custDataLst>
              <p:tags r:id="rId8"/>
            </p:custDataLst>
          </p:nvPr>
        </p:nvSpPr>
        <p:spPr>
          <a:xfrm>
            <a:off x="4499610" y="2896235"/>
            <a:ext cx="931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原点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183515" y="1085215"/>
            <a:ext cx="8893175" cy="2749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2．当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&gt;0时，不等式|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|&gt;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；不等式|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|&lt;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&lt;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，在数轴上表示为如图6－1 ②.</a:t>
            </a: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3．当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＝0时，不等式|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|&gt;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的解集为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；不等式|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|&lt;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的解集为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．</a:t>
            </a: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4．当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&lt;0时，不等式|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|&gt;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的解集为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；不等式|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|&lt;</a:t>
            </a:r>
            <a:r>
              <a:rPr lang="en-US" altLang="zh-CN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的解集为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．</a:t>
            </a:r>
          </a:p>
        </p:txBody>
      </p:sp>
      <p:graphicFrame>
        <p:nvGraphicFramePr>
          <p:cNvPr id="3" name="对象 2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5554983" y="972823"/>
          <a:ext cx="2372995" cy="5727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1155700" imgH="279400" progId="Equation.KSEE3">
                  <p:embed/>
                </p:oleObj>
              </mc:Choice>
              <mc:Fallback>
                <p:oleObj r:id="rId4" imgW="11557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554983" y="972823"/>
                        <a:ext cx="2372995" cy="5727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2774953" y="1451613"/>
          <a:ext cx="1878965" cy="5727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7" imgW="914400" imgH="279400" progId="Equation.KSEE3">
                  <p:embed/>
                </p:oleObj>
              </mc:Choice>
              <mc:Fallback>
                <p:oleObj r:id="rId7" imgW="9144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774953" y="1451613"/>
                        <a:ext cx="1878965" cy="5727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6127753" y="1862458"/>
          <a:ext cx="1227455" cy="5727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0" imgW="596900" imgH="279400" progId="Equation.KSEE3">
                  <p:embed/>
                </p:oleObj>
              </mc:Choice>
              <mc:Fallback>
                <p:oleObj r:id="rId10" imgW="5969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6127753" y="1862458"/>
                        <a:ext cx="1227455" cy="5727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3360106" y="2513968"/>
          <a:ext cx="339090" cy="3632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3" imgW="165100" imgH="177165" progId="Equation.KSEE3">
                  <p:embed/>
                </p:oleObj>
              </mc:Choice>
              <mc:Fallback>
                <p:oleObj r:id="rId13" imgW="1651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360106" y="2513968"/>
                        <a:ext cx="339090" cy="363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6275705" y="2877185"/>
            <a:ext cx="931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R</a:t>
            </a:r>
          </a:p>
        </p:txBody>
      </p:sp>
      <p:graphicFrame>
        <p:nvGraphicFramePr>
          <p:cNvPr id="18" name="对象 1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3360106" y="3343278"/>
          <a:ext cx="339090" cy="3632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17" imgW="165100" imgH="177165" progId="Equation.KSEE3">
                  <p:embed/>
                </p:oleObj>
              </mc:Choice>
              <mc:Fallback>
                <p:oleObj r:id="rId17" imgW="1651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360106" y="3343278"/>
                        <a:ext cx="339090" cy="363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183515" y="1085215"/>
            <a:ext cx="8893175" cy="1420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5．当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c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&gt;0时，|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＋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|&gt;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c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；|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＋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|&lt;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c</a:t>
            </a: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．</a:t>
            </a:r>
          </a:p>
          <a:p>
            <a:pPr indent="6096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6．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|≥|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|；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≤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⇔|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|≤|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．</a:t>
            </a:r>
          </a:p>
        </p:txBody>
      </p:sp>
      <p:sp>
        <p:nvSpPr>
          <p:cNvPr id="17" name="文本框 16" title=""/>
          <p:cNvSpPr txBox="1"/>
          <p:nvPr>
            <p:custDataLst>
              <p:tags r:id="rId3"/>
            </p:custDataLst>
          </p:nvPr>
        </p:nvSpPr>
        <p:spPr>
          <a:xfrm>
            <a:off x="3964940" y="1117600"/>
            <a:ext cx="32061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ax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&lt;－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或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ax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</a:p>
        </p:txBody>
      </p:sp>
      <p:sp>
        <p:nvSpPr>
          <p:cNvPr id="7" name="文本框 6" title=""/>
          <p:cNvSpPr txBox="1"/>
          <p:nvPr>
            <p:custDataLst>
              <p:tags r:id="rId4"/>
            </p:custDataLst>
          </p:nvPr>
        </p:nvSpPr>
        <p:spPr>
          <a:xfrm>
            <a:off x="666750" y="1558290"/>
            <a:ext cx="22498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－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ax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-635" y="88002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【真题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+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三年模拟】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71120" y="1419860"/>
            <a:ext cx="8744585" cy="2366010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1.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2023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年重庆市高等职业教育分类考试文化素质测试题）不等式</a:t>
            </a:r>
          </a:p>
          <a:p>
            <a:pPr algn="l"/>
            <a:endParaRPr lang="en-US" altLang="zh-CN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的解集是（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）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A.(1,3)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B.(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－∞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sz="20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lang="en-US" sz="20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1,+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∞</a:t>
            </a:r>
            <a:r>
              <a:rPr lang="en-US" sz="2000" b="1">
                <a:solidFill>
                  <a:schemeClr val="tx1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endParaRPr lang="zh-CN" altLang="en-US" sz="2000" b="1">
              <a:solidFill>
                <a:schemeClr val="tx1"/>
              </a:solidFill>
              <a:latin typeface="Arial" pitchFamily="34" charset="0"/>
              <a:ea typeface="微软雅黑" panose="020b0503020204020204" pitchFamily="34" charset="-122"/>
              <a:cs typeface="Times New Roman" panose="02020603050405020304" charset="0"/>
              <a:sym typeface="+mn-ea"/>
            </a:endParaRPr>
          </a:p>
          <a:p>
            <a:pPr algn="l"/>
            <a:r>
              <a:rPr lang="en-US" altLang="zh-CN" sz="20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charset="0"/>
                <a:sym typeface="+mn-ea"/>
              </a:rPr>
              <a:t>C.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(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,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)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D.(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－∞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,1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)</a:t>
            </a:r>
            <a:r>
              <a:rPr sz="20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lang="en-US" sz="20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(3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,+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∞</a:t>
            </a:r>
            <a:r>
              <a:rPr lang="en-US" sz="20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560310" y="1364615"/>
          <a:ext cx="1169670" cy="5086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584200" imgH="254000" progId="Equation.KSEE3">
                  <p:embed/>
                </p:oleObj>
              </mc:Choice>
              <mc:Fallback>
                <p:oleObj r:id="rId2" imgW="5842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60310" y="1364615"/>
                        <a:ext cx="1169670" cy="5086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 title=""/>
          <p:cNvSpPr txBox="1"/>
          <p:nvPr/>
        </p:nvSpPr>
        <p:spPr>
          <a:xfrm>
            <a:off x="3048000" y="2388870"/>
            <a:ext cx="5979795" cy="147637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【解析】不等式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等价于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x-2&gt;1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或者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x-2&lt;-1</a:t>
            </a:r>
          </a:p>
          <a:p>
            <a:pPr algn="l"/>
            <a:endParaRPr lang="en-US" altLang="zh-CN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解得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x&gt;3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或者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x&lt;1,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答案选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D</a:t>
            </a:r>
          </a:p>
          <a:p>
            <a:pPr algn="l"/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       </a:t>
            </a:r>
          </a:p>
        </p:txBody>
      </p:sp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4859655" y="2320290"/>
          <a:ext cx="1169670" cy="5086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5" imgW="584200" imgH="254000" progId="Equation.KSEE3">
                  <p:embed/>
                </p:oleObj>
              </mc:Choice>
              <mc:Fallback>
                <p:oleObj r:id="rId5" imgW="5842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859655" y="2320290"/>
                        <a:ext cx="1169670" cy="5086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79705" y="880110"/>
            <a:ext cx="8477250" cy="101473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2.(2023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年河北省职教高考研究联合体第一次联合考试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              </a:t>
            </a:r>
          </a:p>
          <a:p>
            <a:pPr algn="l"/>
            <a:endParaRPr lang="en-US" altLang="zh-CN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的解集为</a:t>
            </a:r>
            <a:r>
              <a:rPr lang="zh-CN" altLang="en-US" sz="2000" b="1" u="sng">
                <a:latin typeface="Arial" pitchFamily="34" charset="0"/>
                <a:ea typeface="微软雅黑" panose="020b0503020204020204" pitchFamily="34" charset="-122"/>
              </a:rPr>
              <a:t> </a:t>
            </a:r>
            <a:r>
              <a:rPr lang="en-US" altLang="zh-CN" sz="2000" b="1" u="sng">
                <a:latin typeface="Arial" pitchFamily="34" charset="0"/>
                <a:ea typeface="微软雅黑" panose="020b0503020204020204" pitchFamily="34" charset="-122"/>
              </a:rPr>
              <a:t>  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164705" y="807720"/>
          <a:ext cx="1214755" cy="4464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622300" imgH="228600" progId="Equation.KSEE3">
                  <p:embed/>
                </p:oleObj>
              </mc:Choice>
              <mc:Fallback>
                <p:oleObj r:id="rId2" imgW="6223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164705" y="807720"/>
                        <a:ext cx="1214755" cy="4464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8" name="直接连接符 7" title=""/>
          <p:cNvCxnSpPr/>
          <p:nvPr/>
        </p:nvCxnSpPr>
        <p:spPr>
          <a:xfrm>
            <a:off x="1333500" y="1814830"/>
            <a:ext cx="1186180" cy="12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9" name="文本框 8" title=""/>
          <p:cNvSpPr txBox="1"/>
          <p:nvPr/>
        </p:nvSpPr>
        <p:spPr>
          <a:xfrm>
            <a:off x="498475" y="2284095"/>
            <a:ext cx="8418195" cy="163004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【解析】原不等式整理为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，所以有：</a:t>
            </a: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解得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故答案为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[0,4]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10" name="对象 9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3481070" y="2284095"/>
          <a:ext cx="1165225" cy="4464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5" imgW="596900" imgH="228600" progId="Equation.KSEE3">
                  <p:embed/>
                </p:oleObj>
              </mc:Choice>
              <mc:Fallback>
                <p:oleObj r:id="rId5" imgW="5969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481070" y="2284095"/>
                        <a:ext cx="1165225" cy="4464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5232718" y="2222818"/>
          <a:ext cx="1189990" cy="4965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8" imgW="609600" imgH="254000" progId="Equation.KSEE3">
                  <p:embed/>
                </p:oleObj>
              </mc:Choice>
              <mc:Fallback>
                <p:oleObj r:id="rId8" imgW="6096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232718" y="2222818"/>
                        <a:ext cx="1189990" cy="4965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683895" y="2800985"/>
          <a:ext cx="1387475" cy="8769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10" imgW="723900" imgH="457200" progId="Equation.KSEE3">
                  <p:embed/>
                </p:oleObj>
              </mc:Choice>
              <mc:Fallback>
                <p:oleObj r:id="rId10" imgW="723900" imgH="457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683895" y="2800985"/>
                        <a:ext cx="1387475" cy="8769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3060065" y="2967990"/>
          <a:ext cx="1115695" cy="346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3" imgW="571500" imgH="177165" progId="Equation.KSEE3">
                  <p:embed/>
                </p:oleObj>
              </mc:Choice>
              <mc:Fallback>
                <p:oleObj r:id="rId13" imgW="5715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060065" y="2967990"/>
                        <a:ext cx="1115695" cy="346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59410" y="843915"/>
            <a:ext cx="8261350" cy="101473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3.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2023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年江苏省盐城市职教高考高三年级第一次模拟考试）已知不等</a:t>
            </a:r>
          </a:p>
          <a:p>
            <a:pPr algn="l"/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式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   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的解集为（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1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，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3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），求函数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                             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的定义域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55650" y="1496060"/>
          <a:ext cx="869950" cy="3625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" imgW="609600" imgH="254000" progId="Equation.KSEE3">
                  <p:embed/>
                </p:oleObj>
              </mc:Choice>
              <mc:Fallback>
                <p:oleObj r:id="rId2" imgW="6096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5650" y="1496060"/>
                        <a:ext cx="869950" cy="3625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716145" y="1384300"/>
          <a:ext cx="2587625" cy="4908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4" imgW="1473200" imgH="279400" progId="Equation.KSEE3">
                  <p:embed/>
                </p:oleObj>
              </mc:Choice>
              <mc:Fallback>
                <p:oleObj r:id="rId4" imgW="14732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16145" y="1384300"/>
                        <a:ext cx="2587625" cy="4908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 title=""/>
          <p:cNvSpPr txBox="1"/>
          <p:nvPr/>
        </p:nvSpPr>
        <p:spPr>
          <a:xfrm>
            <a:off x="287655" y="2212340"/>
            <a:ext cx="8290560" cy="316928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【解析】不等式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的解集是：（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-a-b,a-b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,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依题意有：</a:t>
            </a: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解得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a=1,b=-2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所以函数为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，定义域满足：</a:t>
            </a: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，整理为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解得</a:t>
            </a: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即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x&lt;-2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或者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x&gt;4.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因此定义域为：</a:t>
            </a: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2195830" y="2212340"/>
          <a:ext cx="1029335" cy="4292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7" imgW="609600" imgH="254000" progId="Equation.KSEE3">
                  <p:embed/>
                </p:oleObj>
              </mc:Choice>
              <mc:Fallback>
                <p:oleObj r:id="rId7" imgW="6096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95830" y="2212340"/>
                        <a:ext cx="1029335" cy="4292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164705" y="2072005"/>
          <a:ext cx="1115695" cy="704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8" imgW="723900" imgH="457200" progId="Equation.KSEE3">
                  <p:embed/>
                </p:oleObj>
              </mc:Choice>
              <mc:Fallback>
                <p:oleObj r:id="rId8" imgW="723900" imgH="457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164705" y="2072005"/>
                        <a:ext cx="1115695" cy="704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3583623" y="2716530"/>
          <a:ext cx="2476500" cy="4908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11" imgW="1409700" imgH="279400" progId="Equation.KSEE3">
                  <p:embed/>
                </p:oleObj>
              </mc:Choice>
              <mc:Fallback>
                <p:oleObj r:id="rId11" imgW="14097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583623" y="2716530"/>
                        <a:ext cx="2476500" cy="4908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59410" y="3400425"/>
          <a:ext cx="2289175" cy="8559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3" imgW="1358900" imgH="508000" progId="Equation.KSEE3">
                  <p:embed/>
                </p:oleObj>
              </mc:Choice>
              <mc:Fallback>
                <p:oleObj r:id="rId13" imgW="1358900" imgH="508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59410" y="3400425"/>
                        <a:ext cx="2289175" cy="8559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对象 12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4172585" y="3457258"/>
          <a:ext cx="1647825" cy="8134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16" imgW="977900" imgH="482600" progId="Equation.KSEE3">
                  <p:embed/>
                </p:oleObj>
              </mc:Choice>
              <mc:Fallback>
                <p:oleObj r:id="rId16" imgW="977900" imgH="482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172585" y="3457258"/>
                        <a:ext cx="1647825" cy="8134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8"/>
            </p:custDataLst>
          </p:nvPr>
        </p:nvGraphicFramePr>
        <p:xfrm>
          <a:off x="6398578" y="3400108"/>
          <a:ext cx="1883410" cy="8134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19" imgW="1117600" imgH="482600" progId="Equation.KSEE3">
                  <p:embed/>
                </p:oleObj>
              </mc:Choice>
              <mc:Fallback>
                <p:oleObj r:id="rId19" imgW="1117600" imgH="482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6398578" y="3400108"/>
                        <a:ext cx="1883410" cy="8134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851910" y="4336415"/>
          <a:ext cx="2285365" cy="4203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21" imgW="1104900" imgH="203200" progId="Equation.KSEE3">
                  <p:embed/>
                </p:oleObj>
              </mc:Choice>
              <mc:Fallback>
                <p:oleObj r:id="rId21" imgW="11049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3851910" y="4336415"/>
                        <a:ext cx="2285365" cy="4203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5560" y="807720"/>
            <a:ext cx="8856980" cy="230695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4.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2022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年安徽省中职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“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江淮十校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”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职教高考第六次联考模拟）不等式</a:t>
            </a:r>
          </a:p>
          <a:p>
            <a:pPr algn="l"/>
            <a:endParaRPr lang="zh-CN" altLang="en-US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的解集是（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      </a:t>
            </a:r>
            <a:r>
              <a:rPr lang="zh-CN" altLang="en-US" b="1">
                <a:latin typeface="Arial" pitchFamily="34" charset="0"/>
                <a:ea typeface="微软雅黑" panose="020b0503020204020204" pitchFamily="34" charset="-122"/>
              </a:rPr>
              <a:t>）</a:t>
            </a: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A.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(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1,2)</a:t>
            </a: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B.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(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2,1)</a:t>
            </a: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C.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(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－∞</a:t>
            </a:r>
            <a:r>
              <a:rPr lang="en-US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)</a:t>
            </a:r>
            <a:r>
              <a:rPr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lang="en-US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(1</a:t>
            </a:r>
            <a:r>
              <a:rPr lang="en-US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,+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∞</a:t>
            </a:r>
            <a:r>
              <a:rPr lang="en-US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</a:p>
          <a:p>
            <a:pPr algn="l"/>
            <a:r>
              <a:rPr lang="en-US" altLang="zh-CN" b="1">
                <a:latin typeface="Arial" pitchFamily="34" charset="0"/>
                <a:ea typeface="微软雅黑" panose="020b0503020204020204" pitchFamily="34" charset="-122"/>
              </a:rPr>
              <a:t>D.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(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－∞</a:t>
            </a:r>
            <a:r>
              <a:rPr lang="en-US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altLang="zh-CN" b="1">
                <a:latin typeface="Arial" pitchFamily="34" charset="0"/>
                <a:ea typeface="微软雅黑" panose="020b0503020204020204" pitchFamily="34" charset="-122"/>
                <a:sym typeface="+mn-ea"/>
              </a:rPr>
              <a:t>)</a:t>
            </a:r>
            <a:r>
              <a:rPr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lang="en-US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</a:t>
            </a:r>
            <a:r>
              <a:rPr lang="en-US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,+</a:t>
            </a:r>
            <a:r>
              <a:rPr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∞</a:t>
            </a:r>
            <a:r>
              <a:rPr lang="en-US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</a:p>
          <a:p>
            <a:pPr algn="l"/>
            <a:endParaRPr lang="en-US" altLang="zh-CN" b="1">
              <a:latin typeface="Arial" pitchFamily="34" charset="0"/>
              <a:ea typeface="微软雅黑" panose="020b0503020204020204" pitchFamily="34" charset="-122"/>
            </a:endParaRPr>
          </a:p>
        </p:txBody>
      </p:sp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7019925" y="711518"/>
          <a:ext cx="1780540" cy="5600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3" imgW="889000" imgH="279400" progId="Equation.KSEE3">
                  <p:embed/>
                </p:oleObj>
              </mc:Choice>
              <mc:Fallback>
                <p:oleObj r:id="rId3" imgW="8890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019925" y="711518"/>
                        <a:ext cx="1780540" cy="5600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文本框 5" title=""/>
          <p:cNvSpPr txBox="1"/>
          <p:nvPr/>
        </p:nvSpPr>
        <p:spPr>
          <a:xfrm>
            <a:off x="287655" y="2967990"/>
            <a:ext cx="8126095" cy="132207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【解析】因为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，所以不等式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</a:t>
            </a:r>
          </a:p>
          <a:p>
            <a:pPr algn="l"/>
            <a:endParaRPr lang="en-US" altLang="zh-CN" sz="2000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可整理为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    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，解得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x&gt;2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或者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x&lt;-1,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所以答案为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D</a:t>
            </a:r>
          </a:p>
        </p:txBody>
      </p:sp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6300470" y="2967673"/>
          <a:ext cx="1780540" cy="5600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6" imgW="889000" imgH="279400" progId="Equation.KSEE3">
                  <p:embed/>
                </p:oleObj>
              </mc:Choice>
              <mc:Fallback>
                <p:oleObj r:id="rId6" imgW="889000" imgH="2794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300470" y="2967673"/>
                        <a:ext cx="1780540" cy="5600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1908175" y="2875915"/>
          <a:ext cx="2538095" cy="5829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7" imgW="1714500" imgH="393700" progId="Equation.KSEE3">
                  <p:embed/>
                </p:oleObj>
              </mc:Choice>
              <mc:Fallback>
                <p:oleObj r:id="rId7" imgW="17145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908175" y="2875915"/>
                        <a:ext cx="2538095" cy="5829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1511935" y="3508058"/>
          <a:ext cx="3559810" cy="4330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10" imgW="1777365" imgH="215900" progId="Equation.KSEE3">
                  <p:embed/>
                </p:oleObj>
              </mc:Choice>
              <mc:Fallback>
                <p:oleObj r:id="rId10" imgW="1777365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511935" y="3508058"/>
                        <a:ext cx="3559810" cy="4330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87655" y="772160"/>
            <a:ext cx="8369300" cy="9772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【例1】解不等式：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＋2|&lt;1；　　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|2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－3|≥1；　　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1＋3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|&lt;0.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134620" y="1852295"/>
            <a:ext cx="8956675" cy="1863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【解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】　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原不等式可化为|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＋2|&lt;1⇒－1&lt;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＋2&lt;1⇒－3&lt;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&lt;－1，</a:t>
            </a: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∴原不等式的解集为{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|－3&lt;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&lt;－1}．</a:t>
            </a:r>
          </a:p>
          <a:p>
            <a:pPr indent="0" fontAlgn="auto">
              <a:lnSpc>
                <a:spcPct val="12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2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原不等式可化为|2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－3|≥1⇒2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－3≤－1或2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－3≥1，解得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≤1或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≥2，∴原不等式的解集为{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≤1或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≥2}．</a:t>
            </a:r>
          </a:p>
        </p:txBody>
      </p:sp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159385" y="3688080"/>
            <a:ext cx="8718550" cy="1420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3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∵|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|≥0，∴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1＋3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|&lt;0与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同解，解得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&lt;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</a:t>
            </a:r>
          </a:p>
          <a:p>
            <a:pPr indent="0" fontAlgn="auto">
              <a:lnSpc>
                <a:spcPct val="120000"/>
              </a:lnSpc>
            </a:pP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原不等式的解集为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</p:txBody>
      </p:sp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4159885" y="3672840"/>
          <a:ext cx="1264920" cy="8089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5" imgW="711200" imgH="457200" progId="Equation.KSEE3">
                  <p:embed/>
                </p:oleObj>
              </mc:Choice>
              <mc:Fallback>
                <p:oleObj r:id="rId5" imgW="711200" imgH="457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159885" y="3672840"/>
                        <a:ext cx="1264920" cy="8089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7344414" y="3579816"/>
          <a:ext cx="49720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8" imgW="241300" imgH="393700" progId="Equation.KSEE3">
                  <p:embed/>
                </p:oleObj>
              </mc:Choice>
              <mc:Fallback>
                <p:oleObj r:id="rId8" imgW="2413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7344414" y="3579816"/>
                        <a:ext cx="49720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2807970" y="4408170"/>
          <a:ext cx="1248410" cy="7575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1" imgW="749300" imgH="457200" progId="Equation.KSEE3">
                  <p:embed/>
                </p:oleObj>
              </mc:Choice>
              <mc:Fallback>
                <p:oleObj r:id="rId11" imgW="749300" imgH="457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807970" y="4408170"/>
                        <a:ext cx="1248410" cy="7575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51460" y="1492250"/>
            <a:ext cx="7884795" cy="1420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不等式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|2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＋3|&lt;0的解集为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</a:p>
          <a:p>
            <a:pPr indent="0" fontAlgn="auto">
              <a:lnSpc>
                <a:spcPct val="120000"/>
              </a:lnSpc>
            </a:pPr>
            <a:endParaRPr 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不等式|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－2|－3&gt;0的解集为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51460" y="987975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【变式练习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】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35560" y="2912745"/>
            <a:ext cx="8969375" cy="18637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(1)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】原不等式等价于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&lt;0且2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＋3≠0，解得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&lt;0且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≠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 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－2|－3&gt;0⇒|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－2|&gt;3⇒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－2&lt;－3或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－2&gt;3⇒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&lt;－1或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&gt;5.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7704461" y="2859726"/>
          <a:ext cx="53149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3" imgW="254000" imgH="393700" progId="Equation.KSEE3">
                  <p:embed/>
                </p:oleObj>
              </mc:Choice>
              <mc:Fallback>
                <p:oleObj r:id="rId3" imgW="2540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704461" y="2859726"/>
                        <a:ext cx="53149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8——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  <a:sym typeface="+mn-ea"/>
              </a:rPr>
              <a:t>含绝对值不等式及其解法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1755" y="772160"/>
            <a:ext cx="88576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【例2】　解不等式2|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－1|－1&gt;3，并用区间表示不等式的解集．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46050" y="1374140"/>
            <a:ext cx="8709660" cy="1420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【解析】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原不等式可化为|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－1|&gt;2⇒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－1&lt;－2或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－1&gt;2⇒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&lt;－1或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&gt;3，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∴原不等式的解集为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－∞，－1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∪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3，＋∞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50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https://d.book118.com/176054235235010035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1022204519"/>
  <p:tag name="MH_LIBRARY" val="GRAPHIC"/>
  <p:tag name="MH_ORDER" val="TextBox 3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<p:tag name="MH" val="20161022204519"/>
  <p:tag name="MH_LIBRARY" val="GRAPHIC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6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0070C0"/>
      </a:accent1>
      <a:accent2>
        <a:srgbClr val="348BD0"/>
      </a:accent2>
      <a:accent3>
        <a:srgbClr val="1064C6"/>
      </a:accent3>
      <a:accent4>
        <a:srgbClr val="348BD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思源黑体 CN Normal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2024-09-06T00:29:02.566</cp:lastPrinted>
  <dcterms:created xsi:type="dcterms:W3CDTF">2024-09-05T16:29:02Z</dcterms:created>
  <dcterms:modified xsi:type="dcterms:W3CDTF">2024-09-05T16:29:04Z</dcterms:modified>
</cp:coreProperties>
</file>