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377836-7E96-49AD-A88B-E8E3E63234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F56BF3-2B00-4482-9363-97D824D664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683E8E-DEF5-4677-9A98-8D1382198E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8D69C3-8DBE-4A4E-90A0-62375F83D1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791A99-2885-42EE-848E-1AD3BB4DB4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136CDC-87A7-4F00-AF2E-52E5F3045C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67BF34-3C56-45C1-A09F-A3BAE88913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AFAC8F-219D-4AA1-A6F1-3E3872554A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10DE74-CDC3-4DE0-9F0A-46C690FD95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708D3E-1949-4F9A-947E-92839F3392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14D031-156D-44C6-88A7-6482B52E93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104011020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智慧城市建设评价</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智慧城市建设目标与内涵
 智慧城市建设评价指标体系
 智慧城市建设评价方法
 智慧城市建设评价数据来源
 智慧城市建设评价过程与步骤
 智慧城市建设评价结果分析
 智慧城市建设评价报告撰写
 智慧城市建设评价的意义与作用</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智慧城市建设目标与内涵</a:t>
            </a:r>
          </a:p>
        </p:txBody>
      </p:sp>
      <p:sp>
        <p:nvSpPr>
          <p:cNvPr id="3" name="Subtitle 2"/>
          <p:cNvSpPr>
            <a:spLocks noGrp="1"/>
          </p:cNvSpPr>
          <p:nvPr>
            <p:ph type="subTitle" idx="1"/>
          </p:nvPr>
        </p:nvSpPr>
        <p:spPr/>
        <p:txBody>
          <a:bodyPr/>
          <a:lstStyle/>
          <a:p>
            <a:r>
              <a:t>智慧城市建设评价</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智慧城市建设目标与内涵</a:t>
            </a:r>
          </a:p>
        </p:txBody>
      </p:sp>
      <p:sp>
        <p:nvSpPr>
          <p:cNvPr id="3" name="Text Placeholder 2"/>
          <p:cNvSpPr>
            <a:spLocks noGrp="1"/>
          </p:cNvSpPr>
          <p:nvPr>
            <p:ph type="body" idx="1"/>
          </p:nvPr>
        </p:nvSpPr>
        <p:spPr/>
        <p:txBody>
          <a:bodyPr/>
          <a:lstStyle/>
          <a:p>
            <a:r>
              <a:t>智慧城市建设目标：</a:t>
            </a:r>
          </a:p>
        </p:txBody>
      </p:sp>
      <p:sp>
        <p:nvSpPr>
          <p:cNvPr id="4" name="Content Placeholder 3"/>
          <p:cNvSpPr>
            <a:spLocks noGrp="1"/>
          </p:cNvSpPr>
          <p:nvPr>
            <p:ph sz="half" idx="2"/>
          </p:nvPr>
        </p:nvSpPr>
        <p:spPr/>
        <p:txBody>
          <a:bodyPr/>
          <a:lstStyle/>
          <a:p>
            <a:r>
              <a:t>1. 统筹和优化城市管理服务体系，提升城市治理能力和公共服务效能，实现城市系统化、智能化运行。</a:t>
            </a:r>
          </a:p>
          <a:p>
            <a:r>
              <a:t>2. 实现城市人的生活更加便利，生产更加高效，环境更加美好，实现城市可持续发展。</a:t>
            </a:r>
          </a:p>
          <a:p>
            <a:r>
              <a:t>3. 建设智慧城市不仅是社会发展的必然趋势，也是城市发展面临的新课题。</a:t>
            </a:r>
          </a:p>
        </p:txBody>
      </p:sp>
      <p:sp>
        <p:nvSpPr>
          <p:cNvPr id="5" name="Text Placeholder 4"/>
          <p:cNvSpPr>
            <a:spLocks noGrp="1"/>
          </p:cNvSpPr>
          <p:nvPr>
            <p:ph type="body" idx="3"/>
          </p:nvPr>
        </p:nvSpPr>
        <p:spPr/>
        <p:txBody>
          <a:bodyPr/>
          <a:lstStyle/>
          <a:p>
            <a:r>
              <a:t>智慧城市内涵：</a:t>
            </a:r>
          </a:p>
        </p:txBody>
      </p:sp>
      <p:sp>
        <p:nvSpPr>
          <p:cNvPr id="6" name="Content Placeholder 5"/>
          <p:cNvSpPr>
            <a:spLocks noGrp="1"/>
          </p:cNvSpPr>
          <p:nvPr>
            <p:ph sz="half" idx="4"/>
          </p:nvPr>
        </p:nvSpPr>
        <p:spPr/>
        <p:txBody>
          <a:bodyPr/>
          <a:lstStyle/>
          <a:p>
            <a:r>
              <a:t>1. 智慧城市建设是一个系统工程，涉及到城市建设的各个方面，包括城市规划、建设、管理、服务等。</a:t>
            </a:r>
          </a:p>
          <a:p>
            <a:r>
              <a:t>2. 智慧城市建设的核心是利用信息化技术，实现城市管理和服务的智能化、高效化、便捷化。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智慧城市建设评价指标体系</a:t>
            </a:r>
          </a:p>
        </p:txBody>
      </p:sp>
      <p:sp>
        <p:nvSpPr>
          <p:cNvPr id="3" name="Subtitle 2"/>
          <p:cNvSpPr>
            <a:spLocks noGrp="1"/>
          </p:cNvSpPr>
          <p:nvPr>
            <p:ph type="subTitle" idx="1"/>
          </p:nvPr>
        </p:nvSpPr>
        <p:spPr/>
        <p:txBody>
          <a:bodyPr/>
          <a:lstStyle/>
          <a:p>
            <a:r>
              <a:t>智慧城市建设评价</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智慧城市建设评价指标体系</a:t>
            </a:r>
          </a:p>
        </p:txBody>
      </p:sp>
      <p:sp>
        <p:nvSpPr>
          <p:cNvPr id="3" name="Text Placeholder 2"/>
          <p:cNvSpPr>
            <a:spLocks noGrp="1"/>
          </p:cNvSpPr>
          <p:nvPr>
            <p:ph type="body" idx="1"/>
          </p:nvPr>
        </p:nvSpPr>
        <p:spPr/>
        <p:txBody>
          <a:bodyPr/>
          <a:lstStyle/>
          <a:p>
            <a:r>
              <a:t>智慧城市建设的宏观指标</a:t>
            </a:r>
          </a:p>
        </p:txBody>
      </p:sp>
      <p:sp>
        <p:nvSpPr>
          <p:cNvPr id="4" name="Content Placeholder 3"/>
          <p:cNvSpPr>
            <a:spLocks noGrp="1"/>
          </p:cNvSpPr>
          <p:nvPr>
            <p:ph sz="half" idx="2"/>
          </p:nvPr>
        </p:nvSpPr>
        <p:spPr/>
        <p:txBody>
          <a:bodyPr/>
          <a:lstStyle/>
          <a:p>
            <a:r>
              <a:t>1. 经济指标：智慧城市建设对地区经济增长的贡献度、智慧产业发展规模和贡献度、智慧城市建设对地区经济结构调整的带动作用。</a:t>
            </a:r>
          </a:p>
          <a:p>
            <a:r>
              <a:t>2. 社会指标：智慧城市建设对居民生活质量的提升程度、公共服务水平的提高程度、城市社会治理能力的提升程度。</a:t>
            </a:r>
          </a:p>
          <a:p>
            <a:r>
              <a:t>3. 生态环境指标：智慧城市建设对城市生态环境的改善程度、资源利用效率的提升程度、城市可持续发展能力的提升程度。</a:t>
            </a:r>
          </a:p>
        </p:txBody>
      </p:sp>
      <p:sp>
        <p:nvSpPr>
          <p:cNvPr id="5" name="Text Placeholder 4"/>
          <p:cNvSpPr>
            <a:spLocks noGrp="1"/>
          </p:cNvSpPr>
          <p:nvPr>
            <p:ph type="body" idx="3"/>
          </p:nvPr>
        </p:nvSpPr>
        <p:spPr/>
        <p:txBody>
          <a:bodyPr/>
          <a:lstStyle/>
          <a:p>
            <a:r>
              <a:t>智慧城市建设的微观指标</a:t>
            </a:r>
          </a:p>
        </p:txBody>
      </p:sp>
      <p:sp>
        <p:nvSpPr>
          <p:cNvPr id="6" name="Content Placeholder 5"/>
          <p:cNvSpPr>
            <a:spLocks noGrp="1"/>
          </p:cNvSpPr>
          <p:nvPr>
            <p:ph sz="half" idx="4"/>
          </p:nvPr>
        </p:nvSpPr>
        <p:spPr/>
        <p:txBody>
          <a:bodyPr/>
          <a:lstStyle/>
          <a:p>
            <a:r>
              <a:t>1. 基础设施指标：智慧城市建设对城市基础设施的智能化改造程度、新型基础设施建设规模和水平、基础设施建设与管理水平。</a:t>
            </a:r>
          </a:p>
          <a:p>
            <a:r>
              <a:t>2. 公共服务指标：智慧城市建设对公共服务智能化水平的提升程度、公共服务均等化水平、公共服务满意度。</a:t>
            </a:r>
          </a:p>
          <a:p>
            <a:r>
              <a:t>3. 产业发展指标：智慧城市建设对智慧产业发展水平的提升程度、智慧产业集群发展情况、智慧产业对地区经济的贡献度。</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智慧城市建设评价指标体系</a:t>
            </a:r>
          </a:p>
        </p:txBody>
      </p:sp>
      <p:sp>
        <p:nvSpPr>
          <p:cNvPr id="3" name="Text Placeholder 2"/>
          <p:cNvSpPr>
            <a:spLocks noGrp="1"/>
          </p:cNvSpPr>
          <p:nvPr>
            <p:ph type="body" idx="1"/>
          </p:nvPr>
        </p:nvSpPr>
        <p:spPr/>
        <p:txBody>
          <a:bodyPr/>
          <a:lstStyle/>
          <a:p>
            <a:r>
              <a:t>智慧城市建设的综合指标</a:t>
            </a:r>
          </a:p>
        </p:txBody>
      </p:sp>
      <p:sp>
        <p:nvSpPr>
          <p:cNvPr id="4" name="Content Placeholder 3"/>
          <p:cNvSpPr>
            <a:spLocks noGrp="1"/>
          </p:cNvSpPr>
          <p:nvPr>
            <p:ph sz="half" idx="2"/>
          </p:nvPr>
        </p:nvSpPr>
        <p:spPr/>
        <p:txBody>
          <a:bodyPr/>
          <a:lstStyle/>
          <a:p>
            <a:r>
              <a:t>1. 综合实力指标：智慧城市建设对城市综合实力提升的贡献度、城市综合竞争力的提升程度、城市可持续发展能力的提升程度。</a:t>
            </a:r>
          </a:p>
          <a:p>
            <a:r>
              <a:t>2. 创新能力指标：智慧城市建设对城市创新能力提升的贡献度、城市知识产权创造和保护力度、城市科技创新水平。</a:t>
            </a:r>
          </a:p>
          <a:p>
            <a:r>
              <a:t>3. 数字化水平指标：智慧城市建设对城市数字化水平提升的贡献度、城市信息化发展水平、城市数据资源共享和利用水平。</a:t>
            </a:r>
          </a:p>
        </p:txBody>
      </p:sp>
      <p:sp>
        <p:nvSpPr>
          <p:cNvPr id="5" name="Text Placeholder 4"/>
          <p:cNvSpPr>
            <a:spLocks noGrp="1"/>
          </p:cNvSpPr>
          <p:nvPr>
            <p:ph type="body" idx="3"/>
          </p:nvPr>
        </p:nvSpPr>
        <p:spPr/>
        <p:txBody>
          <a:bodyPr/>
          <a:lstStyle/>
          <a:p>
            <a:r>
              <a:t>智慧城市建设的专题指标</a:t>
            </a:r>
          </a:p>
        </p:txBody>
      </p:sp>
      <p:sp>
        <p:nvSpPr>
          <p:cNvPr id="6" name="Content Placeholder 5"/>
          <p:cNvSpPr>
            <a:spLocks noGrp="1"/>
          </p:cNvSpPr>
          <p:nvPr>
            <p:ph sz="half" idx="4"/>
          </p:nvPr>
        </p:nvSpPr>
        <p:spPr/>
        <p:txBody>
          <a:bodyPr/>
          <a:lstStyle/>
          <a:p>
            <a:r>
              <a:t>1. 智慧政务指标：智慧城市建设对政府治理能力提升的贡献度、政府公共服务水平的提升程度、政府决策科学化水平。</a:t>
            </a:r>
          </a:p>
          <a:p>
            <a:r>
              <a:t>2. 智慧经济指标：智慧城市建设对经济发展方式转型升级的贡献度、产业结构优化升级水平、城市经济活力和创新力的提升程度。</a:t>
            </a:r>
          </a:p>
          <a:p>
            <a:r>
              <a:t>3. 智慧民生指标：智慧城市建设对居民生活质量提升的贡献度、公共服务水平的提升程度、社会保障水平的提升程度。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智慧城市建设评价指标体系</a:t>
            </a:r>
          </a:p>
        </p:txBody>
      </p:sp>
      <p:sp>
        <p:nvSpPr>
          <p:cNvPr id="3" name="Text Placeholder 2"/>
          <p:cNvSpPr>
            <a:spLocks noGrp="1"/>
          </p:cNvSpPr>
          <p:nvPr>
            <p:ph type="body" idx="1"/>
          </p:nvPr>
        </p:nvSpPr>
        <p:spPr/>
        <p:txBody>
          <a:bodyPr/>
          <a:lstStyle/>
          <a:p>
            <a:r>
              <a:t>智慧城市建设的绩效指标</a:t>
            </a:r>
          </a:p>
        </p:txBody>
      </p:sp>
      <p:sp>
        <p:nvSpPr>
          <p:cNvPr id="4" name="Content Placeholder 3"/>
          <p:cNvSpPr>
            <a:spLocks noGrp="1"/>
          </p:cNvSpPr>
          <p:nvPr>
            <p:ph sz="half" idx="2"/>
          </p:nvPr>
        </p:nvSpPr>
        <p:spPr/>
        <p:txBody>
          <a:bodyPr/>
          <a:lstStyle/>
          <a:p>
            <a:r>
              <a:t>1. 智慧城市建设对地区经济社会发展的贡献度、城市综合实力和竞争力的提升程度、城市可持续发展能力的提升程度。</a:t>
            </a:r>
          </a:p>
          <a:p>
            <a:r>
              <a:t>2. 智慧城市建设对居民生活质量的提升程度、公共服务水平的提高程度、社会治理能力的提升程度。</a:t>
            </a:r>
          </a:p>
          <a:p>
            <a:r>
              <a:t>3. 智慧城市建设对城市生态环境的改善程度、资源利用效率的提升程度、城市可持续发展能力的提升程度。</a:t>
            </a:r>
          </a:p>
        </p:txBody>
      </p:sp>
      <p:sp>
        <p:nvSpPr>
          <p:cNvPr id="5" name="Text Placeholder 4"/>
          <p:cNvSpPr>
            <a:spLocks noGrp="1"/>
          </p:cNvSpPr>
          <p:nvPr>
            <p:ph type="body" idx="3"/>
          </p:nvPr>
        </p:nvSpPr>
        <p:spPr/>
        <p:txBody>
          <a:bodyPr/>
          <a:lstStyle/>
          <a:p>
            <a:r>
              <a:t>智慧城市建设的国际评价指标</a:t>
            </a:r>
          </a:p>
        </p:txBody>
      </p:sp>
      <p:sp>
        <p:nvSpPr>
          <p:cNvPr id="6" name="Content Placeholder 5"/>
          <p:cNvSpPr>
            <a:spLocks noGrp="1"/>
          </p:cNvSpPr>
          <p:nvPr>
            <p:ph sz="half" idx="4"/>
          </p:nvPr>
        </p:nvSpPr>
        <p:spPr/>
        <p:txBody>
          <a:bodyPr/>
          <a:lstStyle/>
          <a:p>
            <a:r>
              <a:t>1. 联合国智慧城市指标体系：联合国人居署发布的《智慧城市评估指南》中提出的智慧城市评价指标体系，包括六大维度和29个细分指标。</a:t>
            </a:r>
          </a:p>
          <a:p>
            <a:r>
              <a:t>2. 世界经济论坛智慧城市指标体系：世界经济论坛发布的《智慧城市排名报告》中提出的智慧城市评价指标体系，包括六大维度和39个细分指标。</a:t>
            </a:r>
          </a:p>
          <a:p>
            <a:r>
              <a:t>3. 世界智慧城市联盟智慧城市评价指标体系：世界智慧城市联盟发布的《智慧城市评价指标体系》中提出的智慧城市评价指标体系，包括六大维度和36个细分指标。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智慧城市建设评价方法</a:t>
            </a:r>
          </a:p>
        </p:txBody>
      </p:sp>
      <p:sp>
        <p:nvSpPr>
          <p:cNvPr id="3" name="Subtitle 2"/>
          <p:cNvSpPr>
            <a:spLocks noGrp="1"/>
          </p:cNvSpPr>
          <p:nvPr>
            <p:ph type="subTitle" idx="1"/>
          </p:nvPr>
        </p:nvSpPr>
        <p:spPr/>
        <p:txBody>
          <a:bodyPr/>
          <a:lstStyle/>
          <a:p>
            <a:r>
              <a:t>智慧城市建设评价</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智慧城市建设评价方法</a:t>
            </a:r>
          </a:p>
        </p:txBody>
      </p:sp>
      <p:sp>
        <p:nvSpPr>
          <p:cNvPr id="3" name="Text Placeholder 2"/>
          <p:cNvSpPr>
            <a:spLocks noGrp="1"/>
          </p:cNvSpPr>
          <p:nvPr>
            <p:ph type="body" idx="1"/>
          </p:nvPr>
        </p:nvSpPr>
        <p:spPr/>
        <p:txBody>
          <a:bodyPr/>
          <a:lstStyle/>
          <a:p>
            <a:r>
              <a:t>智慧城市建设评价指标体系</a:t>
            </a:r>
          </a:p>
        </p:txBody>
      </p:sp>
      <p:sp>
        <p:nvSpPr>
          <p:cNvPr id="4" name="Content Placeholder 3"/>
          <p:cNvSpPr>
            <a:spLocks noGrp="1"/>
          </p:cNvSpPr>
          <p:nvPr>
            <p:ph sz="half" idx="2"/>
          </p:nvPr>
        </p:nvSpPr>
        <p:spPr/>
        <p:txBody>
          <a:bodyPr/>
          <a:lstStyle/>
          <a:p>
            <a:r>
              <a:t>1. 指标体系的科学性：评价指标体系应建立在科学的基础上，以城市发展目标和智慧城市建设目标为导向，充分考虑城市的特点和发展阶段，并与国家和地方的政策法规相一致。</a:t>
            </a:r>
          </a:p>
          <a:p>
            <a:r>
              <a:t>2. 指标体系的系统性：评价指标体系应是一个系统化的整体，各个指标之间具有内在联系和逻辑关系，能够全面反映智慧城市建设的各个方面和各个层次。</a:t>
            </a:r>
          </a:p>
          <a:p>
            <a:r>
              <a:t>3. 指标体系的可操作性：评价指标体系应具有可操作性，便于数据收集和分析，并能够为城市管理者和决策者提供有价值的信息，以指导智慧城市建设工作。</a:t>
            </a:r>
          </a:p>
        </p:txBody>
      </p:sp>
      <p:sp>
        <p:nvSpPr>
          <p:cNvPr id="5" name="Text Placeholder 4"/>
          <p:cNvSpPr>
            <a:spLocks noGrp="1"/>
          </p:cNvSpPr>
          <p:nvPr>
            <p:ph type="body" idx="3"/>
          </p:nvPr>
        </p:nvSpPr>
        <p:spPr/>
        <p:txBody>
          <a:bodyPr/>
          <a:lstStyle/>
          <a:p>
            <a:r>
              <a:t>智慧城市建设评价方法</a:t>
            </a:r>
          </a:p>
        </p:txBody>
      </p:sp>
      <p:sp>
        <p:nvSpPr>
          <p:cNvPr id="6" name="Content Placeholder 5"/>
          <p:cNvSpPr>
            <a:spLocks noGrp="1"/>
          </p:cNvSpPr>
          <p:nvPr>
            <p:ph sz="half" idx="4"/>
          </p:nvPr>
        </p:nvSpPr>
        <p:spPr/>
        <p:txBody>
          <a:bodyPr/>
          <a:lstStyle/>
          <a:p>
            <a:r>
              <a:t>1. 综合评价法：综合评价法是一种常用的智慧城市建设评价方法，它通过对多个指标进行综合分析和评价，得出智慧城市建设的整体水平。综合评价法可以采用多种数学方法，如加权平均法、层次分析法、模糊综合评价法等。</a:t>
            </a:r>
          </a:p>
          <a:p>
            <a:r>
              <a:t>2. 专项评价法：专项评价法是一种针对智慧城市建设的某个特定方面或领域进行评价的方法。专项评价法可以采用多种方法，如实地考察、问卷调查、数据分析等。</a:t>
            </a:r>
          </a:p>
          <a:p>
            <a:r>
              <a:t>3. 对比评价法：对比评价法是一种将智慧城市建设的现状与历史数据或其他城市的建设水平进行比较，以评价智慧城市建设的进步和不足。对比评价法可以采用多种方法，如趋势分析法、差距分析法、基准评价法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智慧城市建设评价数据来源</a:t>
            </a:r>
          </a:p>
        </p:txBody>
      </p:sp>
      <p:sp>
        <p:nvSpPr>
          <p:cNvPr id="3" name="Subtitle 2"/>
          <p:cNvSpPr>
            <a:spLocks noGrp="1"/>
          </p:cNvSpPr>
          <p:nvPr>
            <p:ph type="subTitle" idx="1"/>
          </p:nvPr>
        </p:nvSpPr>
        <p:spPr/>
        <p:txBody>
          <a:bodyPr/>
          <a:lstStyle/>
          <a:p>
            <a:r>
              <a:t>智慧城市建设评价</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智慧城市建设评价数据来源</a:t>
            </a:r>
          </a:p>
        </p:txBody>
      </p:sp>
      <p:sp>
        <p:nvSpPr>
          <p:cNvPr id="3" name="Text Placeholder 2"/>
          <p:cNvSpPr>
            <a:spLocks noGrp="1"/>
          </p:cNvSpPr>
          <p:nvPr>
            <p:ph type="body" idx="1"/>
          </p:nvPr>
        </p:nvSpPr>
        <p:spPr/>
        <p:txBody>
          <a:bodyPr/>
          <a:lstStyle/>
          <a:p>
            <a:r>
              <a:t>政府数据</a:t>
            </a:r>
          </a:p>
        </p:txBody>
      </p:sp>
      <p:sp>
        <p:nvSpPr>
          <p:cNvPr id="4" name="Content Placeholder 3"/>
          <p:cNvSpPr>
            <a:spLocks noGrp="1"/>
          </p:cNvSpPr>
          <p:nvPr>
            <p:ph sz="half" idx="2"/>
          </p:nvPr>
        </p:nvSpPr>
        <p:spPr/>
        <p:txBody>
          <a:bodyPr/>
          <a:lstStyle/>
          <a:p>
            <a:r>
              <a:t>1. 政府数据是智慧城市建设评价的重要数据来源，包括城市管理、经济发展、社会保障、公共服务等方面的数据。</a:t>
            </a:r>
          </a:p>
          <a:p>
            <a:r>
              <a:t>2. 政府数据具有权威性、准确性、全面性，能够为智慧城市建设评价提供真实可靠的基础数据。</a:t>
            </a:r>
          </a:p>
          <a:p>
            <a:r>
              <a:t>3. 政府数据需要经过严格的审查和处理，以确保数据的质量和可靠性。</a:t>
            </a:r>
          </a:p>
        </p:txBody>
      </p:sp>
      <p:sp>
        <p:nvSpPr>
          <p:cNvPr id="5" name="Text Placeholder 4"/>
          <p:cNvSpPr>
            <a:spLocks noGrp="1"/>
          </p:cNvSpPr>
          <p:nvPr>
            <p:ph type="body" idx="3"/>
          </p:nvPr>
        </p:nvSpPr>
        <p:spPr/>
        <p:txBody>
          <a:bodyPr/>
          <a:lstStyle/>
          <a:p>
            <a:r>
              <a:t>企业数据</a:t>
            </a:r>
          </a:p>
        </p:txBody>
      </p:sp>
      <p:sp>
        <p:nvSpPr>
          <p:cNvPr id="6" name="Content Placeholder 5"/>
          <p:cNvSpPr>
            <a:spLocks noGrp="1"/>
          </p:cNvSpPr>
          <p:nvPr>
            <p:ph sz="half" idx="4"/>
          </p:nvPr>
        </p:nvSpPr>
        <p:spPr/>
        <p:txBody>
          <a:bodyPr/>
          <a:lstStyle/>
          <a:p>
            <a:r>
              <a:t>1. 企业数据是智慧城市建设评价的另一个重要数据来源，包括企业运营、产品销售、市场份额、就业人数等方面的数据。</a:t>
            </a:r>
          </a:p>
          <a:p>
            <a:r>
              <a:t>2. 企业数据能够反映城市的经济活力和发展潜力，为智慧城市建设评价提供重要的参考依据。</a:t>
            </a:r>
          </a:p>
          <a:p>
            <a:r>
              <a:t>3. 企业数据需要经过企业授权才能使用，且需要对数据进行脱敏处理，以保护企业隐私。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智慧城市建设评价数据来源</a:t>
            </a:r>
          </a:p>
        </p:txBody>
      </p:sp>
      <p:sp>
        <p:nvSpPr>
          <p:cNvPr id="3" name="Text Placeholder 2"/>
          <p:cNvSpPr>
            <a:spLocks noGrp="1"/>
          </p:cNvSpPr>
          <p:nvPr>
            <p:ph type="body" idx="1"/>
          </p:nvPr>
        </p:nvSpPr>
        <p:spPr/>
        <p:txBody>
          <a:bodyPr/>
          <a:lstStyle/>
          <a:p>
            <a:r>
              <a:t>市民数据</a:t>
            </a:r>
          </a:p>
        </p:txBody>
      </p:sp>
      <p:sp>
        <p:nvSpPr>
          <p:cNvPr id="4" name="Content Placeholder 3"/>
          <p:cNvSpPr>
            <a:spLocks noGrp="1"/>
          </p:cNvSpPr>
          <p:nvPr>
            <p:ph sz="half" idx="2"/>
          </p:nvPr>
        </p:nvSpPr>
        <p:spPr/>
        <p:txBody>
          <a:bodyPr/>
          <a:lstStyle/>
          <a:p>
            <a:r>
              <a:t>1. 市民数据是智慧城市建设评价不可或缺的数据来源，包括市民生活、出行、消费、医疗等方面的数据。</a:t>
            </a:r>
          </a:p>
          <a:p>
            <a:r>
              <a:t>2. 市民数据能够反映城市的宜居性、便利性和幸福感，为智慧城市建设评价提供重要的人文关怀视角。</a:t>
            </a:r>
          </a:p>
          <a:p>
            <a:r>
              <a:t>3. 市民数据需要经过严格的匿名化处理，以确保市民隐私和信息安全。</a:t>
            </a:r>
          </a:p>
        </p:txBody>
      </p:sp>
      <p:sp>
        <p:nvSpPr>
          <p:cNvPr id="5" name="Text Placeholder 4"/>
          <p:cNvSpPr>
            <a:spLocks noGrp="1"/>
          </p:cNvSpPr>
          <p:nvPr>
            <p:ph type="body" idx="3"/>
          </p:nvPr>
        </p:nvSpPr>
        <p:spPr/>
        <p:txBody>
          <a:bodyPr/>
          <a:lstStyle/>
          <a:p>
            <a:r>
              <a:t>物联网数据</a:t>
            </a:r>
          </a:p>
        </p:txBody>
      </p:sp>
      <p:sp>
        <p:nvSpPr>
          <p:cNvPr id="6" name="Content Placeholder 5"/>
          <p:cNvSpPr>
            <a:spLocks noGrp="1"/>
          </p:cNvSpPr>
          <p:nvPr>
            <p:ph sz="half" idx="4"/>
          </p:nvPr>
        </p:nvSpPr>
        <p:spPr/>
        <p:txBody>
          <a:bodyPr/>
          <a:lstStyle/>
          <a:p>
            <a:r>
              <a:t>1. 物联网数据是智慧城市建设评价的新兴数据来源，包括传感器数据、视频数据、位置数据等方面的数据。</a:t>
            </a:r>
          </a:p>
          <a:p>
            <a:r>
              <a:t>2. 物联网数据能够实时反映城市的环境状况、交通状况、公共设施状况等，为智慧城市建设评价提供动态且全面的数据支撑。</a:t>
            </a:r>
          </a:p>
          <a:p>
            <a:r>
              <a:t>3. 物联网数据需要进行有效的清洗、筛选和处理，以确保数据的准确性和可靠性。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智慧城市建设评价数据来源</a:t>
            </a:r>
          </a:p>
        </p:txBody>
      </p:sp>
      <p:sp>
        <p:nvSpPr>
          <p:cNvPr id="3" name="Text Placeholder 2"/>
          <p:cNvSpPr>
            <a:spLocks noGrp="1"/>
          </p:cNvSpPr>
          <p:nvPr>
            <p:ph type="body" idx="1"/>
          </p:nvPr>
        </p:nvSpPr>
        <p:spPr/>
        <p:txBody>
          <a:bodyPr/>
          <a:lstStyle/>
          <a:p>
            <a:r>
              <a:t>媒体数据</a:t>
            </a:r>
          </a:p>
        </p:txBody>
      </p:sp>
      <p:sp>
        <p:nvSpPr>
          <p:cNvPr id="4" name="Content Placeholder 3"/>
          <p:cNvSpPr>
            <a:spLocks noGrp="1"/>
          </p:cNvSpPr>
          <p:nvPr>
            <p:ph sz="half" idx="2"/>
          </p:nvPr>
        </p:nvSpPr>
        <p:spPr/>
        <p:txBody>
          <a:bodyPr/>
          <a:lstStyle/>
          <a:p>
            <a:r>
              <a:t>1. 媒体数据是智慧城市建设评价的辅助数据来源，包括报纸、杂志、网络、电视等媒体发布的报道、评论、访谈等内容。</a:t>
            </a:r>
          </a:p>
          <a:p>
            <a:r>
              <a:t>2. 媒体数据能够反映公众对智慧城市建设的关注度、满意度和认可度，为智慧城市建设评价提供舆情分析和民意反馈。</a:t>
            </a:r>
          </a:p>
          <a:p>
            <a:r>
              <a:t>3. 媒体数据需要经过严格的筛选和分析，以确保数据的客观性和公正性。</a:t>
            </a:r>
          </a:p>
        </p:txBody>
      </p:sp>
      <p:sp>
        <p:nvSpPr>
          <p:cNvPr id="5" name="Text Placeholder 4"/>
          <p:cNvSpPr>
            <a:spLocks noGrp="1"/>
          </p:cNvSpPr>
          <p:nvPr>
            <p:ph type="body" idx="3"/>
          </p:nvPr>
        </p:nvSpPr>
        <p:spPr/>
        <p:txBody>
          <a:bodyPr/>
          <a:lstStyle/>
          <a:p>
            <a:r>
              <a:t>专家数据</a:t>
            </a:r>
          </a:p>
        </p:txBody>
      </p:sp>
      <p:sp>
        <p:nvSpPr>
          <p:cNvPr id="6" name="Content Placeholder 5"/>
          <p:cNvSpPr>
            <a:spLocks noGrp="1"/>
          </p:cNvSpPr>
          <p:nvPr>
            <p:ph sz="half" idx="4"/>
          </p:nvPr>
        </p:nvSpPr>
        <p:spPr/>
        <p:txBody>
          <a:bodyPr/>
          <a:lstStyle/>
          <a:p>
            <a:r>
              <a:t>1. 专家数据是智慧城市建设评价的重要参考数据，包括专家评审、专家访谈、专家咨询等方面的数据。</a:t>
            </a:r>
          </a:p>
          <a:p>
            <a:r>
              <a:t>2. 专家数据能够为智慧城市建设评价提供专业意见、建议和指导，帮助评价者更加全面、深入地了解智慧城市建设的现状和问题。</a:t>
            </a:r>
          </a:p>
          <a:p>
            <a:r>
              <a:t>3. 专家数据需要经过严格的遴选和认证，以确保专家资格和专业水平。</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https://d.book118.com/176104011020010055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智慧城市建设目标与内涵</vt:lpstr>
      <vt:lpstr>#. 智慧城市建设目标与内涵</vt:lpstr>
      <vt:lpstr> 智慧城市建设评价指标体系</vt:lpstr>
      <vt:lpstr> 智慧城市建设评价指标体系</vt:lpstr>
      <vt:lpstr> 智慧城市建设评价指标体系</vt:lpstr>
      <vt:lpstr> 智慧城市建设评价指标体系</vt:lpstr>
      <vt:lpstr> 智慧城市建设评价方法</vt:lpstr>
      <vt:lpstr> 智慧城市建设评价方法</vt:lpstr>
      <vt:lpstr> 智慧城市建设评价数据来源</vt:lpstr>
      <vt:lpstr> 智慧城市建设评价数据来源</vt:lpstr>
      <vt:lpstr> 智慧城市建设评价数据来源</vt:lpstr>
      <vt:lpstr> 智慧城市建设评价数据来源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2024-09-22T12:16:18.811</cp:lastPrinted>
  <dcterms:created xsi:type="dcterms:W3CDTF">2024-09-22T04:16:18Z</dcterms:created>
  <dcterms:modified xsi:type="dcterms:W3CDTF">2024-09-22T04:16:20Z</dcterms:modified>
</cp:coreProperties>
</file>