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A68DFEBE-95BA-47BE-AFB0-977781C7AA63}"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3" name="PlaceHolder 1"/>
          <p:cNvSpPr>
            <a:spLocks noGrp="1"/>
          </p:cNvSpPr>
          <p:nvPr>
            <p:ph type="sldImg"/>
          </p:nvPr>
        </p:nvSpPr>
        <p:spPr>
          <a:xfrm>
            <a:off x="685800" y="1143000"/>
            <a:ext cx="5486040" cy="3085920"/>
          </a:xfrm>
          <a:prstGeom prst="rect">
            <a:avLst/>
          </a:prstGeom>
          <a:ln w="0">
            <a:noFill/>
          </a:ln>
        </p:spPr>
      </p:sp>
      <p:sp>
        <p:nvSpPr>
          <p:cNvPr id="334"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5"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6" name="PlaceHolder 1"/>
          <p:cNvSpPr>
            <a:spLocks noGrp="1"/>
          </p:cNvSpPr>
          <p:nvPr>
            <p:ph type="sldImg"/>
          </p:nvPr>
        </p:nvSpPr>
        <p:spPr>
          <a:xfrm>
            <a:off x="685800" y="1143000"/>
            <a:ext cx="5486040" cy="3085920"/>
          </a:xfrm>
          <a:prstGeom prst="rect">
            <a:avLst/>
          </a:prstGeom>
          <a:ln w="0">
            <a:noFill/>
          </a:ln>
        </p:spPr>
      </p:sp>
      <p:sp>
        <p:nvSpPr>
          <p:cNvPr id="337"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8"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9" name="PlaceHolder 1"/>
          <p:cNvSpPr>
            <a:spLocks noGrp="1"/>
          </p:cNvSpPr>
          <p:nvPr>
            <p:ph type="sldImg"/>
          </p:nvPr>
        </p:nvSpPr>
        <p:spPr>
          <a:xfrm>
            <a:off x="685800" y="1143000"/>
            <a:ext cx="5486040" cy="3085920"/>
          </a:xfrm>
          <a:prstGeom prst="rect">
            <a:avLst/>
          </a:prstGeom>
          <a:ln w="0">
            <a:noFill/>
          </a:ln>
        </p:spPr>
      </p:sp>
      <p:sp>
        <p:nvSpPr>
          <p:cNvPr id="340"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1"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2" name="PlaceHolder 1"/>
          <p:cNvSpPr>
            <a:spLocks noGrp="1"/>
          </p:cNvSpPr>
          <p:nvPr>
            <p:ph type="sldImg"/>
          </p:nvPr>
        </p:nvSpPr>
        <p:spPr>
          <a:xfrm>
            <a:off x="685800" y="1143000"/>
            <a:ext cx="5486040" cy="3085920"/>
          </a:xfrm>
          <a:prstGeom prst="rect">
            <a:avLst/>
          </a:prstGeom>
          <a:ln w="0">
            <a:noFill/>
          </a:ln>
        </p:spPr>
      </p:sp>
      <p:sp>
        <p:nvSpPr>
          <p:cNvPr id="343"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4"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5" name="PlaceHolder 1"/>
          <p:cNvSpPr>
            <a:spLocks noGrp="1"/>
          </p:cNvSpPr>
          <p:nvPr>
            <p:ph type="sldImg"/>
          </p:nvPr>
        </p:nvSpPr>
        <p:spPr>
          <a:xfrm>
            <a:off x="685800" y="1143000"/>
            <a:ext cx="5486040" cy="3085920"/>
          </a:xfrm>
          <a:prstGeom prst="rect">
            <a:avLst/>
          </a:prstGeom>
          <a:ln w="0">
            <a:noFill/>
          </a:ln>
        </p:spPr>
      </p:sp>
      <p:sp>
        <p:nvSpPr>
          <p:cNvPr id="346"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7"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8" name="PlaceHolder 1"/>
          <p:cNvSpPr>
            <a:spLocks noGrp="1"/>
          </p:cNvSpPr>
          <p:nvPr>
            <p:ph type="sldImg"/>
          </p:nvPr>
        </p:nvSpPr>
        <p:spPr>
          <a:xfrm>
            <a:off x="685800" y="1143000"/>
            <a:ext cx="5486040" cy="3085920"/>
          </a:xfrm>
          <a:prstGeom prst="rect">
            <a:avLst/>
          </a:prstGeom>
          <a:ln w="0">
            <a:noFill/>
          </a:ln>
        </p:spPr>
      </p:sp>
      <p:sp>
        <p:nvSpPr>
          <p:cNvPr id="349"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0"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9B65532-CE7B-4C2E-B067-B58A5C7F11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ACDECF-F3DE-4106-94EB-026E80F263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00B4E39-C2E0-4D46-90C9-D423687AA9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7AB7163-0211-46BD-8B33-15B01858C1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AB4ED8D-C0E8-41CC-A7B5-707467C979F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B4C2C59-9E44-41AB-8F36-E7046433EF8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8E1C475-91CD-421B-B3FE-6A62D6F4E76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C7DA55-9AF3-4E5E-B97E-AD113A7A90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4EC881-3AC6-4FC9-88A2-914513B238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1FFC29-CB9D-42B4-A43C-43AB1DF0C4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D37730-808C-4B66-BC91-42E9198D46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88F9109E-22A1-4470-AB1B-8232E4D9227C}"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5FCCEF85-DE32-48D6-AACA-FBEC6255CC46}"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6105034013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畜牧产品行业安全生产规章制度培训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畜牧产品行业安全生产规章制度培训简介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安全生产管理制度</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工作场所安全规范</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安全生产培训计划</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安全生产应急预案</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安全生产经验分享</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48000"/>
          </a:blip>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畜牧产品行业安全生产规章制度培训简介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畜牧产品行业概述</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畜牧产品行业是指养殖、加工、销售各类畜禽产品的产业，是农业生产的重要组成部分。畜牧产品的质量安全直接关系到人民群众的生活健康，因此安全生产规章制度尤为重要。</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安全生产规章制度的重要性</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重要保障措施</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保障安全</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有效措施</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预防事故</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生命健康保障</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员工安全</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有效预防措施</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减少事故</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培训目的</a:t>
            </a:r>
            <a:endParaRPr lang="en-US" sz="3600" b="0" strike="noStrike" spc="-1">
              <a:solidFill>
                <a:schemeClr val="dk1"/>
              </a:solidFill>
              <a:latin typeface="Arial"/>
            </a:endParaRPr>
          </a:p>
        </p:txBody>
      </p:sp>
      <p:sp>
        <p:nvSpPr>
          <p:cNvPr id="9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掌握关键信息</a:t>
            </a:r>
            <a:endParaRPr lang="en-US" sz="1500" b="0" strike="noStrike" spc="-1">
              <a:solidFill>
                <a:srgbClr val="000000"/>
              </a:solidFill>
              <a:latin typeface="Arial"/>
            </a:endParaRPr>
          </a:p>
        </p:txBody>
      </p:sp>
      <p:sp>
        <p:nvSpPr>
          <p:cNvPr id="9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了解规章制度</a:t>
            </a:r>
            <a:endParaRPr lang="en-US" sz="2200" b="0" strike="noStrike" spc="-1">
              <a:solidFill>
                <a:srgbClr val="000000"/>
              </a:solidFill>
              <a:latin typeface="Arial"/>
            </a:endParaRPr>
          </a:p>
        </p:txBody>
      </p:sp>
      <p:sp>
        <p:nvSpPr>
          <p:cNvPr id="9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重要性强调</a:t>
            </a:r>
            <a:endParaRPr lang="en-US" sz="1500" b="0" strike="noStrike" spc="-1">
              <a:solidFill>
                <a:srgbClr val="000000"/>
              </a:solidFill>
              <a:latin typeface="Arial"/>
            </a:endParaRPr>
          </a:p>
        </p:txBody>
      </p:sp>
      <p:sp>
        <p:nvSpPr>
          <p:cNvPr id="9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提高安全意识</a:t>
            </a:r>
            <a:endParaRPr lang="en-US" sz="2200" b="0" strike="noStrike" spc="-1">
              <a:solidFill>
                <a:srgbClr val="000000"/>
              </a:solidFill>
              <a:latin typeface="Arial"/>
            </a:endParaRPr>
          </a:p>
        </p:txBody>
      </p:sp>
      <p:sp>
        <p:nvSpPr>
          <p:cNvPr id="9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操作规范</a:t>
            </a:r>
            <a:endParaRPr lang="en-US" sz="1500" b="0" strike="noStrike" spc="-1">
              <a:solidFill>
                <a:srgbClr val="000000"/>
              </a:solidFill>
              <a:latin typeface="Arial"/>
            </a:endParaRPr>
          </a:p>
        </p:txBody>
      </p:sp>
      <p:sp>
        <p:nvSpPr>
          <p:cNvPr id="9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技能提升</a:t>
            </a:r>
            <a:endParaRPr lang="en-US" sz="2200" b="0" strike="noStrike" spc="-1">
              <a:solidFill>
                <a:srgbClr val="000000"/>
              </a:solidFill>
              <a:latin typeface="Arial"/>
            </a:endParaRPr>
          </a:p>
        </p:txBody>
      </p:sp>
      <p:sp>
        <p:nvSpPr>
          <p:cNvPr id="10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提高员工安全防范意识</a:t>
            </a:r>
            <a:endParaRPr lang="en-US" sz="1500" b="0" strike="noStrike" spc="-1">
              <a:solidFill>
                <a:srgbClr val="000000"/>
              </a:solidFill>
              <a:latin typeface="Arial"/>
            </a:endParaRPr>
          </a:p>
        </p:txBody>
      </p:sp>
      <p:sp>
        <p:nvSpPr>
          <p:cNvPr id="10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安全意识</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0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加工人员</a:t>
            </a:r>
            <a:endParaRPr lang="en-US" sz="2200" b="0" strike="noStrike" spc="-1">
              <a:solidFill>
                <a:srgbClr val="000000"/>
              </a:solidFill>
              <a:latin typeface="Arial"/>
            </a:endParaRPr>
          </a:p>
        </p:txBody>
      </p:sp>
      <p:sp>
        <p:nvSpPr>
          <p:cNvPr id="10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处理生产出的畜禽产品</a:t>
            </a:r>
            <a:endParaRPr lang="en-US" sz="1500" b="0" strike="noStrike" spc="-1">
              <a:solidFill>
                <a:srgbClr val="000000"/>
              </a:solidFill>
              <a:latin typeface="Arial"/>
            </a:endParaRPr>
          </a:p>
        </p:txBody>
      </p:sp>
      <p:sp>
        <p:nvSpPr>
          <p:cNvPr id="10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销售人员</a:t>
            </a:r>
            <a:endParaRPr lang="en-US" sz="2200" b="0" strike="noStrike" spc="-1">
              <a:solidFill>
                <a:srgbClr val="000000"/>
              </a:solidFill>
              <a:latin typeface="Arial"/>
            </a:endParaRPr>
          </a:p>
        </p:txBody>
      </p:sp>
      <p:sp>
        <p:nvSpPr>
          <p:cNvPr id="10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负责产品销售和市场拓展</a:t>
            </a:r>
            <a:endParaRPr lang="en-US" sz="1500" b="0" strike="noStrike" spc="-1">
              <a:solidFill>
                <a:srgbClr val="000000"/>
              </a:solidFill>
              <a:latin typeface="Arial"/>
            </a:endParaRPr>
          </a:p>
        </p:txBody>
      </p:sp>
      <p:sp>
        <p:nvSpPr>
          <p:cNvPr id="10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1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培训对象</a:t>
            </a:r>
            <a:endParaRPr lang="en-US" sz="3600" b="0" strike="noStrike" spc="-1">
              <a:solidFill>
                <a:schemeClr val="dk1"/>
              </a:solidFill>
              <a:latin typeface="Arial"/>
            </a:endParaRPr>
          </a:p>
        </p:txBody>
      </p:sp>
      <p:sp>
        <p:nvSpPr>
          <p:cNvPr id="11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养殖人员</a:t>
            </a:r>
            <a:endParaRPr lang="en-US" sz="2200" b="0" strike="noStrike" spc="-1">
              <a:solidFill>
                <a:srgbClr val="000000"/>
              </a:solidFill>
              <a:latin typeface="Arial"/>
            </a:endParaRPr>
          </a:p>
        </p:txBody>
      </p:sp>
      <p:sp>
        <p:nvSpPr>
          <p:cNvPr id="11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负责动物生长繁殖管理</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2000"/>
          </a:blip>
          <a:stretch>
            <a:fillRect/>
          </a:stretch>
        </a:blipFill>
      </p:bgPr>
    </p:bg>
    <p:spTree>
      <p:nvGrpSpPr>
        <p:cNvPr id="1" name=""/>
        <p:cNvGrpSpPr/>
        <p:nvPr/>
      </p:nvGrpSpPr>
      <p:grpSpPr>
        <a:xfrm>
          <a:off x="0" y="0"/>
          <a:ext cx="0" cy="0"/>
        </a:xfrm>
      </p:grpSpPr>
      <p:sp>
        <p:nvSpPr>
          <p:cNvPr id="115"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安全生产是企业发展的重要基础</a:t>
            </a:r>
            <a:endParaRPr lang="en-US" sz="3600" b="0" strike="noStrike" spc="-1">
              <a:solidFill>
                <a:schemeClr val="dk1"/>
              </a:solidFill>
              <a:latin typeface="Arial"/>
            </a:endParaRPr>
          </a:p>
        </p:txBody>
      </p:sp>
      <p:sp>
        <p:nvSpPr>
          <p:cNvPr id="116"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确保畜牧产品生产过程中的安全是保证产品质量和员工健康的关键一环。通过严格执行规章制度，可以有效预防事故，减少损失，提高生产效率。</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48000"/>
          </a:blip>
          <a:stretch>
            <a:fillRect/>
          </a:stretch>
        </a:blipFill>
      </p:bgPr>
    </p:bg>
    <p:spTree>
      <p:nvGrpSpPr>
        <p:cNvPr id="1" name=""/>
        <p:cNvGrpSpPr/>
        <p:nvPr/>
      </p:nvGrpSpPr>
      <p:grpSpPr>
        <a:xfrm>
          <a:off x="0" y="0"/>
          <a:ext cx="0" cy="0"/>
        </a:xfrm>
      </p:grpSpPr>
      <p:sp>
        <p:nvSpPr>
          <p:cNvPr id="11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安全生产管理制度</a:t>
            </a:r>
            <a:endParaRPr lang="en-US" sz="3600" b="0" strike="noStrike" spc="-1">
              <a:solidFill>
                <a:schemeClr val="dk1"/>
              </a:solidFill>
              <a:latin typeface="Arial"/>
            </a:endParaRPr>
          </a:p>
        </p:txBody>
      </p:sp>
      <p:sp>
        <p:nvSpPr>
          <p:cNvPr id="11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12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生产场所管理</a:t>
            </a:r>
            <a:endParaRPr lang="en-US" sz="3500" b="0" strike="noStrike" spc="-1">
              <a:solidFill>
                <a:srgbClr val="000000"/>
              </a:solidFill>
              <a:latin typeface="Arial"/>
            </a:endParaRPr>
          </a:p>
        </p:txBody>
      </p:sp>
      <p:sp>
        <p:nvSpPr>
          <p:cNvPr id="12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生产场所管理是确保畜牧产品安全生产的重要环节。组织规定生产区域及生产设备的安全使用和维护流程，确保生产环境安全可靠。同时，设立专门的安全管理人员，负责安全事务的管理和监督，提升安全管理效率和水平。</a:t>
            </a:r>
            <a:endParaRPr lang="en-US" sz="2500" b="0" strike="noStrike" spc="-1">
              <a:solidFill>
                <a:srgbClr val="000000"/>
              </a:solidFill>
              <a:latin typeface="Arial"/>
            </a:endParaRPr>
          </a:p>
        </p:txBody>
      </p:sp>
      <p:sp>
        <p:nvSpPr>
          <p:cNvPr id="12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2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员工安全教育</a:t>
            </a:r>
            <a:endParaRPr lang="en-US" sz="3600" b="0" strike="noStrike" spc="-1">
              <a:solidFill>
                <a:schemeClr val="dk1"/>
              </a:solidFill>
              <a:latin typeface="Arial"/>
            </a:endParaRPr>
          </a:p>
        </p:txBody>
      </p:sp>
      <p:sp>
        <p:nvSpPr>
          <p:cNvPr id="12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提高员工安全意识</a:t>
            </a:r>
            <a:endParaRPr lang="en-US" sz="1500" b="0" strike="noStrike" spc="-1">
              <a:solidFill>
                <a:srgbClr val="000000"/>
              </a:solidFill>
              <a:latin typeface="Arial"/>
            </a:endParaRPr>
          </a:p>
        </p:txBody>
      </p:sp>
      <p:sp>
        <p:nvSpPr>
          <p:cNvPr id="12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开展安全教育培训</a:t>
            </a:r>
            <a:endParaRPr lang="en-US" sz="2200" b="0" strike="noStrike" spc="-1">
              <a:solidFill>
                <a:srgbClr val="000000"/>
              </a:solidFill>
              <a:latin typeface="Arial"/>
            </a:endParaRPr>
          </a:p>
        </p:txBody>
      </p:sp>
      <p:sp>
        <p:nvSpPr>
          <p:cNvPr id="12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加强员工应急能力</a:t>
            </a:r>
            <a:endParaRPr lang="en-US" sz="1500" b="0" strike="noStrike" spc="-1">
              <a:solidFill>
                <a:srgbClr val="000000"/>
              </a:solidFill>
              <a:latin typeface="Arial"/>
            </a:endParaRPr>
          </a:p>
        </p:txBody>
      </p:sp>
      <p:sp>
        <p:nvSpPr>
          <p:cNvPr id="12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定期组织演练</a:t>
            </a:r>
            <a:endParaRPr lang="en-US" sz="2200" b="0" strike="noStrike" spc="-1">
              <a:solidFill>
                <a:srgbClr val="000000"/>
              </a:solidFill>
              <a:latin typeface="Arial"/>
            </a:endParaRPr>
          </a:p>
        </p:txBody>
      </p:sp>
      <p:sp>
        <p:nvSpPr>
          <p:cNvPr id="12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3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69000"/>
          </a:blip>
          <a:stretch>
            <a:fillRect/>
          </a:stretch>
        </a:blipFill>
      </p:bgPr>
    </p:bg>
    <p:spTree>
      <p:nvGrpSpPr>
        <p:cNvPr id="1" name=""/>
        <p:cNvGrpSpPr/>
        <p:nvPr/>
      </p:nvGrpSpPr>
      <p:grpSpPr>
        <a:xfrm>
          <a:off x="0" y="0"/>
          <a:ext cx="0" cy="0"/>
        </a:xfrm>
      </p:grpSpPr>
      <p:sp>
        <p:nvSpPr>
          <p:cNvPr id="13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安全生产检查</a:t>
            </a:r>
            <a:endParaRPr lang="en-US" sz="3600" b="0" strike="noStrike" spc="-1">
              <a:solidFill>
                <a:schemeClr val="dk1"/>
              </a:solidFill>
              <a:latin typeface="Arial"/>
            </a:endParaRPr>
          </a:p>
        </p:txBody>
      </p:sp>
      <p:sp>
        <p:nvSpPr>
          <p:cNvPr id="13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发现并解决安全隐患</a:t>
            </a:r>
            <a:endParaRPr lang="en-US" sz="2000" b="0" strike="noStrike" spc="-1">
              <a:solidFill>
                <a:srgbClr val="000000"/>
              </a:solidFill>
              <a:latin typeface="Arial"/>
            </a:endParaRPr>
          </a:p>
        </p:txBody>
      </p:sp>
      <p:sp>
        <p:nvSpPr>
          <p:cNvPr id="13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设立定期检查机制</a:t>
            </a:r>
            <a:endParaRPr lang="en-US" sz="3000" b="0" strike="noStrike" spc="-1">
              <a:solidFill>
                <a:srgbClr val="000000"/>
              </a:solidFill>
              <a:latin typeface="Arial"/>
            </a:endParaRPr>
          </a:p>
        </p:txBody>
      </p:sp>
      <p:sp>
        <p:nvSpPr>
          <p:cNvPr id="13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3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3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确保问题得到及时整改</a:t>
            </a:r>
            <a:endParaRPr lang="en-US" sz="2000" b="0" strike="noStrike" spc="-1">
              <a:solidFill>
                <a:srgbClr val="000000"/>
              </a:solidFill>
              <a:latin typeface="Arial"/>
            </a:endParaRPr>
          </a:p>
        </p:txBody>
      </p:sp>
      <p:sp>
        <p:nvSpPr>
          <p:cNvPr id="14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建立安全检查记录</a:t>
            </a:r>
            <a:endParaRPr lang="en-US" sz="3000" b="0" strike="noStrike" spc="-1">
              <a:solidFill>
                <a:srgbClr val="000000"/>
              </a:solidFill>
              <a:latin typeface="Arial"/>
            </a:endParaRPr>
          </a:p>
        </p:txBody>
      </p:sp>
      <p:sp>
        <p:nvSpPr>
          <p:cNvPr id="142"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4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提倡责任追究机制</a:t>
            </a:r>
            <a:endParaRPr lang="en-US" sz="2200" b="0" strike="noStrike" spc="-1">
              <a:solidFill>
                <a:srgbClr val="000000"/>
              </a:solidFill>
              <a:latin typeface="Arial"/>
            </a:endParaRPr>
          </a:p>
        </p:txBody>
      </p:sp>
      <p:sp>
        <p:nvSpPr>
          <p:cNvPr id="14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确保责任人承担责任不推诿</a:t>
            </a:r>
            <a:endParaRPr lang="en-US" sz="1500" b="0" strike="noStrike" spc="-1">
              <a:solidFill>
                <a:srgbClr val="000000"/>
              </a:solidFill>
              <a:latin typeface="Arial"/>
            </a:endParaRPr>
          </a:p>
        </p:txBody>
      </p:sp>
      <p:sp>
        <p:nvSpPr>
          <p:cNvPr id="14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事故处理流程</a:t>
            </a:r>
            <a:endParaRPr lang="en-US" sz="3600" b="0" strike="noStrike" spc="-1">
              <a:solidFill>
                <a:schemeClr val="dk1"/>
              </a:solidFill>
              <a:latin typeface="Arial"/>
            </a:endParaRPr>
          </a:p>
        </p:txBody>
      </p:sp>
      <p:sp>
        <p:nvSpPr>
          <p:cNvPr id="15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制定完善的事故处理程序</a:t>
            </a:r>
            <a:endParaRPr lang="en-US" sz="2200" b="0" strike="noStrike" spc="-1">
              <a:solidFill>
                <a:srgbClr val="000000"/>
              </a:solidFill>
              <a:latin typeface="Arial"/>
            </a:endParaRPr>
          </a:p>
        </p:txBody>
      </p:sp>
      <p:sp>
        <p:nvSpPr>
          <p:cNvPr id="15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包括事故报告</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调查和处理</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2000"/>
          </a:blip>
          <a:stretch>
            <a:fillRect/>
          </a:stretch>
        </a:blipFill>
      </p:bgPr>
    </p:bg>
    <p:spTree>
      <p:nvGrpSpPr>
        <p:cNvPr id="1" name=""/>
        <p:cNvGrpSpPr/>
        <p:nvPr/>
      </p:nvGrpSpPr>
      <p:grpSpPr>
        <a:xfrm>
          <a:off x="0" y="0"/>
          <a:ext cx="0" cy="0"/>
        </a:xfrm>
      </p:grpSpPr>
      <p:sp>
        <p:nvSpPr>
          <p:cNvPr id="15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隐患排查与整改</a:t>
            </a:r>
            <a:endParaRPr lang="en-US" sz="3600" b="0" strike="noStrike" spc="-1">
              <a:solidFill>
                <a:schemeClr val="dk1"/>
              </a:solidFill>
              <a:latin typeface="Arial"/>
            </a:endParaRPr>
          </a:p>
        </p:txBody>
      </p:sp>
      <p:sp>
        <p:nvSpPr>
          <p:cNvPr id="15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安全生产永无止境，隐患排查与整改是关键。要建立健全的隐患排查机制，及时发现问题，并采取有效措施进行整改，从而不断提高畜牧产品行业的安全生产水平。</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48000"/>
          </a:blip>
          <a:stretch>
            <a:fillRect/>
          </a:stretch>
        </a:blipFill>
      </p:bgPr>
    </p:bg>
    <p:spTree>
      <p:nvGrpSpPr>
        <p:cNvPr id="1" name=""/>
        <p:cNvGrpSpPr/>
        <p:nvPr/>
      </p:nvGrpSpPr>
      <p:grpSpPr>
        <a:xfrm>
          <a:off x="0" y="0"/>
          <a:ext cx="0" cy="0"/>
        </a:xfrm>
      </p:grpSpPr>
      <p:sp>
        <p:nvSpPr>
          <p:cNvPr id="15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工作场所安全规范</a:t>
            </a:r>
            <a:endParaRPr lang="en-US" sz="3600" b="0" strike="noStrike" spc="-1">
              <a:solidFill>
                <a:schemeClr val="dk1"/>
              </a:solidFill>
              <a:latin typeface="Arial"/>
            </a:endParaRPr>
          </a:p>
        </p:txBody>
      </p:sp>
      <p:sp>
        <p:nvSpPr>
          <p:cNvPr id="16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69000"/>
          </a:blip>
          <a:stretch>
            <a:fillRect/>
          </a:stretch>
        </a:blipFill>
      </p:bgPr>
    </p:bg>
    <p:spTree>
      <p:nvGrpSpPr>
        <p:cNvPr id="1" name=""/>
        <p:cNvGrpSpPr/>
        <p:nvPr/>
      </p:nvGrpSpPr>
      <p:grpSpPr>
        <a:xfrm>
          <a:off x="0" y="0"/>
          <a:ext cx="0" cy="0"/>
        </a:xfrm>
      </p:grpSpPr>
      <p:sp>
        <p:nvSpPr>
          <p:cNvPr id="16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劳动防护</a:t>
            </a:r>
            <a:endParaRPr lang="en-US" sz="3600" b="0" strike="noStrike" spc="-1">
              <a:solidFill>
                <a:schemeClr val="dk1"/>
              </a:solidFill>
              <a:latin typeface="Arial"/>
            </a:endParaRPr>
          </a:p>
        </p:txBody>
      </p:sp>
      <p:sp>
        <p:nvSpPr>
          <p:cNvPr id="16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安全帽、手套等</a:t>
            </a:r>
            <a:endParaRPr lang="en-US" sz="2000" b="0" strike="noStrike" spc="-1">
              <a:solidFill>
                <a:srgbClr val="000000"/>
              </a:solidFill>
              <a:latin typeface="Arial"/>
            </a:endParaRPr>
          </a:p>
        </p:txBody>
      </p:sp>
      <p:sp>
        <p:nvSpPr>
          <p:cNvPr id="16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正确使用劳动防护用品</a:t>
            </a:r>
            <a:endParaRPr lang="en-US" sz="3000" b="0" strike="noStrike" spc="-1">
              <a:solidFill>
                <a:srgbClr val="000000"/>
              </a:solidFill>
              <a:latin typeface="Arial"/>
            </a:endParaRPr>
          </a:p>
        </p:txBody>
      </p:sp>
      <p:sp>
        <p:nvSpPr>
          <p:cNvPr id="16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6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使用劳动防护用品</a:t>
            </a:r>
            <a:endParaRPr lang="en-US" sz="2000" b="0" strike="noStrike" spc="-1">
              <a:solidFill>
                <a:srgbClr val="000000"/>
              </a:solidFill>
              <a:latin typeface="Arial"/>
            </a:endParaRPr>
          </a:p>
        </p:txBody>
      </p:sp>
      <p:sp>
        <p:nvSpPr>
          <p:cNvPr id="16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培训员工</a:t>
            </a:r>
            <a:endParaRPr lang="en-US" sz="3000" b="0" strike="noStrike" spc="-1">
              <a:solidFill>
                <a:srgbClr val="000000"/>
              </a:solidFill>
              <a:latin typeface="Arial"/>
            </a:endParaRPr>
          </a:p>
        </p:txBody>
      </p:sp>
      <p:sp>
        <p:nvSpPr>
          <p:cNvPr id="16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防止意外伤害</a:t>
            </a:r>
            <a:endParaRPr lang="en-US" sz="2000" b="0" strike="noStrike" spc="-1">
              <a:solidFill>
                <a:srgbClr val="000000"/>
              </a:solidFill>
              <a:latin typeface="Arial"/>
            </a:endParaRPr>
          </a:p>
        </p:txBody>
      </p:sp>
      <p:sp>
        <p:nvSpPr>
          <p:cNvPr id="16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规定操作规程</a:t>
            </a:r>
            <a:endParaRPr lang="en-US" sz="3000" b="0" strike="noStrike" spc="-1">
              <a:solidFill>
                <a:srgbClr val="000000"/>
              </a:solidFill>
              <a:latin typeface="Arial"/>
            </a:endParaRPr>
          </a:p>
        </p:txBody>
      </p:sp>
      <p:sp>
        <p:nvSpPr>
          <p:cNvPr id="170"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7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培训专业人员</a:t>
            </a:r>
            <a:endParaRPr lang="en-US" sz="2200" b="0" strike="noStrike" spc="-1">
              <a:solidFill>
                <a:srgbClr val="000000"/>
              </a:solidFill>
              <a:latin typeface="Arial"/>
            </a:endParaRPr>
          </a:p>
        </p:txBody>
      </p:sp>
      <p:sp>
        <p:nvSpPr>
          <p:cNvPr id="17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进行设备操作</a:t>
            </a:r>
            <a:endParaRPr lang="en-US" sz="1500" b="0" strike="noStrike" spc="-1">
              <a:solidFill>
                <a:srgbClr val="000000"/>
              </a:solidFill>
              <a:latin typeface="Arial"/>
            </a:endParaRPr>
          </a:p>
        </p:txBody>
      </p:sp>
      <p:sp>
        <p:nvSpPr>
          <p:cNvPr id="17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确保技能掌握</a:t>
            </a:r>
            <a:endParaRPr lang="en-US" sz="2200" b="0" strike="noStrike" spc="-1">
              <a:solidFill>
                <a:srgbClr val="000000"/>
              </a:solidFill>
              <a:latin typeface="Arial"/>
            </a:endParaRPr>
          </a:p>
        </p:txBody>
      </p:sp>
      <p:sp>
        <p:nvSpPr>
          <p:cNvPr id="17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操作规程的熟练掌握</a:t>
            </a:r>
            <a:endParaRPr lang="en-US" sz="1500" b="0" strike="noStrike" spc="-1">
              <a:solidFill>
                <a:srgbClr val="000000"/>
              </a:solidFill>
              <a:latin typeface="Arial"/>
            </a:endParaRPr>
          </a:p>
        </p:txBody>
      </p:sp>
      <p:sp>
        <p:nvSpPr>
          <p:cNvPr id="17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7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设备操作规范</a:t>
            </a:r>
            <a:endParaRPr lang="en-US" sz="3600" b="0" strike="noStrike" spc="-1">
              <a:solidFill>
                <a:schemeClr val="dk1"/>
              </a:solidFill>
              <a:latin typeface="Arial"/>
            </a:endParaRPr>
          </a:p>
        </p:txBody>
      </p:sp>
      <p:sp>
        <p:nvSpPr>
          <p:cNvPr id="18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制定操作流程</a:t>
            </a:r>
            <a:endParaRPr lang="en-US" sz="2200" b="0" strike="noStrike" spc="-1">
              <a:solidFill>
                <a:srgbClr val="000000"/>
              </a:solidFill>
              <a:latin typeface="Arial"/>
            </a:endParaRPr>
          </a:p>
        </p:txBody>
      </p:sp>
      <p:sp>
        <p:nvSpPr>
          <p:cNvPr id="18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严格按照规范进行生产</a:t>
            </a:r>
            <a:endParaRPr lang="en-US" sz="15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火灾防护</a:t>
            </a:r>
            <a:endParaRPr lang="en-US" sz="3600" b="0" strike="noStrike" spc="-1">
              <a:solidFill>
                <a:schemeClr val="dk1"/>
              </a:solidFill>
              <a:latin typeface="Arial"/>
            </a:endParaRPr>
          </a:p>
        </p:txBody>
      </p:sp>
      <p:sp>
        <p:nvSpPr>
          <p:cNvPr id="1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灭火器、消防通道等</a:t>
            </a:r>
            <a:endParaRPr lang="en-US" sz="1500" b="0" strike="noStrike" spc="-1">
              <a:solidFill>
                <a:srgbClr val="000000"/>
              </a:solidFill>
              <a:latin typeface="Arial"/>
            </a:endParaRPr>
          </a:p>
        </p:txBody>
      </p:sp>
      <p:sp>
        <p:nvSpPr>
          <p:cNvPr id="1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设置防护设施</a:t>
            </a:r>
            <a:endParaRPr lang="en-US" sz="2200" b="0" strike="noStrike" spc="-1">
              <a:solidFill>
                <a:srgbClr val="000000"/>
              </a:solidFill>
              <a:latin typeface="Arial"/>
            </a:endParaRPr>
          </a:p>
        </p:txBody>
      </p:sp>
      <p:sp>
        <p:nvSpPr>
          <p:cNvPr id="1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提高员工逃生能力</a:t>
            </a:r>
            <a:endParaRPr lang="en-US" sz="1500" b="0" strike="noStrike" spc="-1">
              <a:solidFill>
                <a:srgbClr val="000000"/>
              </a:solidFill>
              <a:latin typeface="Arial"/>
            </a:endParaRPr>
          </a:p>
        </p:txBody>
      </p:sp>
      <p:sp>
        <p:nvSpPr>
          <p:cNvPr id="1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定期组织演练</a:t>
            </a:r>
            <a:endParaRPr lang="en-US" sz="2200" b="0" strike="noStrike" spc="-1">
              <a:solidFill>
                <a:srgbClr val="000000"/>
              </a:solidFill>
              <a:latin typeface="Arial"/>
            </a:endParaRPr>
          </a:p>
        </p:txBody>
      </p:sp>
      <p:sp>
        <p:nvSpPr>
          <p:cNvPr id="1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增强安全意识</a:t>
            </a:r>
            <a:endParaRPr lang="en-US" sz="1500" b="0" strike="noStrike" spc="-1">
              <a:solidFill>
                <a:srgbClr val="000000"/>
              </a:solidFill>
              <a:latin typeface="Arial"/>
            </a:endParaRPr>
          </a:p>
        </p:txBody>
      </p:sp>
      <p:sp>
        <p:nvSpPr>
          <p:cNvPr id="1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预防火灾发生</a:t>
            </a:r>
            <a:endParaRPr lang="en-US" sz="2200" b="0" strike="noStrike" spc="-1">
              <a:solidFill>
                <a:srgbClr val="000000"/>
              </a:solidFill>
              <a:latin typeface="Arial"/>
            </a:endParaRPr>
          </a:p>
        </p:txBody>
      </p:sp>
      <p:sp>
        <p:nvSpPr>
          <p:cNvPr id="1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19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4"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突发事件处理</a:t>
            </a:r>
            <a:endParaRPr lang="en-US" sz="3500" b="0" strike="noStrike" spc="-1">
              <a:solidFill>
                <a:srgbClr val="000000"/>
              </a:solidFill>
              <a:latin typeface="Arial"/>
            </a:endParaRPr>
          </a:p>
        </p:txBody>
      </p:sp>
      <p:sp>
        <p:nvSpPr>
          <p:cNvPr id="195"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为应对突发事件，需要建立预案并定期演练，确保员工能够应对各种情况。突发事件可能包括天气变化、动物疫病等，提前准备工作至关重要。</a:t>
            </a:r>
            <a:endParaRPr lang="en-US" sz="2500" b="0" strike="noStrike" spc="-1">
              <a:solidFill>
                <a:srgbClr val="000000"/>
              </a:solidFill>
              <a:latin typeface="Arial"/>
            </a:endParaRPr>
          </a:p>
        </p:txBody>
      </p:sp>
      <p:sp>
        <p:nvSpPr>
          <p:cNvPr id="19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https://d.book118.com/176105034013010104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118</Paragraphs>
  <Slides>20</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畜牧产品行业安全生产规章制度培训</vt:lpstr>
      <vt:lpstr>目录</vt:lpstr>
      <vt:lpstr>第1章 畜牧产品行业安全生产规章制度培训简介</vt:lpstr>
      <vt:lpstr> </vt:lpstr>
      <vt:lpstr>安全生产规章制度的重要性</vt:lpstr>
      <vt:lpstr>培训目的</vt:lpstr>
      <vt:lpstr>培训对象</vt:lpstr>
      <vt:lpstr>安全生产是企业发展的重要基础</vt:lpstr>
      <vt:lpstr>第2章 安全生产管理制度</vt:lpstr>
      <vt:lpstr> </vt:lpstr>
      <vt:lpstr>员工安全教育</vt:lpstr>
      <vt:lpstr>安全生产检查</vt:lpstr>
      <vt:lpstr>事故处理流程</vt:lpstr>
      <vt:lpstr>隐患排查与整改</vt:lpstr>
      <vt:lpstr>第3章 工作场所安全规范</vt:lpstr>
      <vt:lpstr>劳动防护</vt:lpstr>
      <vt:lpstr>设备操作规范</vt:lpstr>
      <vt:lpstr>火灾防护</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2024-09-29T15:11:43.642</cp:lastPrinted>
  <dcterms:created xsi:type="dcterms:W3CDTF">2024-09-29T07:11:43Z</dcterms:created>
  <dcterms:modified xsi:type="dcterms:W3CDTF">2024-09-29T07:11:45Z</dcterms:modified>
</cp:coreProperties>
</file>