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0" r:id="rId37"/>
  </p:sldIdLst>
  <p:sldSz cx="10693400" cy="756285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tags" Target="tags/tag1.xml" /><Relationship Id="rId39" Type="http://schemas.openxmlformats.org/officeDocument/2006/relationships/presProps" Target="presProps.xml" /><Relationship Id="rId4" Type="http://schemas.openxmlformats.org/officeDocument/2006/relationships/slide" Target="slides/slide2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0A915-BE22-4EAF-B6B9-27385EFB6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0ABC4-FAFA-4B1F-9494-31AD327C3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B4C9B-453D-4572-AA03-874839022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228AE-97B3-4053-B0A4-0846591EA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47D9E-D7A6-40C1-B104-DACF265EC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9D8F98-4A53-4E3D-B5EC-9A20A307D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AFE332-3A00-4F0A-9E9C-BF166E32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EA642-3CD8-47CF-A624-7C21CA56D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4FBE5-A2E6-4109-A8FF-A7C59583D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25BF7-FF67-48BB-BD2C-0F7E16E5D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B4401-F219-48BF-96E7-AC5E3AF27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png" /><Relationship Id="rId3" Type="http://schemas.openxmlformats.org/officeDocument/2006/relationships/image" Target="../media/image24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png" /><Relationship Id="rId3" Type="http://schemas.openxmlformats.org/officeDocument/2006/relationships/image" Target="../media/image27.jpeg" /><Relationship Id="rId4" Type="http://schemas.openxmlformats.org/officeDocument/2006/relationships/image" Target="../media/image28.png" /><Relationship Id="rId5" Type="http://schemas.openxmlformats.org/officeDocument/2006/relationships/image" Target="../media/image29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jpeg" /><Relationship Id="rId3" Type="http://schemas.openxmlformats.org/officeDocument/2006/relationships/image" Target="../media/image31.jpeg" /><Relationship Id="rId4" Type="http://schemas.openxmlformats.org/officeDocument/2006/relationships/image" Target="../media/image32.png" /><Relationship Id="rId5" Type="http://schemas.openxmlformats.org/officeDocument/2006/relationships/image" Target="../media/image33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4.jpeg" /><Relationship Id="rId3" Type="http://schemas.openxmlformats.org/officeDocument/2006/relationships/image" Target="../media/image35.jpe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2203102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403319" y="1141356"/>
            <a:ext cx="7876540" cy="5356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313"/>
              </a:lnSpc>
            </a:pPr>
            <a:endParaRPr lang="Arial" altLang="Arial" sz="100"/>
          </a:p>
          <a:p>
            <a:pPr marL="3174364" algn="l" rtl="0" eaLnBrk="0">
              <a:lnSpc>
                <a:spcPct val="98000"/>
              </a:lnSpc>
            </a:pPr>
            <a:r>
              <a:rPr sz="3400" b="1" kern="0" spc="2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第五章</a:t>
            </a:r>
            <a:endParaRPr lang="KaiTi" altLang="KaiTi" sz="3400"/>
          </a:p>
          <a:p>
            <a:pPr marL="2196464" algn="l" rtl="0" eaLnBrk="0">
              <a:lnSpc>
                <a:spcPct val="94000"/>
              </a:lnSpc>
              <a:spcBef>
                <a:spcPts val="1618"/>
              </a:spcBef>
            </a:pPr>
            <a:r>
              <a:rPr sz="3400" b="1" kern="0" spc="4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毒作用影响因素</a:t>
            </a:r>
            <a:endParaRPr lang="STXinwei" altLang="STXinwei" sz="3400"/>
          </a:p>
          <a:p>
            <a:pPr algn="r" rtl="0" eaLnBrk="0">
              <a:lnSpc>
                <a:spcPct val="79000"/>
              </a:lnSpc>
              <a:spcBef>
                <a:spcPts val="1533"/>
              </a:spcBef>
            </a:pPr>
            <a:r>
              <a:rPr sz="4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(Modifyi</a:t>
            </a:r>
            <a:r>
              <a:rPr sz="44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ng factors of</a:t>
            </a:r>
            <a:r>
              <a:rPr sz="4400" b="1" kern="0" spc="-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44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toxic effect )</a:t>
            </a:r>
            <a:endParaRPr lang="Times New Roman" altLang="Times New Roman" sz="4400"/>
          </a:p>
          <a:p>
            <a:pPr algn="l" rtl="0" eaLnBrk="0">
              <a:lnSpc>
                <a:spcPct val="169000"/>
              </a:lnSpc>
            </a:pPr>
            <a:endParaRPr lang="Arial" altLang="Arial" sz="1000"/>
          </a:p>
          <a:p>
            <a:pPr marL="2196464" algn="l" rtl="0" eaLnBrk="0">
              <a:lnSpc>
                <a:spcPct val="86000"/>
              </a:lnSpc>
              <a:spcBef>
                <a:spcPts val="1024"/>
              </a:spcBef>
            </a:pPr>
            <a:r>
              <a:rPr sz="34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一.</a:t>
            </a:r>
            <a:r>
              <a:rPr sz="3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4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化学物因素</a:t>
            </a:r>
            <a:endParaRPr lang="SimHei" altLang="SimHei" sz="3400"/>
          </a:p>
          <a:p>
            <a:pPr marL="2196464" algn="l" rtl="0" eaLnBrk="0">
              <a:lnSpc>
                <a:spcPts val="4952"/>
              </a:lnSpc>
            </a:pPr>
            <a:r>
              <a:rPr sz="34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</a:t>
            </a:r>
            <a:r>
              <a:rPr sz="3400" kern="0" spc="-4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4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.机体因素</a:t>
            </a:r>
            <a:endParaRPr lang="SimHei" altLang="SimHei" sz="3400"/>
          </a:p>
          <a:p>
            <a:pPr marL="2196464" algn="l" rtl="0" eaLnBrk="0">
              <a:lnSpc>
                <a:spcPct val="86000"/>
              </a:lnSpc>
              <a:spcBef>
                <a:spcPts val="1678"/>
              </a:spcBef>
            </a:pPr>
            <a:r>
              <a:rPr sz="34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三.</a:t>
            </a:r>
            <a:r>
              <a:rPr sz="3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4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暴露因素</a:t>
            </a:r>
            <a:endParaRPr lang="SimHei" altLang="SimHei" sz="3400"/>
          </a:p>
          <a:p>
            <a:pPr marL="2196464" algn="l" rtl="0" eaLnBrk="0">
              <a:lnSpc>
                <a:spcPts val="4825"/>
              </a:lnSpc>
            </a:pPr>
            <a:r>
              <a:rPr sz="34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四、环境因素</a:t>
            </a:r>
            <a:endParaRPr lang="SimHei" altLang="SimHei" sz="34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2196464" algn="l" rtl="0" eaLnBrk="0">
              <a:lnSpc>
                <a:spcPct val="97000"/>
              </a:lnSpc>
              <a:spcBef>
                <a:spcPts val="3"/>
              </a:spcBef>
            </a:pPr>
            <a:r>
              <a:rPr sz="34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五</a:t>
            </a:r>
            <a:r>
              <a:rPr sz="3400" kern="0" spc="-8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4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3400" kern="0" spc="-7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4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化学物联合作用</a:t>
            </a:r>
            <a:endParaRPr lang="SimHei" altLang="SimHei" sz="3400"/>
          </a:p>
        </p:txBody>
      </p:sp>
      <p:sp>
        <p:nvSpPr>
          <p:cNvPr id="6" name="textbox 6"/>
          <p:cNvSpPr/>
          <p:nvPr/>
        </p:nvSpPr>
        <p:spPr>
          <a:xfrm>
            <a:off x="4870440" y="7314140"/>
            <a:ext cx="937260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9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第一页，共七十页。</a:t>
            </a:r>
            <a:endParaRPr lang="SimHei" altLang="SimHei" sz="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3015072" y="5524940"/>
            <a:ext cx="3564890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6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化学物毒性影响因素</a:t>
            </a:r>
            <a:endParaRPr lang="SimHei" altLang="SimHei" sz="2800"/>
          </a:p>
        </p:txBody>
      </p:sp>
      <p:sp>
        <p:nvSpPr>
          <p:cNvPr id="12" name="textbox 12"/>
          <p:cNvSpPr/>
          <p:nvPr/>
        </p:nvSpPr>
        <p:spPr>
          <a:xfrm>
            <a:off x="6438162" y="4617029"/>
            <a:ext cx="1588135" cy="482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46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生物机体</a:t>
            </a:r>
            <a:endParaRPr lang="SimHei" altLang="SimHei" sz="3100"/>
          </a:p>
        </p:txBody>
      </p:sp>
      <p:sp>
        <p:nvSpPr>
          <p:cNvPr id="14" name="textbox 14"/>
          <p:cNvSpPr/>
          <p:nvPr/>
        </p:nvSpPr>
        <p:spPr>
          <a:xfrm>
            <a:off x="4481885" y="4449399"/>
            <a:ext cx="1494789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0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8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暴露因素</a:t>
            </a:r>
            <a:endParaRPr lang="SimHei" altLang="SimHei" sz="2800"/>
          </a:p>
        </p:txBody>
      </p:sp>
      <p:sp>
        <p:nvSpPr>
          <p:cNvPr id="16" name="textbox 16"/>
          <p:cNvSpPr/>
          <p:nvPr/>
        </p:nvSpPr>
        <p:spPr>
          <a:xfrm>
            <a:off x="3941994" y="2160843"/>
            <a:ext cx="140525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80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28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环境因素</a:t>
            </a:r>
            <a:endParaRPr lang="SimHei" altLang="SimHei" sz="2800"/>
          </a:p>
        </p:txBody>
      </p:sp>
      <p:sp>
        <p:nvSpPr>
          <p:cNvPr id="18" name="textbox 18"/>
          <p:cNvSpPr/>
          <p:nvPr/>
        </p:nvSpPr>
        <p:spPr>
          <a:xfrm>
            <a:off x="2043576" y="4661337"/>
            <a:ext cx="1096010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6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化学物</a:t>
            </a:r>
            <a:endParaRPr lang="SimHei" altLang="SimHei" sz="2800"/>
          </a:p>
        </p:txBody>
      </p:sp>
      <p:sp>
        <p:nvSpPr>
          <p:cNvPr id="20" name="textbox 20"/>
          <p:cNvSpPr/>
          <p:nvPr/>
        </p:nvSpPr>
        <p:spPr>
          <a:xfrm>
            <a:off x="4870441" y="7319537"/>
            <a:ext cx="937260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textbox 22"/>
          <p:cNvSpPr/>
          <p:nvPr/>
        </p:nvSpPr>
        <p:spPr>
          <a:xfrm>
            <a:off x="1274604" y="1772668"/>
            <a:ext cx="8012430" cy="2580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74"/>
              </a:lnSpc>
            </a:pPr>
            <a:endParaRPr lang="Arial" altLang="Arial" sz="100"/>
          </a:p>
          <a:p>
            <a:pPr marL="57150" algn="l" rtl="0" eaLnBrk="0">
              <a:lnSpc>
                <a:spcPct val="97000"/>
              </a:lnSpc>
            </a:pPr>
            <a:r>
              <a:rPr sz="25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了解毒作用影响因素的意义：</a:t>
            </a:r>
            <a:endParaRPr lang="SimHei" altLang="SimHei" sz="2500"/>
          </a:p>
          <a:p>
            <a:pPr algn="r" rtl="0" eaLnBrk="0">
              <a:lnSpc>
                <a:spcPts val="3649"/>
              </a:lnSpc>
              <a:spcBef>
                <a:spcPts val="894"/>
              </a:spcBef>
            </a:pPr>
            <a:r>
              <a:rPr sz="2500" b="1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①在评价</a:t>
            </a:r>
            <a:r>
              <a:rPr sz="2500" b="1" kern="0" spc="-2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píngjà)</a:t>
            </a:r>
            <a:r>
              <a:rPr sz="25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化学毒物毒性时，可以针对性地</a:t>
            </a:r>
            <a:r>
              <a:rPr sz="25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控制</a:t>
            </a:r>
            <a:endParaRPr lang="SimHei" altLang="SimHei" sz="2500"/>
          </a:p>
          <a:p>
            <a:pPr marL="12700" algn="l" rtl="0" eaLnBrk="0">
              <a:lnSpc>
                <a:spcPts val="3850"/>
              </a:lnSpc>
            </a:pPr>
            <a:r>
              <a:rPr sz="25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影响因素，使实验结果更</a:t>
            </a:r>
            <a:r>
              <a:rPr sz="25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准确，重现性更好；</a:t>
            </a:r>
            <a:endParaRPr lang="SimHei" altLang="SimHei" sz="2500"/>
          </a:p>
          <a:p>
            <a:pPr marL="685800" algn="l" rtl="0" eaLnBrk="0">
              <a:lnSpc>
                <a:spcPct val="86000"/>
              </a:lnSpc>
              <a:spcBef>
                <a:spcPts val="1820"/>
              </a:spcBef>
            </a:pPr>
            <a:r>
              <a:rPr sz="25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②在制订预防措施，</a:t>
            </a:r>
            <a:r>
              <a:rPr sz="25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特别是在将动物实验结果外推</a:t>
            </a:r>
            <a:endParaRPr lang="SimHei" altLang="SimHei" sz="2500"/>
          </a:p>
          <a:p>
            <a:pPr marL="19050" algn="l" rtl="0" eaLnBrk="0">
              <a:lnSpc>
                <a:spcPts val="4400"/>
              </a:lnSpc>
            </a:pPr>
            <a:r>
              <a:rPr sz="25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到人时，可以综合考虑其影响因素。</a:t>
            </a:r>
            <a:endParaRPr lang="SimHei" altLang="SimHei" sz="2500"/>
          </a:p>
        </p:txBody>
      </p:sp>
      <p:sp>
        <p:nvSpPr>
          <p:cNvPr id="24" name="textbox 24"/>
          <p:cNvSpPr/>
          <p:nvPr/>
        </p:nvSpPr>
        <p:spPr>
          <a:xfrm>
            <a:off x="4870441" y="7319537"/>
            <a:ext cx="937260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第三页，共七十页。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3774588" y="2041769"/>
            <a:ext cx="3237864" cy="2130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854"/>
              </a:lnSpc>
            </a:pPr>
            <a:endParaRPr lang="Arial" altLang="Arial" sz="100"/>
          </a:p>
          <a:p>
            <a:pPr marL="742315" algn="l" rtl="0" eaLnBrk="0">
              <a:lnSpc>
                <a:spcPct val="96000"/>
              </a:lnSpc>
            </a:pPr>
            <a:r>
              <a:rPr sz="49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第一节</a:t>
            </a:r>
            <a:endParaRPr lang="SimSun" altLang="SimSun" sz="49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200"/>
          </a:p>
          <a:p>
            <a:pPr algn="l" rtl="0" eaLnBrk="0">
              <a:lnSpc>
                <a:spcPct val="791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900" b="1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化学物因素</a:t>
            </a:r>
            <a:endParaRPr lang="SimSun" altLang="SimSun" sz="4900"/>
          </a:p>
        </p:txBody>
      </p:sp>
      <p:sp>
        <p:nvSpPr>
          <p:cNvPr id="30" name="textbox 30"/>
          <p:cNvSpPr/>
          <p:nvPr/>
        </p:nvSpPr>
        <p:spPr>
          <a:xfrm>
            <a:off x="4870441" y="7319537"/>
            <a:ext cx="937260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第四页，共七十页。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1421039" y="1435313"/>
            <a:ext cx="7524750" cy="4516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8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一、化学结构</a:t>
            </a:r>
            <a:endParaRPr lang="SimHei" altLang="SimHei" sz="2700"/>
          </a:p>
          <a:p>
            <a:pPr marL="902969" algn="l" rtl="0" eaLnBrk="0">
              <a:lnSpc>
                <a:spcPct val="88000"/>
              </a:lnSpc>
              <a:spcBef>
                <a:spcPts val="1003"/>
              </a:spcBef>
            </a:pP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“SAR”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与</a:t>
            </a:r>
            <a:r>
              <a:rPr sz="27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</a:t>
            </a:r>
            <a:r>
              <a:rPr sz="27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“Q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SAR”</a:t>
            </a:r>
            <a:endParaRPr lang="Times New Roman" altLang="Times New Roman" sz="2700"/>
          </a:p>
          <a:p>
            <a:pPr marL="387350" algn="l" rtl="0" eaLnBrk="0">
              <a:lnSpc>
                <a:spcPts val="3868"/>
              </a:lnSpc>
            </a:pP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取代基团的毒性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差异</a:t>
            </a:r>
            <a:endParaRPr lang="SimSun" altLang="SimSun" sz="2700"/>
          </a:p>
          <a:p>
            <a:pPr marL="882014" algn="l" rtl="0" eaLnBrk="0">
              <a:lnSpc>
                <a:spcPts val="3088"/>
              </a:lnSpc>
              <a:spcBef>
                <a:spcPts val="1214"/>
              </a:spcBef>
            </a:pPr>
            <a:r>
              <a:rPr sz="24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如：</a:t>
            </a:r>
            <a:endParaRPr lang="SimSun" altLang="SimSun" sz="2400"/>
          </a:p>
          <a:p>
            <a:pPr marL="1231264" algn="l" rtl="0" eaLnBrk="0">
              <a:lnSpc>
                <a:spcPct val="96000"/>
              </a:lnSpc>
              <a:spcBef>
                <a:spcPts val="1492"/>
              </a:spcBef>
            </a:pP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苯一抑制造血功能与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麻醉作用；</a:t>
            </a:r>
            <a:endParaRPr lang="SimSun" altLang="SimSun" sz="2700"/>
          </a:p>
          <a:p>
            <a:pPr marL="1365250" algn="l" rtl="0" eaLnBrk="0">
              <a:lnSpc>
                <a:spcPct val="85000"/>
              </a:lnSpc>
              <a:spcBef>
                <a:spcPts val="650"/>
              </a:spcBef>
            </a:pP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甲苯</a:t>
            </a:r>
            <a:r>
              <a:rPr sz="2700" kern="0" spc="-10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r>
              <a:rPr sz="2700" kern="0" spc="-9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抑制造血功能↓,麻醉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作用个；</a:t>
            </a:r>
            <a:endParaRPr lang="SimSun" altLang="SimSun" sz="2700"/>
          </a:p>
          <a:p>
            <a:pPr marL="1320800" algn="l" rtl="0" eaLnBrk="0">
              <a:lnSpc>
                <a:spcPts val="4173"/>
              </a:lnSpc>
            </a:pPr>
            <a:r>
              <a:rPr sz="27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苯胺一使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Hb</a:t>
            </a:r>
            <a:r>
              <a:rPr sz="27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形成高铁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Hb</a:t>
            </a:r>
            <a:r>
              <a:rPr sz="27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;</a:t>
            </a:r>
            <a:endParaRPr lang="Times New Roman" altLang="Times New Roman" sz="2700"/>
          </a:p>
          <a:p>
            <a:pPr marL="1186814" algn="l" rtl="0" eaLnBrk="0">
              <a:lnSpc>
                <a:spcPts val="2953"/>
              </a:lnSpc>
              <a:spcBef>
                <a:spcPts val="1147"/>
              </a:spcBef>
            </a:pPr>
            <a:r>
              <a:rPr sz="2400" b="1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硝基苯—肝脏</a:t>
            </a:r>
            <a:r>
              <a:rPr sz="2400" b="1" kern="0" spc="-3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(mmang)</a:t>
            </a:r>
            <a:r>
              <a:rPr sz="2400" b="1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毒性；</a:t>
            </a:r>
            <a:endParaRPr lang="SimSun" altLang="SimSun" sz="2400"/>
          </a:p>
          <a:p>
            <a:pPr marL="1200150" algn="l" rtl="0" eaLnBrk="0">
              <a:lnSpc>
                <a:spcPts val="3909"/>
              </a:lnSpc>
            </a:pP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苯酚—细胞原浆毒。</a:t>
            </a:r>
            <a:endParaRPr lang="SimSun" altLang="SimSun" sz="2700"/>
          </a:p>
        </p:txBody>
      </p:sp>
      <p:sp>
        <p:nvSpPr>
          <p:cNvPr id="36" name="textbox 36"/>
          <p:cNvSpPr/>
          <p:nvPr/>
        </p:nvSpPr>
        <p:spPr>
          <a:xfrm>
            <a:off x="4870441" y="7319537"/>
            <a:ext cx="937260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第五页，共七十页。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8" name="table 38"/>
          <p:cNvGraphicFramePr>
            <a:graphicFrameLocks noGrp="1"/>
          </p:cNvGraphicFramePr>
          <p:nvPr/>
        </p:nvGraphicFramePr>
        <p:xfrm>
          <a:off x="1327157" y="850896"/>
          <a:ext cx="8185150" cy="5518150"/>
        </p:xfrm>
        <a:graphic>
          <a:graphicData uri="http://schemas.openxmlformats.org/drawingml/2006/table">
            <a:tbl>
              <a:tblPr/>
              <a:tblGrid>
                <a:gridCol w="8185150"/>
              </a:tblGrid>
              <a:tr h="5505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22"/>
                        </a:lnSpc>
                      </a:pPr>
                      <a:endParaRPr lang="Arial" altLang="Arial" sz="100"/>
                    </a:p>
                    <a:p>
                      <a:pPr marL="272415" algn="l" rtl="0" eaLnBrk="0">
                        <a:lnSpc>
                          <a:spcPct val="83000"/>
                        </a:lnSpc>
                      </a:pPr>
                      <a:r>
                        <a:rPr sz="2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烃类毒物卤代化的元素不同毒性不同</a:t>
                      </a:r>
                      <a:endParaRPr lang="SimSun" altLang="SimSun" sz="2700"/>
                    </a:p>
                    <a:p>
                      <a:pPr marL="272415" algn="l" rtl="0" eaLnBrk="0">
                        <a:lnSpc>
                          <a:spcPts val="4088"/>
                        </a:lnSpc>
                      </a:pPr>
                      <a:r>
                        <a:rPr sz="2800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种类：</a:t>
                      </a:r>
                      <a:endParaRPr lang="SimHei" altLang="SimHei" sz="2800"/>
                    </a:p>
                    <a:p>
                      <a:pPr marL="995044" algn="l" rtl="0" eaLnBrk="0">
                        <a:lnSpc>
                          <a:spcPct val="95000"/>
                        </a:lnSpc>
                        <a:spcBef>
                          <a:spcPts val="1019"/>
                        </a:spcBef>
                      </a:pPr>
                      <a:r>
                        <a:rPr sz="2700" b="1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一般卤代毒性：</a:t>
                      </a:r>
                      <a:r>
                        <a:rPr sz="2700" kern="0" spc="4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700" b="1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I&gt;Br&gt;C</a:t>
                      </a:r>
                      <a:r>
                        <a:rPr sz="2700" b="1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Times New Roman" altLang="Times New Roman" sz="2700"/>
                    </a:p>
                    <a:p>
                      <a:pPr marL="990600" algn="l" rtl="0" eaLnBrk="0">
                        <a:lnSpc>
                          <a:spcPts val="3759"/>
                        </a:lnSpc>
                        <a:spcBef>
                          <a:spcPts val="857"/>
                        </a:spcBef>
                      </a:pPr>
                      <a:r>
                        <a:rPr sz="2900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如：</a:t>
                      </a:r>
                      <a:endParaRPr lang="SimSun" altLang="SimSun" sz="2900"/>
                    </a:p>
                    <a:p>
                      <a:pPr marL="1566544" algn="l" rtl="0" eaLnBrk="0">
                        <a:lnSpc>
                          <a:spcPct val="83000"/>
                        </a:lnSpc>
                        <a:spcBef>
                          <a:spcPts val="371"/>
                        </a:spcBef>
                      </a:pPr>
                      <a:r>
                        <a:rPr sz="2700" b="1" kern="0" spc="2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碘甲烷毒性&gt;溴甲烷&gt;氯甲</a:t>
                      </a:r>
                      <a:r>
                        <a:rPr sz="2700" b="1" kern="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烷</a:t>
                      </a:r>
                      <a:endParaRPr lang="SimSun" altLang="SimSun" sz="2700"/>
                    </a:p>
                    <a:p>
                      <a:pPr marL="277495" algn="l" rtl="0" eaLnBrk="0">
                        <a:lnSpc>
                          <a:spcPts val="4009"/>
                        </a:lnSpc>
                      </a:pPr>
                      <a:r>
                        <a:rPr sz="2100" b="1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程度</a:t>
                      </a:r>
                      <a:r>
                        <a:rPr sz="2100" b="1" kern="0" spc="-120">
                          <a:solidFill>
                            <a:srgbClr val="00CD9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(chéngdù</a:t>
                      </a:r>
                      <a:r>
                        <a:rPr sz="2100" b="1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):</a:t>
                      </a:r>
                      <a:endParaRPr lang="SimHei" altLang="SimHei" sz="2100"/>
                    </a:p>
                    <a:p>
                      <a:pPr marL="995044" algn="l" rtl="0" eaLnBrk="0">
                        <a:lnSpc>
                          <a:spcPct val="95000"/>
                        </a:lnSpc>
                        <a:spcBef>
                          <a:spcPts val="1136"/>
                        </a:spcBef>
                      </a:pPr>
                      <a:r>
                        <a:rPr sz="2700" b="1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分子中卤代元素取代越多毒性越大。</a:t>
                      </a:r>
                      <a:endParaRPr lang="SimSun" altLang="SimSun" sz="2700"/>
                    </a:p>
                    <a:p>
                      <a:pPr marL="964564" algn="l" rtl="0" eaLnBrk="0">
                        <a:lnSpc>
                          <a:spcPts val="3053"/>
                        </a:lnSpc>
                        <a:spcBef>
                          <a:spcPts val="978"/>
                        </a:spcBef>
                      </a:pPr>
                      <a:r>
                        <a:rPr sz="25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如：</a:t>
                      </a:r>
                      <a:endParaRPr lang="SimSun" altLang="SimSun" sz="25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03"/>
                        </a:lnSpc>
                      </a:pPr>
                      <a:endParaRPr lang="Arial" altLang="Arial" sz="100"/>
                    </a:p>
                    <a:p>
                      <a:pPr marL="1504950" algn="l" rtl="0" eaLnBrk="0">
                        <a:lnSpc>
                          <a:spcPct val="95000"/>
                        </a:lnSpc>
                      </a:pPr>
                      <a:r>
                        <a:rPr sz="23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CCT₄</a:t>
                      </a:r>
                      <a:r>
                        <a:rPr sz="23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毒</a:t>
                      </a:r>
                      <a:r>
                        <a:rPr sz="23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3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</a:t>
                      </a:r>
                      <a:r>
                        <a:rPr sz="23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3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&gt;</a:t>
                      </a:r>
                      <a:r>
                        <a:rPr sz="2300" kern="0" spc="3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3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CHCI₃&gt;C</a:t>
                      </a:r>
                      <a:r>
                        <a:rPr sz="23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H₂CI₂&gt;CH3CI</a:t>
                      </a:r>
                      <a:endParaRPr lang="Times New Roman" altLang="Times New Roman" sz="2300"/>
                    </a:p>
                  </a:txBody>
                  <a:tcPr marL="0" marR="0" marT="0" marB="0">
                    <a:lnL w="952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0" name="textbox 40"/>
          <p:cNvSpPr/>
          <p:nvPr/>
        </p:nvSpPr>
        <p:spPr>
          <a:xfrm>
            <a:off x="4870441" y="7313184"/>
            <a:ext cx="9302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第六页，共七十页。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4951497" y="2650280"/>
            <a:ext cx="2464435" cy="2122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74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6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大鼠2</a:t>
            </a:r>
            <a:r>
              <a:rPr sz="2600" b="1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hLC₅₀</a:t>
            </a:r>
            <a:r>
              <a:rPr sz="26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值</a:t>
            </a:r>
            <a:endParaRPr lang="SimSun" altLang="SimSun" sz="2600"/>
          </a:p>
          <a:p>
            <a:pPr marL="481965" algn="l" rtl="0" eaLnBrk="0">
              <a:lnSpc>
                <a:spcPts val="4467"/>
              </a:lnSpc>
            </a:pPr>
            <a:r>
              <a:rPr sz="26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900mg/M³</a:t>
            </a:r>
            <a:endParaRPr lang="SimSun" altLang="SimSun" sz="26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r" rtl="0" eaLnBrk="0">
              <a:lnSpc>
                <a:spcPct val="85000"/>
              </a:lnSpc>
              <a:spcBef>
                <a:spcPts val="781"/>
              </a:spcBef>
            </a:pPr>
            <a:r>
              <a:rPr sz="26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1080-2580mg</a:t>
            </a:r>
            <a:r>
              <a:rPr sz="26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/M³</a:t>
            </a:r>
            <a:endParaRPr lang="SimSun" altLang="SimSun" sz="2600"/>
          </a:p>
          <a:p>
            <a:pPr marL="494665" algn="l" rtl="0" eaLnBrk="0">
              <a:lnSpc>
                <a:spcPts val="4599"/>
              </a:lnSpc>
            </a:pPr>
            <a:r>
              <a:rPr sz="26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6600mg/M³</a:t>
            </a:r>
            <a:endParaRPr lang="SimSun" altLang="SimSun" sz="2600"/>
          </a:p>
        </p:txBody>
      </p:sp>
      <p:sp>
        <p:nvSpPr>
          <p:cNvPr id="46" name="textbox 46"/>
          <p:cNvSpPr/>
          <p:nvPr/>
        </p:nvSpPr>
        <p:spPr>
          <a:xfrm>
            <a:off x="2005038" y="2605810"/>
            <a:ext cx="1991360" cy="2160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0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卤代甲烷种类</a:t>
            </a:r>
            <a:endParaRPr lang="SimSun" altLang="SimSun" sz="2600"/>
          </a:p>
          <a:p>
            <a:pPr marL="501650" algn="l" rtl="0" eaLnBrk="0">
              <a:lnSpc>
                <a:spcPct val="97000"/>
              </a:lnSpc>
              <a:spcBef>
                <a:spcPts val="1844"/>
              </a:spcBef>
            </a:pPr>
            <a:r>
              <a:rPr sz="26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碘甲烷</a:t>
            </a:r>
            <a:endParaRPr lang="SimSun" altLang="SimSun" sz="2600"/>
          </a:p>
          <a:p>
            <a:pPr marL="564515" algn="l" rtl="0" eaLnBrk="0">
              <a:lnSpc>
                <a:spcPct val="85000"/>
              </a:lnSpc>
              <a:spcBef>
                <a:spcPts val="1729"/>
              </a:spcBef>
            </a:pPr>
            <a:r>
              <a:rPr sz="2600" b="1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溴甲烷</a:t>
            </a:r>
            <a:endParaRPr lang="SimSun" altLang="SimSun" sz="2600"/>
          </a:p>
          <a:p>
            <a:pPr marL="501650" algn="l" rtl="0" eaLnBrk="0">
              <a:lnSpc>
                <a:spcPts val="4549"/>
              </a:lnSpc>
            </a:pPr>
            <a:r>
              <a:rPr sz="26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氯甲烷</a:t>
            </a:r>
            <a:endParaRPr lang="SimSun" altLang="SimSun" sz="2600"/>
          </a:p>
        </p:txBody>
      </p:sp>
      <p:sp>
        <p:nvSpPr>
          <p:cNvPr id="48" name="textbox 48"/>
          <p:cNvSpPr/>
          <p:nvPr/>
        </p:nvSpPr>
        <p:spPr>
          <a:xfrm>
            <a:off x="2692409" y="2047963"/>
            <a:ext cx="5635625" cy="425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三种cmmmg)</a:t>
            </a:r>
            <a:r>
              <a:rPr sz="28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卤代甲烷的急性吸</a:t>
            </a:r>
            <a:r>
              <a:rPr sz="28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入毒性</a:t>
            </a:r>
            <a:endParaRPr lang="SimSun" altLang="SimSun" sz="2800"/>
          </a:p>
        </p:txBody>
      </p:sp>
      <p:sp>
        <p:nvSpPr>
          <p:cNvPr id="50" name="textbox 50"/>
          <p:cNvSpPr/>
          <p:nvPr/>
        </p:nvSpPr>
        <p:spPr>
          <a:xfrm>
            <a:off x="4870441" y="7319537"/>
            <a:ext cx="937260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第七页，共七十页。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1587460" y="1217652"/>
            <a:ext cx="5908675" cy="4106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1"/>
              </a:lnSpc>
            </a:pPr>
            <a:endParaRPr lang="Arial" altLang="Arial" sz="100"/>
          </a:p>
          <a:p>
            <a:pPr marL="17779" algn="l" rtl="0" eaLnBrk="0">
              <a:lnSpc>
                <a:spcPct val="88000"/>
              </a:lnSpc>
            </a:pPr>
            <a:r>
              <a:rPr sz="28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取代基团</a:t>
            </a:r>
            <a:r>
              <a:rPr sz="28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800" b="1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w)</a:t>
            </a:r>
            <a:r>
              <a:rPr sz="2800" b="1" kern="0" spc="4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8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的位置不</a:t>
            </a:r>
            <a:r>
              <a:rPr sz="28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同毒性不同</a:t>
            </a:r>
            <a:endParaRPr lang="SimSun" altLang="SimSun" sz="2800"/>
          </a:p>
          <a:p>
            <a:pPr marL="17779" algn="l" rtl="0" eaLnBrk="0">
              <a:lnSpc>
                <a:spcPts val="4660"/>
              </a:lnSpc>
            </a:pPr>
            <a:r>
              <a:rPr sz="2800" b="1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苯环两个基团位置：</a:t>
            </a:r>
            <a:endParaRPr lang="SimSun" altLang="SimSun" sz="2800"/>
          </a:p>
          <a:p>
            <a:pPr marL="779780" algn="l" rtl="0" eaLnBrk="0">
              <a:lnSpc>
                <a:spcPct val="95000"/>
              </a:lnSpc>
              <a:spcBef>
                <a:spcPts val="2005"/>
              </a:spcBef>
            </a:pPr>
            <a:r>
              <a:rPr sz="2800" b="1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对位&gt;邻位&gt;间位毒性</a:t>
            </a:r>
            <a:endParaRPr lang="SimSun" altLang="SimSun" sz="2800"/>
          </a:p>
          <a:p>
            <a:pPr marL="779780" algn="l" rtl="0" eaLnBrk="0">
              <a:lnSpc>
                <a:spcPct val="95000"/>
              </a:lnSpc>
              <a:spcBef>
                <a:spcPts val="1708"/>
              </a:spcBef>
            </a:pPr>
            <a:r>
              <a:rPr sz="2800" b="1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对称&gt;不对称分子毒性</a:t>
            </a:r>
            <a:endParaRPr lang="SimSun" altLang="SimSun" sz="2800"/>
          </a:p>
          <a:p>
            <a:pPr marL="12700" algn="l" rtl="0" eaLnBrk="0">
              <a:lnSpc>
                <a:spcPts val="4201"/>
              </a:lnSpc>
              <a:spcBef>
                <a:spcPts val="1508"/>
              </a:spcBef>
            </a:pPr>
            <a:r>
              <a:rPr sz="32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如：</a:t>
            </a:r>
            <a:endParaRPr lang="SimSun" altLang="SimSun" sz="3200"/>
          </a:p>
          <a:p>
            <a:pPr marL="779780" algn="l" rtl="0" eaLnBrk="0">
              <a:lnSpc>
                <a:spcPct val="94000"/>
              </a:lnSpc>
              <a:spcBef>
                <a:spcPts val="913"/>
              </a:spcBef>
            </a:pPr>
            <a:r>
              <a:rPr sz="28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对苯二甲酸&gt;邻苯二甲酸毒</a:t>
            </a:r>
            <a:r>
              <a:rPr sz="28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</a:t>
            </a:r>
            <a:endParaRPr lang="SimSun" altLang="SimSun" sz="2800"/>
          </a:p>
          <a:p>
            <a:pPr algn="l" rtl="0" eaLnBrk="0">
              <a:lnSpc>
                <a:spcPct val="104000"/>
              </a:lnSpc>
            </a:pPr>
            <a:endParaRPr lang="Arial" altLang="Arial" sz="1200"/>
          </a:p>
          <a:p>
            <a:pPr algn="l" rtl="0" eaLnBrk="0">
              <a:lnSpc>
                <a:spcPct val="9428"/>
              </a:lnSpc>
            </a:pPr>
            <a:endParaRPr lang="Arial" altLang="Arial" sz="100"/>
          </a:p>
          <a:p>
            <a:pPr algn="r" rtl="0" eaLnBrk="0">
              <a:lnSpc>
                <a:spcPct val="93000"/>
              </a:lnSpc>
            </a:pPr>
            <a:r>
              <a:rPr sz="2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1,2-二氯甲醚&gt;1,1-二</a:t>
            </a:r>
            <a:r>
              <a:rPr sz="28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氯甲醚毒性</a:t>
            </a:r>
            <a:endParaRPr lang="SimSun" altLang="SimSun" sz="2800"/>
          </a:p>
        </p:txBody>
      </p:sp>
      <p:pic>
        <p:nvPicPr>
          <p:cNvPr id="56" name="picture 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647899" y="5600668"/>
            <a:ext cx="5143525" cy="1397009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5778524" y="5859351"/>
            <a:ext cx="1835150" cy="993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78"/>
              </a:lnSpc>
            </a:pPr>
            <a:endParaRPr lang="Arial" altLang="Arial" sz="100"/>
          </a:p>
          <a:p>
            <a:pPr marL="221615" algn="l" rtl="0" eaLnBrk="0">
              <a:lnSpc>
                <a:spcPct val="70000"/>
              </a:lnSpc>
            </a:pPr>
            <a:r>
              <a:rPr sz="3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3300"/>
          </a:p>
          <a:p>
            <a:pPr algn="r" rtl="0" eaLnBrk="0">
              <a:lnSpc>
                <a:spcPct val="83000"/>
              </a:lnSpc>
              <a:spcBef>
                <a:spcPts val="10"/>
              </a:spcBef>
            </a:pPr>
            <a:r>
              <a:rPr sz="1900" b="1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9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l---CH---O</a:t>
            </a:r>
            <a:r>
              <a:rPr sz="1900" b="1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---CH</a:t>
            </a:r>
            <a:r>
              <a:rPr sz="19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₃</a:t>
            </a:r>
            <a:endParaRPr lang="Times New Roman" altLang="Times New Roman" sz="19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28575" algn="l" rtl="0" eaLnBrk="0">
              <a:lnSpc>
                <a:spcPct val="96000"/>
              </a:lnSpc>
              <a:spcBef>
                <a:spcPts val="2"/>
              </a:spcBef>
            </a:pP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(1,1-二氯甲醚</a:t>
            </a: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)</a:t>
            </a:r>
            <a:endParaRPr lang="KaiTi" altLang="KaiTi" sz="1800"/>
          </a:p>
        </p:txBody>
      </p:sp>
      <p:sp>
        <p:nvSpPr>
          <p:cNvPr id="60" name="textbox 60"/>
          <p:cNvSpPr/>
          <p:nvPr/>
        </p:nvSpPr>
        <p:spPr>
          <a:xfrm>
            <a:off x="2787687" y="6211733"/>
            <a:ext cx="2358389" cy="635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57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2000" b="1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Cl-</a:t>
            </a:r>
            <a:r>
              <a:rPr sz="2000" b="1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-CH₂--</a:t>
            </a:r>
            <a:r>
              <a:rPr sz="2000" b="1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-O---CH₂---C</a:t>
            </a:r>
            <a:r>
              <a:rPr sz="2000" b="1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</a:t>
            </a:r>
            <a:endParaRPr lang="Times New Roman" altLang="Times New Roman" sz="20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333375" algn="l" rtl="0" eaLnBrk="0">
              <a:lnSpc>
                <a:spcPct val="96000"/>
              </a:lnSpc>
              <a:spcBef>
                <a:spcPts val="2"/>
              </a:spcBef>
            </a:pPr>
            <a:r>
              <a:rPr sz="1800" b="1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(1,2-二氯甲醚)</a:t>
            </a:r>
            <a:endParaRPr lang="KaiTi" altLang="KaiTi" sz="1800"/>
          </a:p>
        </p:txBody>
      </p:sp>
      <p:sp>
        <p:nvSpPr>
          <p:cNvPr id="62" name="textbox 62"/>
          <p:cNvSpPr/>
          <p:nvPr/>
        </p:nvSpPr>
        <p:spPr>
          <a:xfrm>
            <a:off x="4870441" y="7319537"/>
            <a:ext cx="937260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第八页，共七十页。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textbox 64"/>
          <p:cNvSpPr/>
          <p:nvPr/>
        </p:nvSpPr>
        <p:spPr>
          <a:xfrm>
            <a:off x="1401914" y="1266141"/>
            <a:ext cx="7499350" cy="5013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4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700" b="1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27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异构体与立体构型的毒性差异</a:t>
            </a:r>
            <a:endParaRPr lang="SimSun" altLang="SimSun" sz="2700"/>
          </a:p>
          <a:p>
            <a:pPr marL="634365" algn="l" rtl="0" eaLnBrk="0">
              <a:lnSpc>
                <a:spcPts val="3649"/>
              </a:lnSpc>
            </a:pPr>
            <a:r>
              <a:rPr sz="27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同分异构体</a:t>
            </a:r>
            <a:endParaRPr lang="SimSun" altLang="SimSun" sz="2700"/>
          </a:p>
          <a:p>
            <a:pPr marL="673100" algn="l" rtl="0" eaLnBrk="0">
              <a:lnSpc>
                <a:spcPct val="95000"/>
              </a:lnSpc>
              <a:spcBef>
                <a:spcPts val="1067"/>
              </a:spcBef>
            </a:pP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如：六六六农药</a:t>
            </a:r>
            <a:endParaRPr lang="SimSun" altLang="SimSun" sz="2700"/>
          </a:p>
          <a:p>
            <a:pPr marL="1345564" algn="l" rtl="0" eaLnBrk="0">
              <a:lnSpc>
                <a:spcPct val="83000"/>
              </a:lnSpc>
              <a:spcBef>
                <a:spcPts val="611"/>
              </a:spcBef>
            </a:pP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γ、δ-六六六一急性毒性强；</a:t>
            </a:r>
            <a:endParaRPr lang="SimSun" altLang="SimSun" sz="2700"/>
          </a:p>
          <a:p>
            <a:pPr marL="1345564" algn="l" rtl="0" eaLnBrk="0">
              <a:lnSpc>
                <a:spcPts val="3655"/>
              </a:lnSpc>
            </a:pPr>
            <a:r>
              <a:rPr sz="27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β-六六六一慢性毒性大；</a:t>
            </a:r>
            <a:endParaRPr lang="SimSun" altLang="SimSun" sz="2700"/>
          </a:p>
          <a:p>
            <a:pPr marL="1345564" algn="l" rtl="0" eaLnBrk="0">
              <a:lnSpc>
                <a:spcPct val="83000"/>
              </a:lnSpc>
              <a:spcBef>
                <a:spcPts val="706"/>
              </a:spcBef>
            </a:pPr>
            <a:r>
              <a:rPr sz="27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α、γ-六六六一中枢神经兴奋作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用；</a:t>
            </a:r>
            <a:endParaRPr lang="SimSun" altLang="SimSun" sz="2700"/>
          </a:p>
          <a:p>
            <a:pPr marL="1345564" algn="l" rtl="0" eaLnBrk="0">
              <a:lnSpc>
                <a:spcPts val="3805"/>
              </a:lnSpc>
            </a:pPr>
            <a:r>
              <a:rPr sz="2700" b="1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β、δ-六六六一中枢神经抑制作用。</a:t>
            </a:r>
            <a:endParaRPr lang="SimSun" altLang="SimSun" sz="2700"/>
          </a:p>
          <a:p>
            <a:pPr marL="609600" algn="l" rtl="0" eaLnBrk="0">
              <a:lnSpc>
                <a:spcPct val="95000"/>
              </a:lnSpc>
              <a:spcBef>
                <a:spcPts val="796"/>
              </a:spcBef>
            </a:pPr>
            <a:r>
              <a:rPr sz="2700" b="1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立体异构体(手征性或对映体)</a:t>
            </a:r>
            <a:endParaRPr lang="SimSun" altLang="SimSun" sz="2700"/>
          </a:p>
          <a:p>
            <a:pPr marL="1345564" algn="l" rtl="0" eaLnBrk="0">
              <a:lnSpc>
                <a:spcPct val="91000"/>
              </a:lnSpc>
              <a:spcBef>
                <a:spcPts val="369"/>
              </a:spcBef>
            </a:pP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有“右旋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(R)”</a:t>
            </a:r>
            <a:r>
              <a:rPr sz="2700" b="1" kern="0" spc="5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与“左旋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(S)”  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两种</a:t>
            </a:r>
            <a:endParaRPr lang="SimSun" altLang="SimSun" sz="27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31264" indent="6350" algn="l" rtl="0" eaLnBrk="0">
              <a:lnSpc>
                <a:spcPct val="102000"/>
              </a:lnSpc>
              <a:spcBef>
                <a:spcPts val="6"/>
              </a:spcBef>
            </a:pPr>
            <a:r>
              <a:rPr sz="26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氨基酸和糖类(kanm</a:t>
            </a:r>
            <a:r>
              <a:rPr sz="26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1a0。用“D”</a:t>
            </a:r>
            <a:r>
              <a:rPr sz="2600" b="1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和“L”表</a:t>
            </a:r>
            <a:r>
              <a:rPr sz="26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示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有旋光性：用“+”和“-”表</a:t>
            </a:r>
            <a:r>
              <a:rPr sz="27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示</a:t>
            </a:r>
            <a:endParaRPr lang="SimSun" altLang="SimSun" sz="2700"/>
          </a:p>
        </p:txBody>
      </p:sp>
      <p:sp>
        <p:nvSpPr>
          <p:cNvPr id="66" name="textbox 66"/>
          <p:cNvSpPr/>
          <p:nvPr/>
        </p:nvSpPr>
        <p:spPr>
          <a:xfrm>
            <a:off x="4870441" y="7319537"/>
            <a:ext cx="9302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第九页，共七十页。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rect"/>
          <p:cNvSpPr/>
          <p:nvPr/>
        </p:nvSpPr>
        <p:spPr>
          <a:xfrm>
            <a:off x="2108203" y="2247905"/>
            <a:ext cx="406349" cy="457174"/>
          </a:xfrm>
          <a:prstGeom prst="rect">
            <a:avLst/>
          </a:prstGeom>
          <a:solidFill>
            <a:srgbClr val="E7EA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textbox 70"/>
          <p:cNvSpPr/>
          <p:nvPr/>
        </p:nvSpPr>
        <p:spPr>
          <a:xfrm>
            <a:off x="1452344" y="1095023"/>
            <a:ext cx="7311390" cy="5064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64"/>
              </a:lnSpc>
            </a:pPr>
            <a:endParaRPr lang="Arial" altLang="Arial" sz="100"/>
          </a:p>
          <a:p>
            <a:pPr marL="63500" algn="l" rtl="0" eaLnBrk="0">
              <a:lnSpc>
                <a:spcPct val="83000"/>
              </a:lnSpc>
            </a:pPr>
            <a:r>
              <a:rPr sz="28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化学物手征性对毒性的影响原</a:t>
            </a:r>
            <a:r>
              <a:rPr sz="28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因：</a:t>
            </a:r>
            <a:endParaRPr lang="SimSun" altLang="SimSun" sz="2800"/>
          </a:p>
          <a:p>
            <a:pPr marL="25400" algn="l" rtl="0" eaLnBrk="0">
              <a:lnSpc>
                <a:spcPts val="4702"/>
              </a:lnSpc>
            </a:pPr>
            <a:r>
              <a:rPr sz="25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对生物转化的影响：</a:t>
            </a:r>
            <a:endParaRPr lang="SimSun" altLang="SimSun" sz="25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673100" algn="l" rtl="0" eaLnBrk="0">
              <a:lnSpc>
                <a:spcPct val="91000"/>
              </a:lnSpc>
              <a:spcBef>
                <a:spcPts val="758"/>
              </a:spcBef>
            </a:pPr>
            <a:r>
              <a:rPr sz="25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2500" kern="0" spc="-6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生物转化的位置(如：丁呋心定的羟化</a:t>
            </a:r>
            <a:r>
              <a:rPr sz="2500" b="1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25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759"/>
              </a:spcBef>
            </a:pPr>
            <a:r>
              <a:rPr sz="2500" b="1" kern="0" spc="-50">
                <a:solidFill>
                  <a:srgbClr val="00000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r>
              <a:rPr sz="2500" kern="0" spc="-730">
                <a:solidFill>
                  <a:srgbClr val="00000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立体构型的选择性《如：</a:t>
            </a:r>
            <a:r>
              <a:rPr sz="25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BalP</a:t>
            </a:r>
            <a:r>
              <a:rPr sz="25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环氧化与羟化</a:t>
            </a:r>
            <a:r>
              <a:rPr sz="25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2500"/>
          </a:p>
          <a:p>
            <a:pPr marL="729615" algn="l" rtl="0" eaLnBrk="0">
              <a:lnSpc>
                <a:spcPct val="88000"/>
              </a:lnSpc>
              <a:spcBef>
                <a:spcPts val="1760"/>
              </a:spcBef>
            </a:pPr>
            <a:r>
              <a:rPr sz="25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③立体构型的转变(如：布洛芬R→S(蓟兹潮</a:t>
            </a:r>
            <a:r>
              <a:rPr sz="25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2500"/>
          </a:p>
          <a:p>
            <a:pPr marL="12700" algn="l" rtl="0" eaLnBrk="0">
              <a:lnSpc>
                <a:spcPts val="4200"/>
              </a:lnSpc>
            </a:pPr>
            <a:r>
              <a:rPr sz="2400" b="1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对生物</a:t>
            </a:r>
            <a:r>
              <a:rPr sz="2400" b="1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eneng@)</a:t>
            </a:r>
            <a:r>
              <a:rPr sz="2400" b="1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转运的影响：</a:t>
            </a:r>
            <a:endParaRPr lang="SimSun" altLang="SimSun" sz="2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673100" algn="l" rtl="0" eaLnBrk="0">
              <a:lnSpc>
                <a:spcPct val="91000"/>
              </a:lnSpc>
              <a:spcBef>
                <a:spcPts val="758"/>
              </a:spcBef>
            </a:pPr>
            <a:r>
              <a:rPr sz="25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2500" kern="0" spc="-6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吸收速度(如：多巴“L”&gt;“D”</a:t>
            </a:r>
            <a:r>
              <a:rPr sz="2500" kern="0" spc="-7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2500"/>
          </a:p>
          <a:p>
            <a:pPr marL="673100" algn="l" rtl="0" eaLnBrk="0">
              <a:lnSpc>
                <a:spcPct val="91000"/>
              </a:lnSpc>
              <a:spcBef>
                <a:spcPts val="1620"/>
              </a:spcBef>
            </a:pPr>
            <a:r>
              <a:rPr sz="25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r>
              <a:rPr sz="25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排泄速度(如：特布他林“+”&gt;“-</a:t>
            </a:r>
            <a:r>
              <a:rPr sz="2500" kern="0" spc="-8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</a:t>
            </a:r>
            <a:r>
              <a:rPr sz="2500" kern="0" spc="-6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2500"/>
          </a:p>
          <a:p>
            <a:pPr algn="l" rtl="0" eaLnBrk="0">
              <a:lnSpc>
                <a:spcPct val="103000"/>
              </a:lnSpc>
            </a:pPr>
            <a:endParaRPr lang="Arial" altLang="Arial" sz="1500"/>
          </a:p>
          <a:p>
            <a:pPr algn="l" rtl="0" eaLnBrk="0">
              <a:lnSpc>
                <a:spcPct val="13398"/>
              </a:lnSpc>
            </a:pPr>
            <a:endParaRPr lang="Arial" altLang="Arial" sz="100"/>
          </a:p>
          <a:p>
            <a:pPr marL="742950" algn="l" rtl="0" eaLnBrk="0">
              <a:lnSpc>
                <a:spcPct val="91000"/>
              </a:lnSpc>
            </a:pPr>
            <a:r>
              <a:rPr sz="25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③与血浆蛋白结合力</a:t>
            </a:r>
            <a:r>
              <a:rPr sz="25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(如：布洛芬“+”&gt;“-”</a:t>
            </a:r>
            <a:r>
              <a:rPr sz="25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2500"/>
          </a:p>
        </p:txBody>
      </p:sp>
      <p:sp>
        <p:nvSpPr>
          <p:cNvPr id="72" name="textbox 72"/>
          <p:cNvSpPr/>
          <p:nvPr/>
        </p:nvSpPr>
        <p:spPr>
          <a:xfrm>
            <a:off x="4870441" y="7319537"/>
            <a:ext cx="9302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第十页，共七十页。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1339801" y="912519"/>
            <a:ext cx="7940675" cy="4670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13029" algn="l" rtl="0" eaLnBrk="0">
              <a:lnSpc>
                <a:spcPct val="94000"/>
              </a:lnSpc>
            </a:pPr>
            <a:r>
              <a:rPr sz="28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28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8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同系物化学结构的毒性(d</a:t>
            </a:r>
            <a:r>
              <a:rPr sz="28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ú</a:t>
            </a:r>
            <a:r>
              <a:rPr sz="28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8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xng差</a:t>
            </a:r>
            <a:endParaRPr lang="SimSun" altLang="SimSun" sz="2800"/>
          </a:p>
          <a:p>
            <a:pPr marL="12700" algn="l" rtl="0" eaLnBrk="0">
              <a:lnSpc>
                <a:spcPct val="96000"/>
              </a:lnSpc>
              <a:spcBef>
                <a:spcPts val="1191"/>
              </a:spcBef>
            </a:pPr>
            <a:r>
              <a:rPr sz="2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异</a:t>
            </a:r>
            <a:endParaRPr lang="SimSun" altLang="SimSun" sz="2800"/>
          </a:p>
          <a:p>
            <a:pPr marL="461644" algn="l" rtl="0" eaLnBrk="0">
              <a:lnSpc>
                <a:spcPct val="95000"/>
              </a:lnSpc>
              <a:spcBef>
                <a:spcPts val="1504"/>
              </a:spcBef>
            </a:pPr>
            <a:r>
              <a:rPr sz="2600" b="1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26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同系物的碳原子数目</a:t>
            </a:r>
            <a:endParaRPr lang="SimSun" altLang="SimSun" sz="2600"/>
          </a:p>
          <a:p>
            <a:pPr algn="r" rtl="0" eaLnBrk="0">
              <a:lnSpc>
                <a:spcPct val="93000"/>
              </a:lnSpc>
              <a:spcBef>
                <a:spcPts val="786"/>
              </a:spcBef>
            </a:pPr>
            <a:r>
              <a:rPr sz="26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在一定碳原子范围内，同系物毒性</a:t>
            </a:r>
            <a:r>
              <a:rPr sz="26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(m)</a:t>
            </a:r>
            <a:r>
              <a:rPr sz="2600" b="1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26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随</a:t>
            </a:r>
            <a:r>
              <a:rPr sz="26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碳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原子</a:t>
            </a:r>
            <a:endParaRPr lang="SimSun" altLang="SimSun" sz="26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55575" algn="l" rtl="0" eaLnBrk="0">
              <a:lnSpc>
                <a:spcPct val="83000"/>
              </a:lnSpc>
              <a:spcBef>
                <a:spcPts val="542"/>
              </a:spcBef>
            </a:pPr>
            <a:r>
              <a:rPr sz="18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</a:t>
            </a:r>
            <a:r>
              <a:rPr sz="18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18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而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8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800"/>
          </a:p>
          <a:p>
            <a:pPr marL="640080" algn="l" rtl="0" eaLnBrk="0">
              <a:lnSpc>
                <a:spcPts val="4087"/>
              </a:lnSpc>
            </a:pPr>
            <a:r>
              <a:rPr sz="24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如：</a:t>
            </a:r>
            <a:endParaRPr lang="SimSun" altLang="SimSun" sz="2400"/>
          </a:p>
          <a:p>
            <a:pPr marL="830580" algn="l" rtl="0" eaLnBrk="0">
              <a:lnSpc>
                <a:spcPct val="85000"/>
              </a:lnSpc>
              <a:spcBef>
                <a:spcPts val="1383"/>
              </a:spcBef>
            </a:pPr>
            <a:r>
              <a:rPr sz="2800" b="1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丙烷&lt;丁烷&lt;戊烷&lt;己烷&lt;庚烷毒性</a:t>
            </a:r>
            <a:endParaRPr lang="SimSun" altLang="SimSun" sz="2800"/>
          </a:p>
          <a:p>
            <a:pPr marL="1421130" algn="l" rtl="0" eaLnBrk="0">
              <a:lnSpc>
                <a:spcPts val="4150"/>
              </a:lnSpc>
            </a:pPr>
            <a:r>
              <a:rPr sz="28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(麻醉作用，大于9个</a:t>
            </a:r>
            <a:r>
              <a:rPr sz="28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碳原子除外)</a:t>
            </a:r>
            <a:endParaRPr lang="SimSun" altLang="SimSun" sz="2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6759"/>
              </a:lnSpc>
            </a:pPr>
            <a:endParaRPr lang="Arial" altLang="Arial" sz="100"/>
          </a:p>
          <a:p>
            <a:pPr marL="887730" algn="l" rtl="0" eaLnBrk="0">
              <a:lnSpc>
                <a:spcPct val="96000"/>
              </a:lnSpc>
            </a:pPr>
            <a:r>
              <a:rPr sz="2800" b="1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乙醇&lt;丙醇&lt;丁醇毒性</a:t>
            </a:r>
            <a:endParaRPr lang="SimSun" altLang="SimSun" sz="2800"/>
          </a:p>
        </p:txBody>
      </p:sp>
      <p:sp>
        <p:nvSpPr>
          <p:cNvPr id="78" name="textbox 78"/>
          <p:cNvSpPr/>
          <p:nvPr/>
        </p:nvSpPr>
        <p:spPr>
          <a:xfrm>
            <a:off x="4813338" y="7319537"/>
            <a:ext cx="10318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第十一页，共七十页。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2006641" y="3037739"/>
            <a:ext cx="5304790" cy="2174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67"/>
              </a:lnSpc>
            </a:pPr>
            <a:endParaRPr lang="Arial" altLang="Arial" sz="100"/>
          </a:p>
          <a:p>
            <a:pPr marL="188595" algn="l" rtl="0" eaLnBrk="0">
              <a:lnSpc>
                <a:spcPct val="95000"/>
              </a:lnSpc>
            </a:pPr>
            <a:r>
              <a:rPr sz="2700" b="1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直链&gt;支链烃毒性</a:t>
            </a:r>
            <a:endParaRPr lang="SimSun" altLang="SimSun" sz="2700"/>
          </a:p>
          <a:p>
            <a:pPr marL="1052194" algn="l" rtl="0" eaLnBrk="0">
              <a:lnSpc>
                <a:spcPct val="83000"/>
              </a:lnSpc>
              <a:spcBef>
                <a:spcPts val="1388"/>
              </a:spcBef>
            </a:pPr>
            <a:r>
              <a:rPr sz="2700" b="1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(如：庚烷&gt;异庚烷毒</a:t>
            </a:r>
            <a:r>
              <a:rPr sz="2700" b="1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性)</a:t>
            </a:r>
            <a:endParaRPr lang="SimSun" altLang="SimSun" sz="2700"/>
          </a:p>
          <a:p>
            <a:pPr marL="302895" algn="l" rtl="0" eaLnBrk="0">
              <a:lnSpc>
                <a:spcPts val="4750"/>
              </a:lnSpc>
              <a:tabLst>
                <a:tab pos="323215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700" b="1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成环化合物&gt;不成环化合物毒性</a:t>
            </a:r>
            <a:endParaRPr lang="SimSun" altLang="SimSun" sz="2700"/>
          </a:p>
          <a:p>
            <a:pPr algn="l" rtl="0" eaLnBrk="0">
              <a:lnSpc>
                <a:spcPct val="101000"/>
              </a:lnSpc>
            </a:pPr>
            <a:endParaRPr lang="Arial" altLang="Arial" sz="1600"/>
          </a:p>
          <a:p>
            <a:pPr marL="1045844" algn="l" rtl="0" eaLnBrk="0">
              <a:lnSpc>
                <a:spcPct val="95000"/>
              </a:lnSpc>
              <a:spcBef>
                <a:spcPts val="7"/>
              </a:spcBef>
            </a:pPr>
            <a:r>
              <a:rPr sz="2700" b="1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(如：环戊烷&gt;戊烷毒性)</a:t>
            </a:r>
            <a:endParaRPr lang="SimSun" altLang="SimSun" sz="27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019341" y="4241775"/>
            <a:ext cx="311070" cy="438191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1701772" y="1765325"/>
            <a:ext cx="5407025" cy="1005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marL="450850" algn="l" rtl="0" eaLnBrk="0">
              <a:lnSpc>
                <a:spcPct val="92000"/>
              </a:lnSpc>
              <a:spcBef>
                <a:spcPts val="3"/>
              </a:spcBef>
              <a:tabLst>
                <a:tab pos="582294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7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同系物化学结构的毒性(</a:t>
            </a:r>
            <a:r>
              <a:rPr sz="2700" kern="0" spc="10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2700" kern="0" spc="-6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差异</a:t>
            </a:r>
            <a:endParaRPr lang="SimSun" altLang="SimSun" sz="2700"/>
          </a:p>
          <a:p>
            <a:pPr marL="620394" algn="l" rtl="0" eaLnBrk="0">
              <a:lnSpc>
                <a:spcPts val="4166"/>
              </a:lnSpc>
            </a:pPr>
            <a:r>
              <a:rPr sz="27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在碳原子数目情况下：</a:t>
            </a:r>
            <a:endParaRPr lang="SimSun" altLang="SimSun" sz="2700"/>
          </a:p>
        </p:txBody>
      </p:sp>
      <p:pic>
        <p:nvPicPr>
          <p:cNvPr id="88" name="picture 8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714472" y="1778025"/>
            <a:ext cx="438215" cy="450821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4813338" y="7319537"/>
            <a:ext cx="10318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第十二页，共七十页。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" name="table 92"/>
          <p:cNvGraphicFramePr>
            <a:graphicFrameLocks noGrp="1"/>
          </p:cNvGraphicFramePr>
          <p:nvPr/>
        </p:nvGraphicFramePr>
        <p:xfrm>
          <a:off x="1327157" y="927128"/>
          <a:ext cx="7962265" cy="5384165"/>
        </p:xfrm>
        <a:graphic>
          <a:graphicData uri="http://schemas.openxmlformats.org/drawingml/2006/table">
            <a:tbl>
              <a:tblPr/>
              <a:tblGrid>
                <a:gridCol w="7962265"/>
              </a:tblGrid>
              <a:tr h="53778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marL="283845" algn="l" rtl="0" eaLnBrk="0">
                        <a:lnSpc>
                          <a:spcPct val="85000"/>
                        </a:lnSpc>
                        <a:spcBef>
                          <a:spcPts val="6"/>
                        </a:spcBef>
                      </a:pP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③</a:t>
                      </a:r>
                      <a:r>
                        <a:rPr sz="2700" kern="0" spc="4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同系物分子饱和度的毒性差异</a:t>
                      </a:r>
                      <a:endParaRPr lang="SimSun" altLang="SimSun" sz="2700"/>
                    </a:p>
                    <a:p>
                      <a:pPr marL="772794" algn="l" rtl="0" eaLnBrk="0">
                        <a:lnSpc>
                          <a:spcPts val="3880"/>
                        </a:lnSpc>
                      </a:pPr>
                      <a:r>
                        <a:rPr sz="2700" b="1" kern="0" spc="-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毒性随分子的不饱和度个而个。</a:t>
                      </a:r>
                      <a:endParaRPr lang="SimSun" altLang="SimSun" sz="2700"/>
                    </a:p>
                    <a:p>
                      <a:pPr marL="772794" algn="l" rtl="0" eaLnBrk="0">
                        <a:lnSpc>
                          <a:spcPts val="3722"/>
                        </a:lnSpc>
                      </a:pPr>
                      <a:r>
                        <a:rPr sz="2500" b="1" kern="0" spc="-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一般：</a:t>
                      </a:r>
                      <a:endParaRPr lang="SimSun" altLang="SimSun" sz="2500"/>
                    </a:p>
                    <a:p>
                      <a:pPr marL="1566544" algn="l" rtl="0" eaLnBrk="0">
                        <a:lnSpc>
                          <a:spcPct val="96000"/>
                        </a:lnSpc>
                        <a:spcBef>
                          <a:spcPts val="1442"/>
                        </a:spcBef>
                      </a:pPr>
                      <a:r>
                        <a:rPr sz="2700" b="1" kern="0" spc="3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乙烷毒性&lt;乙烯&lt;乙炔</a:t>
                      </a:r>
                      <a:endParaRPr lang="SimSun" altLang="SimSun" sz="2700"/>
                    </a:p>
                    <a:p>
                      <a:pPr marL="290195" algn="l" rtl="0" eaLnBrk="0">
                        <a:lnSpc>
                          <a:spcPct val="83000"/>
                        </a:lnSpc>
                        <a:spcBef>
                          <a:spcPts val="1155"/>
                        </a:spcBef>
                      </a:pPr>
                      <a:r>
                        <a:rPr sz="2600" b="1" kern="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④</a:t>
                      </a:r>
                      <a:r>
                        <a:rPr sz="2600" kern="0" spc="-5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600" b="1" kern="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与营养物、内源性物质的相似性</a:t>
                      </a:r>
                      <a:endParaRPr lang="SimSun" altLang="SimSun" sz="2600"/>
                    </a:p>
                    <a:p>
                      <a:pPr marL="772794" algn="l" rtl="0" eaLnBrk="0">
                        <a:lnSpc>
                          <a:spcPts val="3678"/>
                        </a:lnSpc>
                      </a:pPr>
                      <a:r>
                        <a:rPr sz="2600" b="1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----相似程度越大毒性越大。</a:t>
                      </a:r>
                      <a:endParaRPr lang="SimSun" altLang="SimSun" sz="2600"/>
                    </a:p>
                    <a:p>
                      <a:pPr marL="772794" algn="l" rtl="0" eaLnBrk="0">
                        <a:lnSpc>
                          <a:spcPts val="2933"/>
                        </a:lnSpc>
                        <a:spcBef>
                          <a:spcPts val="1073"/>
                        </a:spcBef>
                      </a:pPr>
                      <a:r>
                        <a:rPr sz="2300" b="1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因为：</a:t>
                      </a:r>
                      <a:endParaRPr lang="SimSun" altLang="SimSun" sz="2300"/>
                    </a:p>
                    <a:p>
                      <a:pPr marL="1287144" algn="l" rtl="0" eaLnBrk="0">
                        <a:lnSpc>
                          <a:spcPct val="94000"/>
                        </a:lnSpc>
                        <a:spcBef>
                          <a:spcPts val="961"/>
                        </a:spcBef>
                      </a:pPr>
                      <a:r>
                        <a:rPr sz="2600" b="1" kern="0" spc="-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①可借助于载体转运；</a:t>
                      </a:r>
                      <a:endParaRPr lang="SimSun" altLang="SimSun" sz="26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1287144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2600" b="1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②容易发生竞争性反应。</a:t>
                      </a:r>
                      <a:endParaRPr lang="SimSun" altLang="SimSun" sz="2600"/>
                    </a:p>
                  </a:txBody>
                  <a:tcPr marL="0" marR="0" marT="0" marB="0">
                    <a:lnL w="952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4" name="textbox 94"/>
          <p:cNvSpPr/>
          <p:nvPr/>
        </p:nvSpPr>
        <p:spPr>
          <a:xfrm>
            <a:off x="4825956" y="7319537"/>
            <a:ext cx="102552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第十三页，共七十页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extbox 96"/>
          <p:cNvSpPr/>
          <p:nvPr/>
        </p:nvSpPr>
        <p:spPr>
          <a:xfrm>
            <a:off x="1236899" y="1228190"/>
            <a:ext cx="7762875" cy="5029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6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二、理化性质</a:t>
            </a:r>
            <a:endParaRPr lang="SimHei" altLang="SimHei" sz="2700"/>
          </a:p>
          <a:p>
            <a:pPr marL="234315" algn="l" rtl="0" eaLnBrk="0">
              <a:lnSpc>
                <a:spcPct val="96000"/>
              </a:lnSpc>
              <a:spcBef>
                <a:spcPts val="1367"/>
              </a:spcBef>
            </a:pPr>
            <a:r>
              <a:rPr sz="26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脂/水分配系数</a:t>
            </a:r>
            <a:r>
              <a:rPr sz="2600" b="1" u="sng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—</a:t>
            </a:r>
            <a:r>
              <a:rPr sz="2600" u="sng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脂溶性与水溶性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</a:t>
            </a:r>
            <a:endParaRPr lang="SimSun" altLang="SimSun" sz="2600"/>
          </a:p>
          <a:p>
            <a:pPr marL="483869" algn="l" rtl="0" eaLnBrk="0">
              <a:lnSpc>
                <a:spcPct val="78000"/>
              </a:lnSpc>
              <a:spcBef>
                <a:spcPts val="309"/>
              </a:spcBef>
            </a:pPr>
            <a:r>
              <a:rPr sz="3400" b="1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(lipid/water par</a:t>
            </a:r>
            <a:r>
              <a:rPr sz="34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tition coefficients)</a:t>
            </a:r>
            <a:endParaRPr lang="Times New Roman" altLang="Times New Roman" sz="3400"/>
          </a:p>
          <a:p>
            <a:pPr marL="488315" algn="l" rtl="0" eaLnBrk="0">
              <a:lnSpc>
                <a:spcPct val="92000"/>
              </a:lnSpc>
              <a:spcBef>
                <a:spcPts val="903"/>
              </a:spcBef>
            </a:pPr>
            <a:r>
              <a:rPr sz="26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脂/水分配系数=脂相中浓度(agdns</a:t>
            </a:r>
            <a:r>
              <a:rPr sz="26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/水相中浓度</a:t>
            </a:r>
            <a:endParaRPr lang="SimSun" altLang="SimSun" sz="2600"/>
          </a:p>
          <a:p>
            <a:pPr marL="483869" algn="l" rtl="0" eaLnBrk="0">
              <a:lnSpc>
                <a:spcPct val="98000"/>
              </a:lnSpc>
              <a:spcBef>
                <a:spcPts val="845"/>
              </a:spcBef>
            </a:pPr>
            <a:r>
              <a:rPr sz="25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一般来说：</a:t>
            </a:r>
            <a:endParaRPr lang="SimSun" altLang="SimSun" sz="2500"/>
          </a:p>
          <a:p>
            <a:pPr marL="970914" algn="l" rtl="0" eaLnBrk="0">
              <a:lnSpc>
                <a:spcPct val="83000"/>
              </a:lnSpc>
              <a:spcBef>
                <a:spcPts val="1177"/>
              </a:spcBef>
            </a:pPr>
            <a:r>
              <a:rPr sz="26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脂/水分配系数大易在脂肪组织蓄积。</a:t>
            </a:r>
            <a:endParaRPr lang="SimSun" altLang="SimSun" sz="2600"/>
          </a:p>
          <a:p>
            <a:pPr marL="1402714" algn="l" rtl="0" eaLnBrk="0">
              <a:lnSpc>
                <a:spcPts val="3999"/>
              </a:lnSpc>
            </a:pPr>
            <a:r>
              <a:rPr sz="26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如：四乙基铅容易侵犯神经组织。</a:t>
            </a:r>
            <a:endParaRPr lang="SimSun" altLang="SimSun" sz="2600"/>
          </a:p>
          <a:p>
            <a:pPr marL="869314" algn="l" rtl="0" eaLnBrk="0">
              <a:lnSpc>
                <a:spcPct val="83000"/>
              </a:lnSpc>
              <a:spcBef>
                <a:spcPts val="1561"/>
              </a:spcBef>
            </a:pPr>
            <a:r>
              <a:rPr sz="26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脂/水分配系数小，水中溶解度大，毒性大。</a:t>
            </a:r>
            <a:endParaRPr lang="SimSun" altLang="SimSun" sz="2600"/>
          </a:p>
          <a:p>
            <a:pPr marL="1396364" algn="l" rtl="0" eaLnBrk="0">
              <a:lnSpc>
                <a:spcPts val="4441"/>
              </a:lnSpc>
            </a:pP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如：</a:t>
            </a: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As₂O₃</a:t>
            </a: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毒</a:t>
            </a:r>
            <a:r>
              <a:rPr sz="26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</a:t>
            </a:r>
            <a:r>
              <a:rPr sz="2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&gt;</a:t>
            </a: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As₂S₃</a:t>
            </a:r>
            <a:r>
              <a:rPr sz="26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毒性</a:t>
            </a:r>
            <a:endParaRPr lang="SimHei" altLang="SimHei" sz="2600"/>
          </a:p>
          <a:p>
            <a:pPr algn="l" rtl="0" eaLnBrk="0">
              <a:lnSpc>
                <a:spcPct val="104000"/>
              </a:lnSpc>
            </a:pPr>
            <a:endParaRPr lang="Arial" altLang="Arial" sz="1200"/>
          </a:p>
          <a:p>
            <a:pPr marL="2071370" algn="l" rtl="0" eaLnBrk="0">
              <a:lnSpc>
                <a:spcPct val="95000"/>
              </a:lnSpc>
              <a:spcBef>
                <a:spcPts val="7"/>
              </a:spcBef>
            </a:pPr>
            <a:r>
              <a:rPr sz="26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PbO&gt;PbSO₄&gt;PbCO₃</a:t>
            </a:r>
            <a:r>
              <a:rPr sz="26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毒性</a:t>
            </a:r>
            <a:endParaRPr lang="SimSun" altLang="SimSun" sz="2600"/>
          </a:p>
        </p:txBody>
      </p:sp>
      <p:sp>
        <p:nvSpPr>
          <p:cNvPr id="98" name="textbox 98"/>
          <p:cNvSpPr/>
          <p:nvPr/>
        </p:nvSpPr>
        <p:spPr>
          <a:xfrm>
            <a:off x="4825956" y="7319537"/>
            <a:ext cx="102552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第十四页，共七十页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1059340" y="1392681"/>
            <a:ext cx="8134350" cy="45319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8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9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2.分子量、颗粒大小与比重</a:t>
            </a:r>
            <a:endParaRPr lang="SimHei" altLang="SimHei" sz="2900"/>
          </a:p>
          <a:p>
            <a:pPr marL="697865" algn="l" rtl="0" eaLnBrk="0">
              <a:lnSpc>
                <a:spcPct val="85000"/>
              </a:lnSpc>
              <a:spcBef>
                <a:spcPts val="814"/>
              </a:spcBef>
            </a:pPr>
            <a:r>
              <a:rPr sz="26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较小的亲水性分子，容易滤过(分子量&lt;200)</a:t>
            </a:r>
            <a:r>
              <a:rPr sz="26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600"/>
          </a:p>
          <a:p>
            <a:pPr marL="697865" algn="l" rtl="0" eaLnBrk="0">
              <a:lnSpc>
                <a:spcPts val="3834"/>
              </a:lnSpc>
            </a:pPr>
            <a:r>
              <a:rPr sz="26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粒子</a:t>
            </a:r>
            <a:r>
              <a:rPr sz="26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(niz₁)</a:t>
            </a:r>
            <a:r>
              <a:rPr sz="26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越小，分散度越大，表面活性越大</a:t>
            </a:r>
            <a:r>
              <a:rPr sz="26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600"/>
          </a:p>
          <a:p>
            <a:pPr marL="697865" algn="l" rtl="0" eaLnBrk="0">
              <a:lnSpc>
                <a:spcPts val="3792"/>
              </a:lnSpc>
              <a:spcBef>
                <a:spcPts val="650"/>
              </a:spcBef>
            </a:pP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颗粒直径大小影响在呼吸道</a:t>
            </a:r>
            <a:r>
              <a:rPr sz="26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的沉积部位(气溶胶</a:t>
            </a:r>
            <a:r>
              <a:rPr sz="2600" b="1" kern="0" spc="-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)</a:t>
            </a:r>
            <a:r>
              <a:rPr sz="26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600"/>
          </a:p>
          <a:p>
            <a:pPr marL="349884" algn="l" rtl="0" eaLnBrk="0">
              <a:lnSpc>
                <a:spcPts val="4037"/>
              </a:lnSpc>
              <a:spcBef>
                <a:spcPts val="766"/>
              </a:spcBef>
            </a:pPr>
            <a:r>
              <a:rPr sz="31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如：</a:t>
            </a:r>
            <a:endParaRPr lang="SimSun" altLang="SimSun" sz="3100"/>
          </a:p>
          <a:p>
            <a:pPr marL="735965" algn="l" rtl="0" eaLnBrk="0">
              <a:lnSpc>
                <a:spcPct val="96000"/>
              </a:lnSpc>
              <a:spcBef>
                <a:spcPts val="284"/>
              </a:spcBef>
            </a:pPr>
            <a:r>
              <a:rPr sz="26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金属烟易引起呼吸道损伤。</a:t>
            </a:r>
            <a:endParaRPr lang="SimSun" altLang="SimSun" sz="2600"/>
          </a:p>
          <a:p>
            <a:pPr algn="r" rtl="0" eaLnBrk="0">
              <a:lnSpc>
                <a:spcPct val="85000"/>
              </a:lnSpc>
              <a:spcBef>
                <a:spcPts val="1088"/>
              </a:spcBef>
            </a:pPr>
            <a:r>
              <a:rPr sz="2600" b="1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离子可形成水合物，则不易通</a:t>
            </a:r>
            <a:r>
              <a:rPr sz="2600" b="1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过膜孔，毒性低</a:t>
            </a:r>
            <a:endParaRPr lang="SimSun" altLang="SimSun" sz="2600"/>
          </a:p>
          <a:p>
            <a:pPr marL="1320164" algn="l" rtl="0" eaLnBrk="0">
              <a:lnSpc>
                <a:spcPts val="4210"/>
              </a:lnSpc>
            </a:pP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(如小离子“钠离子”)。</a:t>
            </a:r>
            <a:endParaRPr lang="SimSun" altLang="SimSun" sz="2600"/>
          </a:p>
          <a:p>
            <a:pPr algn="l" rtl="0" eaLnBrk="0">
              <a:lnSpc>
                <a:spcPct val="101000"/>
              </a:lnSpc>
            </a:pPr>
            <a:endParaRPr lang="Arial" altLang="Arial" sz="1100"/>
          </a:p>
          <a:p>
            <a:pPr algn="l" rtl="0" eaLnBrk="0">
              <a:lnSpc>
                <a:spcPct val="9017"/>
              </a:lnSpc>
            </a:pPr>
            <a:endParaRPr lang="Arial" altLang="Arial" sz="100"/>
          </a:p>
          <a:p>
            <a:pPr marL="697865" algn="l" rtl="0" eaLnBrk="0">
              <a:lnSpc>
                <a:spcPct val="97000"/>
              </a:lnSpc>
            </a:pP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比重大的有害气体容易引起危害。</a:t>
            </a:r>
            <a:endParaRPr lang="SimSun" altLang="SimSun" sz="2600"/>
          </a:p>
        </p:txBody>
      </p:sp>
      <p:sp>
        <p:nvSpPr>
          <p:cNvPr id="104" name="textbox 104"/>
          <p:cNvSpPr/>
          <p:nvPr/>
        </p:nvSpPr>
        <p:spPr>
          <a:xfrm>
            <a:off x="4813338" y="7319537"/>
            <a:ext cx="10318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第十五页，共七十页。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800387" y="1035051"/>
            <a:ext cx="5251421" cy="4845064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4762544" y="1212074"/>
            <a:ext cx="1100455" cy="4385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55"/>
              </a:lnSpc>
            </a:pPr>
            <a:endParaRPr lang="Arial" altLang="Arial" sz="100"/>
          </a:p>
          <a:p>
            <a:pPr marL="12700" indent="126364" algn="l" rtl="0" eaLnBrk="0">
              <a:lnSpc>
                <a:spcPct val="89000"/>
              </a:lnSpc>
            </a:pPr>
            <a:r>
              <a:rPr sz="21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鼻咽区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0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5～30μm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惯性碰撞</a:t>
            </a:r>
            <a:endParaRPr lang="SimSun" altLang="SimSun" sz="2100"/>
          </a:p>
          <a:p>
            <a:pPr marL="139064" indent="146050" algn="l" rtl="0" eaLnBrk="0">
              <a:lnSpc>
                <a:spcPct val="90000"/>
              </a:lnSpc>
              <a:spcBef>
                <a:spcPts val="1529"/>
              </a:spcBef>
            </a:pP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气管  </a:t>
            </a:r>
            <a:r>
              <a:rPr sz="2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支气管</a:t>
            </a:r>
            <a:endParaRPr lang="SimSun" altLang="SimSun" sz="2100"/>
          </a:p>
          <a:p>
            <a:pPr marL="24765" algn="l" rtl="0" eaLnBrk="0">
              <a:lnSpc>
                <a:spcPct val="83000"/>
              </a:lnSpc>
              <a:spcBef>
                <a:spcPts val="268"/>
              </a:spcBef>
            </a:pPr>
            <a:r>
              <a:rPr sz="2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小支气管</a:t>
            </a:r>
            <a:endParaRPr lang="SimSun" altLang="SimSun" sz="2100"/>
          </a:p>
          <a:p>
            <a:pPr marL="189229" indent="-50165" algn="l" rtl="0" eaLnBrk="0">
              <a:lnSpc>
                <a:spcPct val="155000"/>
              </a:lnSpc>
              <a:spcBef>
                <a:spcPts val="5"/>
              </a:spcBef>
            </a:pPr>
            <a:r>
              <a:rPr sz="19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1～5μm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沉</a:t>
            </a:r>
            <a:r>
              <a:rPr sz="16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积</a:t>
            </a:r>
            <a:endParaRPr lang="SimSun" altLang="SimSun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39064" algn="l" rtl="0" eaLnBrk="0">
              <a:lnSpc>
                <a:spcPct val="95000"/>
              </a:lnSpc>
              <a:spcBef>
                <a:spcPts val="636"/>
              </a:spcBef>
            </a:pPr>
            <a:r>
              <a:rPr sz="2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肺泡区</a:t>
            </a:r>
            <a:endParaRPr lang="SimSun" altLang="SimSun" sz="2100"/>
          </a:p>
          <a:p>
            <a:pPr marL="234315" algn="l" rtl="0" eaLnBrk="0">
              <a:lnSpc>
                <a:spcPct val="77000"/>
              </a:lnSpc>
              <a:spcBef>
                <a:spcPts val="904"/>
              </a:spcBef>
            </a:pP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&lt;1μm</a:t>
            </a:r>
            <a:endParaRPr lang="Times New Roman" altLang="Times New Roman" sz="21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algn="l" rtl="0" eaLnBrk="0">
              <a:lnSpc>
                <a:spcPct val="7083"/>
              </a:lnSpc>
            </a:pPr>
            <a:endParaRPr lang="Arial" altLang="Arial" sz="100"/>
          </a:p>
          <a:p>
            <a:pPr marL="278765" algn="l" rtl="0" eaLnBrk="0">
              <a:lnSpc>
                <a:spcPct val="95000"/>
              </a:lnSpc>
            </a:pP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扩散</a:t>
            </a:r>
            <a:endParaRPr lang="SimSun" altLang="SimSun" sz="2100"/>
          </a:p>
        </p:txBody>
      </p:sp>
      <p:sp>
        <p:nvSpPr>
          <p:cNvPr id="110" name="textbox 110"/>
          <p:cNvSpPr/>
          <p:nvPr/>
        </p:nvSpPr>
        <p:spPr>
          <a:xfrm>
            <a:off x="692183" y="6997678"/>
            <a:ext cx="9467850" cy="488950"/>
          </a:xfrm>
          <a:prstGeom prst="rect">
            <a:avLst/>
          </a:prstGeom>
          <a:solidFill>
            <a:srgbClr val="ADA8E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4145915" algn="l" rtl="0" eaLnBrk="0">
              <a:lnSpc>
                <a:spcPct val="100000"/>
              </a:lnSpc>
              <a:spcBef>
                <a:spcPts val="7"/>
              </a:spcBef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第十六页，共七十页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800"/>
          </a:p>
        </p:txBody>
      </p:sp>
      <p:sp>
        <p:nvSpPr>
          <p:cNvPr id="112" name="textbox 112"/>
          <p:cNvSpPr/>
          <p:nvPr/>
        </p:nvSpPr>
        <p:spPr>
          <a:xfrm>
            <a:off x="2778776" y="1060936"/>
            <a:ext cx="1096010" cy="2125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57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方向改变</a:t>
            </a:r>
            <a:endParaRPr lang="SimSun" altLang="SimSun" sz="2100"/>
          </a:p>
          <a:p>
            <a:pPr marL="260350" algn="l" rtl="0" eaLnBrk="0">
              <a:lnSpc>
                <a:spcPts val="6173"/>
              </a:lnSpc>
            </a:pPr>
            <a:r>
              <a:rPr sz="23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剧烈</a:t>
            </a:r>
            <a:endParaRPr lang="SimSun" altLang="SimSun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260350" algn="l" rtl="0" eaLnBrk="0">
              <a:lnSpc>
                <a:spcPct val="95000"/>
              </a:lnSpc>
              <a:spcBef>
                <a:spcPts val="1"/>
              </a:spcBef>
            </a:pPr>
            <a:r>
              <a:rPr sz="23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中度</a:t>
            </a:r>
            <a:endParaRPr lang="SimSun" altLang="SimSun" sz="2300"/>
          </a:p>
        </p:txBody>
      </p:sp>
      <p:sp>
        <p:nvSpPr>
          <p:cNvPr id="114" name="textbox 114"/>
          <p:cNvSpPr/>
          <p:nvPr/>
        </p:nvSpPr>
        <p:spPr>
          <a:xfrm>
            <a:off x="3337976" y="6166977"/>
            <a:ext cx="4068445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9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图2-2</a:t>
            </a:r>
            <a:r>
              <a:rPr sz="2300" kern="0" spc="10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影响颗粒物沉积的参数</a:t>
            </a:r>
            <a:endParaRPr lang="SimSun" altLang="SimSun" sz="2300"/>
          </a:p>
        </p:txBody>
      </p:sp>
      <p:sp>
        <p:nvSpPr>
          <p:cNvPr id="116" name="textbox 116"/>
          <p:cNvSpPr/>
          <p:nvPr/>
        </p:nvSpPr>
        <p:spPr>
          <a:xfrm rot="5400000">
            <a:off x="6887375" y="2951090"/>
            <a:ext cx="1137919" cy="582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12700" algn="l" rtl="0" eaLnBrk="0">
              <a:lnSpc>
                <a:spcPts val="3665"/>
              </a:lnSpc>
              <a:spcBef>
                <a:spcPts val="5"/>
              </a:spcBef>
            </a:pPr>
            <a:r>
              <a:rPr sz="2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--#—+</a:t>
            </a:r>
            <a:endParaRPr lang="SimSun" altLang="SimSun" sz="2900"/>
          </a:p>
        </p:txBody>
      </p:sp>
      <p:sp>
        <p:nvSpPr>
          <p:cNvPr id="118" name="textbox 118"/>
          <p:cNvSpPr/>
          <p:nvPr/>
        </p:nvSpPr>
        <p:spPr>
          <a:xfrm>
            <a:off x="6937922" y="1387295"/>
            <a:ext cx="1071880" cy="264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28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2100" b="1" kern="0" spc="-5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空气速度</a:t>
            </a:r>
            <a:endParaRPr lang="LiSu" altLang="LiSu" sz="2100"/>
          </a:p>
        </p:txBody>
      </p:sp>
      <p:sp>
        <p:nvSpPr>
          <p:cNvPr id="120" name="textbox 120"/>
          <p:cNvSpPr/>
          <p:nvPr/>
        </p:nvSpPr>
        <p:spPr>
          <a:xfrm>
            <a:off x="3022621" y="4220727"/>
            <a:ext cx="587375" cy="328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1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轻度</a:t>
            </a:r>
            <a:endParaRPr lang="SimSun" altLang="SimSun" sz="2100"/>
          </a:p>
        </p:txBody>
      </p:sp>
      <p:sp>
        <p:nvSpPr>
          <p:cNvPr id="122" name="textbox 122"/>
          <p:cNvSpPr/>
          <p:nvPr/>
        </p:nvSpPr>
        <p:spPr>
          <a:xfrm>
            <a:off x="7423169" y="4682562"/>
            <a:ext cx="144145" cy="123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70"/>
              </a:lnSpc>
            </a:pPr>
            <a:r>
              <a:rPr sz="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600"/>
          </a:p>
        </p:txBody>
      </p:sp>
      <p:sp>
        <p:nvSpPr>
          <p:cNvPr id="124" name="textbox 124"/>
          <p:cNvSpPr/>
          <p:nvPr/>
        </p:nvSpPr>
        <p:spPr>
          <a:xfrm rot="16200000">
            <a:off x="7467308" y="2149262"/>
            <a:ext cx="317500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r" rtl="0" eaLnBrk="0">
              <a:lnSpc>
                <a:spcPts val="3075"/>
              </a:lnSpc>
              <a:spcBef>
                <a:spcPts val="4"/>
              </a:spcBef>
            </a:pPr>
            <a:r>
              <a:rPr sz="49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</a:t>
            </a:r>
            <a:endParaRPr lang="SimSun" altLang="SimSun" sz="49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2501853" y="5356839"/>
            <a:ext cx="5767070" cy="1178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16"/>
              </a:lnSpc>
            </a:pPr>
            <a:endParaRPr lang="Arial" altLang="Arial" sz="100"/>
          </a:p>
          <a:p>
            <a:pPr marL="1835150" algn="l" rtl="0" eaLnBrk="0">
              <a:lnSpc>
                <a:spcPct val="100000"/>
              </a:lnSpc>
            </a:pPr>
            <a:r>
              <a:rPr sz="21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空气动力学直径</a:t>
            </a:r>
            <a:r>
              <a:rPr sz="21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(ym</a:t>
            </a:r>
            <a:r>
              <a:rPr sz="21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algn="r" rtl="0" eaLnBrk="0">
              <a:lnSpc>
                <a:spcPct val="95000"/>
              </a:lnSpc>
              <a:spcBef>
                <a:spcPts val="6"/>
              </a:spcBef>
            </a:pPr>
            <a:r>
              <a:rPr sz="2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图2-3</a:t>
            </a:r>
            <a:r>
              <a:rPr sz="2300" kern="0" spc="8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吸入气溶胶沉积</a:t>
            </a:r>
            <a:r>
              <a:rPr sz="2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部位与颗粒大小的关系</a:t>
            </a:r>
            <a:endParaRPr lang="SimSun" altLang="SimSun" sz="2300"/>
          </a:p>
        </p:txBody>
      </p:sp>
      <p:sp>
        <p:nvSpPr>
          <p:cNvPr id="130" name="textbox 130"/>
          <p:cNvSpPr/>
          <p:nvPr/>
        </p:nvSpPr>
        <p:spPr>
          <a:xfrm>
            <a:off x="609630" y="7004031"/>
            <a:ext cx="9239250" cy="488950"/>
          </a:xfrm>
          <a:prstGeom prst="rect">
            <a:avLst/>
          </a:prstGeom>
          <a:solidFill>
            <a:srgbClr val="ADA8E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4216400" algn="l" rtl="0" eaLnBrk="0">
              <a:lnSpc>
                <a:spcPct val="100000"/>
              </a:lnSpc>
              <a:spcBef>
                <a:spcPts val="5"/>
              </a:spcBef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第十七页，共七十页。</a:t>
            </a:r>
            <a:endParaRPr lang="SimSun" altLang="SimSun" sz="800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947167" y="6045212"/>
            <a:ext cx="685767" cy="749251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1691461" y="2022962"/>
            <a:ext cx="169545" cy="105727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131"/>
              </a:lnSpc>
            </a:pPr>
            <a:r>
              <a:rPr sz="9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沉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9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积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9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9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%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textbox 136"/>
          <p:cNvSpPr/>
          <p:nvPr/>
        </p:nvSpPr>
        <p:spPr>
          <a:xfrm>
            <a:off x="1192414" y="1594056"/>
            <a:ext cx="8592184" cy="3695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700" b="1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3.挥发度(或稳定性)和</a:t>
            </a:r>
            <a:r>
              <a:rPr sz="2700" b="1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蒸汽压</a:t>
            </a:r>
            <a:endParaRPr lang="SimHei" altLang="SimHei" sz="2700"/>
          </a:p>
          <a:p>
            <a:pPr marL="330834" algn="l" rtl="0" eaLnBrk="0">
              <a:lnSpc>
                <a:spcPts val="4704"/>
              </a:lnSpc>
            </a:pPr>
            <a:r>
              <a:rPr sz="2900" b="1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如：</a:t>
            </a:r>
            <a:endParaRPr lang="SimSun" altLang="SimSun" sz="2900"/>
          </a:p>
          <a:p>
            <a:pPr marL="691515" algn="l" rtl="0" eaLnBrk="0">
              <a:lnSpc>
                <a:spcPct val="93000"/>
              </a:lnSpc>
              <a:spcBef>
                <a:spcPts val="1105"/>
              </a:spcBef>
            </a:pPr>
            <a:r>
              <a:rPr sz="2700" b="1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苯与苯乙烯，二者</a:t>
            </a:r>
            <a:r>
              <a:rPr sz="2700" b="1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LC₅o</a:t>
            </a:r>
            <a:r>
              <a:rPr sz="2700" b="1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=45mg/L</a:t>
            </a:r>
            <a:endParaRPr lang="Times New Roman" altLang="Times New Roman" sz="2700"/>
          </a:p>
          <a:p>
            <a:pPr marL="736600" algn="l" rtl="0" eaLnBrk="0">
              <a:lnSpc>
                <a:spcPct val="85000"/>
              </a:lnSpc>
              <a:spcBef>
                <a:spcPts val="1291"/>
              </a:spcBef>
            </a:pP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但是苯的挥发性比苯乙烯大11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倍，苯的危害性远较</a:t>
            </a:r>
            <a:endParaRPr lang="SimSun" altLang="SimSun" sz="2700"/>
          </a:p>
          <a:p>
            <a:pPr marL="12700" algn="l" rtl="0" eaLnBrk="0">
              <a:lnSpc>
                <a:spcPts val="4400"/>
              </a:lnSpc>
            </a:pPr>
            <a:r>
              <a:rPr sz="2700" b="1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苯乙烯大。</a:t>
            </a:r>
            <a:endParaRPr lang="SimSun" altLang="SimSun" sz="2700"/>
          </a:p>
          <a:p>
            <a:pPr algn="r" rtl="0" eaLnBrk="0">
              <a:lnSpc>
                <a:spcPct val="85000"/>
              </a:lnSpc>
              <a:spcBef>
                <a:spcPts val="1616"/>
              </a:spcBef>
            </a:pP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常温下越易挥发的物质越易形成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较大的蒸汽压，就</a:t>
            </a:r>
            <a:endParaRPr lang="SimSun" altLang="SimSun" sz="2700"/>
          </a:p>
          <a:p>
            <a:pPr marL="12700" algn="l" rtl="0" eaLnBrk="0">
              <a:lnSpc>
                <a:spcPts val="4470"/>
              </a:lnSpc>
            </a:pP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越易通过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        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呼吸道产生</a:t>
            </a:r>
            <a:r>
              <a:rPr sz="27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毒性。</a:t>
            </a:r>
            <a:endParaRPr lang="SimSun" altLang="SimSun" sz="2700"/>
          </a:p>
        </p:txBody>
      </p:sp>
      <p:sp>
        <p:nvSpPr>
          <p:cNvPr id="138" name="textbox 138"/>
          <p:cNvSpPr/>
          <p:nvPr/>
        </p:nvSpPr>
        <p:spPr>
          <a:xfrm>
            <a:off x="4813338" y="7319537"/>
            <a:ext cx="10318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第十八页，共七十页。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textbox 140"/>
          <p:cNvSpPr/>
          <p:nvPr/>
        </p:nvSpPr>
        <p:spPr>
          <a:xfrm>
            <a:off x="2430982" y="3789203"/>
            <a:ext cx="3999229" cy="1826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67"/>
              </a:lnSpc>
            </a:pPr>
            <a:r>
              <a:rPr sz="2600" b="1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式中：</a:t>
            </a:r>
            <a:endParaRPr lang="SimSun" altLang="SimSun" sz="2600"/>
          </a:p>
          <a:p>
            <a:pPr algn="r" rtl="0" eaLnBrk="0">
              <a:lnSpc>
                <a:spcPct val="75000"/>
              </a:lnSpc>
              <a:spcBef>
                <a:spcPts val="74"/>
              </a:spcBef>
            </a:pPr>
            <a:r>
              <a:rPr sz="2900" b="1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C²o=58</a:t>
            </a:r>
            <a:r>
              <a:rPr sz="29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2900" b="1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7×M×</a:t>
            </a:r>
            <a:r>
              <a:rPr sz="2900" b="1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P×</a:t>
            </a:r>
            <a:r>
              <a:rPr sz="29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endParaRPr lang="Times New Roman" altLang="Times New Roman" sz="2900"/>
          </a:p>
          <a:p>
            <a:pPr marL="902335" algn="l" rtl="0" eaLnBrk="0">
              <a:lnSpc>
                <a:spcPts val="8225"/>
              </a:lnSpc>
            </a:pPr>
            <a:r>
              <a:rPr sz="5000" b="1" kern="0" spc="-70" baseline="-1424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3200" b="1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5000" b="1" kern="0" spc="-70" baseline="-1424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</a:t>
            </a:r>
            <a:r>
              <a:rPr sz="3200" b="1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3300" b="1" kern="0" spc="-70" baseline="5575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273</a:t>
            </a:r>
            <a:endParaRPr lang="SimSun" altLang="SimSun" sz="3300" baseline="55756"/>
          </a:p>
        </p:txBody>
      </p:sp>
      <p:sp>
        <p:nvSpPr>
          <p:cNvPr id="142" name="textbox 142"/>
          <p:cNvSpPr/>
          <p:nvPr/>
        </p:nvSpPr>
        <p:spPr>
          <a:xfrm>
            <a:off x="2336746" y="2523224"/>
            <a:ext cx="6439534" cy="1042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74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tabLst>
                <a:tab pos="209550"/>
                <a:tab pos="6426200"/>
              </a:tabLst>
            </a:pPr>
            <a:r>
              <a:rPr sz="2600" u="sng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600" kern="0" spc="10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u="sng" kern="0" spc="-1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2600" u="sng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600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</a:t>
            </a:r>
            <a:r>
              <a:rPr sz="2600" u="sng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毒</a:t>
            </a:r>
            <a:r>
              <a:rPr sz="2600" u="sng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2600" u="sng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蒸</a:t>
            </a:r>
            <a:r>
              <a:rPr sz="2600" u="sng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汽</a:t>
            </a:r>
            <a:r>
              <a:rPr sz="2600" u="sng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饱</a:t>
            </a:r>
            <a:r>
              <a:rPr sz="2600" u="sng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2600" u="sng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浓</a:t>
            </a:r>
            <a:r>
              <a:rPr sz="2600" u="sng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</a:t>
            </a:r>
            <a:r>
              <a:rPr sz="2600" u="sng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600" u="sng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u="sng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</a:t>
            </a:r>
            <a:r>
              <a:rPr sz="2600" u="sng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endParaRPr lang="SimSun" altLang="SimSun" sz="2600"/>
          </a:p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marL="1616710" algn="l" rtl="0" eaLnBrk="0">
              <a:lnSpc>
                <a:spcPct val="95000"/>
              </a:lnSpc>
              <a:spcBef>
                <a:spcPts val="4"/>
              </a:spcBef>
            </a:pPr>
            <a:r>
              <a:rPr sz="22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</a:t>
            </a:r>
            <a:r>
              <a:rPr sz="22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鼠</a:t>
            </a:r>
            <a:r>
              <a:rPr sz="22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吸</a:t>
            </a:r>
            <a:r>
              <a:rPr sz="2200" kern="0" spc="-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</a:t>
            </a:r>
            <a:r>
              <a:rPr sz="22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2h</a:t>
            </a:r>
            <a:r>
              <a:rPr sz="2200" b="1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LCso</a:t>
            </a:r>
            <a:endParaRPr lang="Times New Roman" altLang="Times New Roman" sz="2200"/>
          </a:p>
        </p:txBody>
      </p:sp>
      <p:sp>
        <p:nvSpPr>
          <p:cNvPr id="144" name="textbox 144"/>
          <p:cNvSpPr/>
          <p:nvPr/>
        </p:nvSpPr>
        <p:spPr>
          <a:xfrm>
            <a:off x="1541479" y="1852402"/>
            <a:ext cx="5170170" cy="402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24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26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急性</a:t>
            </a:r>
            <a:r>
              <a:rPr sz="26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gmm</a:t>
            </a:r>
            <a:r>
              <a:rPr sz="26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26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吸入中毒危险性指数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(K)</a:t>
            </a:r>
            <a:endParaRPr lang="SimSun" altLang="SimSun" sz="2600"/>
          </a:p>
        </p:txBody>
      </p:sp>
      <p:sp>
        <p:nvSpPr>
          <p:cNvPr id="146" name="textbox 146"/>
          <p:cNvSpPr/>
          <p:nvPr/>
        </p:nvSpPr>
        <p:spPr>
          <a:xfrm>
            <a:off x="4183069" y="5572198"/>
            <a:ext cx="1017905" cy="3409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790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26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273+20</a:t>
            </a:r>
            <a:endParaRPr lang="SimSun" altLang="SimSun" sz="2600"/>
          </a:p>
        </p:txBody>
      </p:sp>
      <p:sp>
        <p:nvSpPr>
          <p:cNvPr id="148" name="textbox 148"/>
          <p:cNvSpPr/>
          <p:nvPr/>
        </p:nvSpPr>
        <p:spPr>
          <a:xfrm>
            <a:off x="4813338" y="7325633"/>
            <a:ext cx="1022985" cy="140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9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第十九页，共七十页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800"/>
          </a:p>
        </p:txBody>
      </p:sp>
      <p:pic>
        <p:nvPicPr>
          <p:cNvPr id="150" name="picture 1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355862" y="2946410"/>
            <a:ext cx="215899" cy="101568"/>
          </a:xfrm>
          <a:prstGeom prst="rect">
            <a:avLst/>
          </a:prstGeom>
        </p:spPr>
      </p:pic>
      <p:pic>
        <p:nvPicPr>
          <p:cNvPr id="152" name="picture 1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213353" y="5575333"/>
            <a:ext cx="781046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1262242" y="1336579"/>
            <a:ext cx="7945755" cy="3899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935"/>
              </a:lnSpc>
            </a:pPr>
            <a:r>
              <a:rPr sz="26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4.气态物质的血/气分配系数</a:t>
            </a:r>
            <a:r>
              <a:rPr sz="2600" b="1" kern="0" spc="-4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(xishù)</a:t>
            </a:r>
            <a:endParaRPr lang="Arial" altLang="Arial" sz="2600"/>
          </a:p>
          <a:p>
            <a:pPr marL="369570" algn="l" rtl="0" eaLnBrk="0">
              <a:lnSpc>
                <a:spcPts val="4151"/>
              </a:lnSpc>
              <a:spcBef>
                <a:spcPts val="1053"/>
              </a:spcBef>
            </a:pPr>
            <a:r>
              <a:rPr sz="32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如：</a:t>
            </a:r>
            <a:endParaRPr lang="SimSun" altLang="SimSun" sz="3200"/>
          </a:p>
          <a:p>
            <a:pPr marL="774700" algn="l" rtl="0" eaLnBrk="0">
              <a:lnSpc>
                <a:spcPct val="85000"/>
              </a:lnSpc>
              <a:spcBef>
                <a:spcPts val="650"/>
              </a:spcBef>
            </a:pPr>
            <a:r>
              <a:rPr sz="2700" b="1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血/气分配系数=血液浓度/肺泡气浓度</a:t>
            </a:r>
            <a:endParaRPr lang="SimSun" altLang="SimSun" sz="2700"/>
          </a:p>
          <a:p>
            <a:pPr marL="1136650" algn="l" rtl="0" eaLnBrk="0">
              <a:lnSpc>
                <a:spcPts val="4432"/>
              </a:lnSpc>
            </a:pP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(血/气分配系数越大毒物越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易吸收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2700"/>
          </a:p>
          <a:p>
            <a:pPr marL="12700" algn="l" rtl="0" eaLnBrk="0">
              <a:lnSpc>
                <a:spcPct val="96000"/>
              </a:lnSpc>
              <a:spcBef>
                <a:spcPts val="1781"/>
              </a:spcBef>
            </a:pPr>
            <a:r>
              <a:rPr sz="27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5.电离度和电荷性</a:t>
            </a:r>
            <a:endParaRPr lang="SimSun" altLang="SimSun" sz="2700"/>
          </a:p>
          <a:p>
            <a:pPr algn="r" rtl="0" eaLnBrk="0">
              <a:lnSpc>
                <a:spcPct val="85000"/>
              </a:lnSpc>
              <a:spcBef>
                <a:spcPts val="1364"/>
              </a:spcBef>
            </a:pP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非电离形式的弱有机碱或有机酸越易通过生物</a:t>
            </a:r>
            <a:endParaRPr lang="SimSun" altLang="SimSun" sz="2700"/>
          </a:p>
          <a:p>
            <a:pPr marL="12700" algn="l" rtl="0" eaLnBrk="0">
              <a:lnSpc>
                <a:spcPts val="4519"/>
              </a:lnSpc>
            </a:pPr>
            <a:r>
              <a:rPr sz="27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膜即越易生物转运。</a:t>
            </a:r>
            <a:endParaRPr lang="SimSun" altLang="SimSun" sz="2700"/>
          </a:p>
        </p:txBody>
      </p:sp>
      <p:sp>
        <p:nvSpPr>
          <p:cNvPr id="158" name="textbox 158"/>
          <p:cNvSpPr/>
          <p:nvPr/>
        </p:nvSpPr>
        <p:spPr>
          <a:xfrm>
            <a:off x="4813338" y="7319537"/>
            <a:ext cx="10318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第二十页，共七十页。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textbox 160"/>
          <p:cNvSpPr/>
          <p:nvPr/>
        </p:nvSpPr>
        <p:spPr>
          <a:xfrm>
            <a:off x="1382880" y="831902"/>
            <a:ext cx="6781800" cy="4630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308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7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三、不纯物(杂质)与稀</a:t>
            </a:r>
            <a:r>
              <a:rPr sz="27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释度</a:t>
            </a:r>
            <a:endParaRPr lang="SimHei" altLang="SimHei" sz="2700"/>
          </a:p>
          <a:p>
            <a:pPr marL="400050" algn="l" rtl="0" eaLnBrk="0">
              <a:lnSpc>
                <a:spcPts val="4092"/>
              </a:lnSpc>
            </a:pPr>
            <a:r>
              <a:rPr sz="29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1.纯度</a:t>
            </a:r>
            <a:endParaRPr lang="SimSun" altLang="SimSun" sz="2900"/>
          </a:p>
          <a:p>
            <a:pPr algn="r" rtl="0" eaLnBrk="0">
              <a:lnSpc>
                <a:spcPct val="83000"/>
              </a:lnSpc>
              <a:spcBef>
                <a:spcPts val="1445"/>
              </a:spcBef>
            </a:pPr>
            <a:r>
              <a:rPr sz="2700" b="1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化学物质中所含的有毒杂质(如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TCDD</a:t>
            </a:r>
            <a:r>
              <a:rPr sz="2700" b="1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2700" kern="0" spc="-20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700"/>
          </a:p>
          <a:p>
            <a:pPr marL="368300" algn="l" rtl="0" eaLnBrk="0">
              <a:lnSpc>
                <a:spcPts val="4104"/>
              </a:lnSpc>
            </a:pPr>
            <a:r>
              <a:rPr sz="29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2.稀释度</a:t>
            </a:r>
            <a:endParaRPr lang="SimSun" altLang="SimSun" sz="2900"/>
          </a:p>
          <a:p>
            <a:pPr marL="729615" algn="l" rtl="0" eaLnBrk="0">
              <a:lnSpc>
                <a:spcPct val="94000"/>
              </a:lnSpc>
              <a:spcBef>
                <a:spcPts val="1405"/>
              </a:spcBef>
            </a:pPr>
            <a:r>
              <a:rPr sz="27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相同剂量情况下，浓度越大毒性越大。</a:t>
            </a:r>
            <a:endParaRPr lang="SimSun" altLang="SimSun" sz="2700"/>
          </a:p>
          <a:p>
            <a:pPr marL="44450" algn="l" rtl="0" eaLnBrk="0">
              <a:lnSpc>
                <a:spcPct val="85000"/>
              </a:lnSpc>
              <a:spcBef>
                <a:spcPts val="1116"/>
              </a:spcBef>
            </a:pP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四、溶剂与助溶剂</a:t>
            </a:r>
            <a:endParaRPr lang="SimHei" altLang="SimHei" sz="2700"/>
          </a:p>
          <a:p>
            <a:pPr marL="762000" algn="l" rtl="0" eaLnBrk="0">
              <a:lnSpc>
                <a:spcPts val="4172"/>
              </a:lnSpc>
            </a:pPr>
            <a:r>
              <a:rPr sz="2700" b="1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基本要求：</a:t>
            </a:r>
            <a:endParaRPr lang="SimSun" altLang="SimSun" sz="2700"/>
          </a:p>
          <a:p>
            <a:pPr marL="1129664" algn="l" rtl="0" eaLnBrk="0">
              <a:lnSpc>
                <a:spcPct val="94000"/>
              </a:lnSpc>
              <a:spcBef>
                <a:spcPts val="1720"/>
              </a:spcBef>
            </a:pPr>
            <a:r>
              <a:rPr sz="2700" b="1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2700" kern="0" spc="-7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本身无毒(尽量)</a:t>
            </a:r>
            <a:r>
              <a:rPr sz="27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;</a:t>
            </a:r>
            <a:endParaRPr lang="SimSun" altLang="SimSun" sz="2700"/>
          </a:p>
          <a:p>
            <a:pPr marL="1130300" algn="l" rtl="0" eaLnBrk="0">
              <a:lnSpc>
                <a:spcPct val="94000"/>
              </a:lnSpc>
              <a:spcBef>
                <a:spcPts val="658"/>
              </a:spcBef>
            </a:pPr>
            <a:r>
              <a:rPr sz="2900" b="1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②不与受试物起化学反应；</a:t>
            </a:r>
            <a:endParaRPr lang="SimSun" altLang="SimSun" sz="2900"/>
          </a:p>
        </p:txBody>
      </p:sp>
      <p:sp>
        <p:nvSpPr>
          <p:cNvPr id="162" name="textbox 162"/>
          <p:cNvSpPr/>
          <p:nvPr/>
        </p:nvSpPr>
        <p:spPr>
          <a:xfrm>
            <a:off x="2500447" y="5598454"/>
            <a:ext cx="4003675" cy="877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③本身在溶液不降解</a:t>
            </a:r>
            <a:r>
              <a:rPr sz="27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endParaRPr lang="Times New Roman" altLang="Times New Roman" sz="2700"/>
          </a:p>
          <a:p>
            <a:pPr marL="12700" algn="l" rtl="0" eaLnBrk="0">
              <a:lnSpc>
                <a:spcPts val="4009"/>
              </a:lnSpc>
            </a:pPr>
            <a:r>
              <a:rPr sz="2900" b="1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④不影响受试物稳定性。</a:t>
            </a:r>
            <a:endParaRPr lang="SimSun" altLang="SimSun" sz="2900"/>
          </a:p>
        </p:txBody>
      </p:sp>
      <p:sp>
        <p:nvSpPr>
          <p:cNvPr id="164" name="textbox 164"/>
          <p:cNvSpPr/>
          <p:nvPr/>
        </p:nvSpPr>
        <p:spPr>
          <a:xfrm>
            <a:off x="4768853" y="7319537"/>
            <a:ext cx="112712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第二十一页，共七十页。</a:t>
            </a:r>
            <a:endParaRPr lang="SimSun" altLang="SimSun" sz="800"/>
          </a:p>
        </p:txBody>
      </p:sp>
      <p:sp>
        <p:nvSpPr>
          <p:cNvPr id="166" name="textbox 166"/>
          <p:cNvSpPr/>
          <p:nvPr/>
        </p:nvSpPr>
        <p:spPr>
          <a:xfrm>
            <a:off x="6927850" y="5732527"/>
            <a:ext cx="71119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711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;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70" name="textbox 170"/>
          <p:cNvSpPr/>
          <p:nvPr/>
        </p:nvSpPr>
        <p:spPr>
          <a:xfrm>
            <a:off x="1046107" y="1475466"/>
            <a:ext cx="7528559" cy="3576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0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毒物稀释(xishì)度对毒性的影响实例</a:t>
            </a:r>
            <a:endParaRPr lang="SimSun" altLang="SimSun" sz="2600"/>
          </a:p>
          <a:p>
            <a:pPr marL="1885950" algn="l" rtl="0" eaLnBrk="0">
              <a:lnSpc>
                <a:spcPct val="96000"/>
              </a:lnSpc>
              <a:spcBef>
                <a:spcPts val="1855"/>
              </a:spcBef>
            </a:pPr>
            <a:r>
              <a:rPr sz="26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不同稀释度对小鼠的死亡率(%)</a:t>
            </a:r>
            <a:endParaRPr lang="SimSun" altLang="SimSun" sz="2600"/>
          </a:p>
          <a:p>
            <a:pPr marL="4170679" algn="l" rtl="0" eaLnBrk="0">
              <a:lnSpc>
                <a:spcPct val="84000"/>
              </a:lnSpc>
              <a:spcBef>
                <a:spcPts val="1095"/>
              </a:spcBef>
            </a:pPr>
            <a:r>
              <a:rPr sz="23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水溶液浓度</a:t>
            </a:r>
            <a:endParaRPr lang="SimSun" altLang="SimSun" sz="2300"/>
          </a:p>
          <a:p>
            <a:pPr marL="272415" algn="l" rtl="0" eaLnBrk="0">
              <a:lnSpc>
                <a:spcPct val="96000"/>
              </a:lnSpc>
              <a:spcBef>
                <a:spcPts val="22"/>
              </a:spcBef>
            </a:pP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药物名称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灌胃剂量</a:t>
            </a:r>
            <a:endParaRPr lang="SimSun" altLang="SimSun" sz="2300"/>
          </a:p>
          <a:p>
            <a:pPr algn="r" rtl="0" eaLnBrk="0">
              <a:lnSpc>
                <a:spcPct val="76000"/>
              </a:lnSpc>
              <a:spcBef>
                <a:spcPts val="196"/>
              </a:spcBef>
            </a:pP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(mg/kg)            </a:t>
            </a:r>
            <a:r>
              <a:rPr sz="26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5%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23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2.5%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26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1.25%</a:t>
            </a:r>
            <a:endParaRPr lang="SimSun" altLang="SimSun" sz="2600"/>
          </a:p>
          <a:p>
            <a:pPr marL="106679" algn="l" rtl="0" eaLnBrk="0">
              <a:lnSpc>
                <a:spcPct val="97000"/>
              </a:lnSpc>
              <a:spcBef>
                <a:spcPts val="659"/>
              </a:spcBef>
            </a:pPr>
            <a:r>
              <a:rPr sz="23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戊巴比妥钠</a:t>
            </a:r>
            <a:r>
              <a:rPr sz="23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6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180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23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90%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9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9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5%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6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10%</a:t>
            </a:r>
            <a:endParaRPr lang="SimSun" altLang="SimSun" sz="1600"/>
          </a:p>
          <a:p>
            <a:pPr marL="304165" algn="l" rtl="0" eaLnBrk="0">
              <a:lnSpc>
                <a:spcPct val="97000"/>
              </a:lnSpc>
              <a:spcBef>
                <a:spcPts val="1436"/>
              </a:spcBef>
            </a:pP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戊烯四唑</a:t>
            </a: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9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</a:t>
            </a: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90%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9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75%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19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45%</a:t>
            </a:r>
            <a:endParaRPr lang="SimSun" altLang="SimSun" sz="19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380365" algn="l" rtl="0" eaLnBrk="0">
              <a:lnSpc>
                <a:spcPct val="97000"/>
              </a:lnSpc>
              <a:spcBef>
                <a:spcPts val="3"/>
              </a:spcBef>
            </a:pP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氰化钾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0.1</a:t>
            </a:r>
            <a:r>
              <a:rPr sz="23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9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95%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9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45%</a:t>
            </a:r>
            <a:endParaRPr lang="SimSun" altLang="SimSun" sz="1900"/>
          </a:p>
        </p:txBody>
      </p:sp>
      <p:sp>
        <p:nvSpPr>
          <p:cNvPr id="172" name="textbox 172"/>
          <p:cNvSpPr/>
          <p:nvPr/>
        </p:nvSpPr>
        <p:spPr>
          <a:xfrm>
            <a:off x="4768853" y="7319537"/>
            <a:ext cx="11334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第二十二页，共七十页。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76" name="textbox 176"/>
          <p:cNvSpPr/>
          <p:nvPr/>
        </p:nvSpPr>
        <p:spPr>
          <a:xfrm>
            <a:off x="1293911" y="977918"/>
            <a:ext cx="6916419" cy="4507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7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500" b="1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常用</a:t>
            </a:r>
            <a:r>
              <a:rPr sz="25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chang yò</a:t>
            </a:r>
            <a:r>
              <a:rPr sz="25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ng)</a:t>
            </a:r>
            <a:r>
              <a:rPr sz="25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的溶剂与助溶剂：</a:t>
            </a:r>
            <a:endParaRPr lang="SimSun" altLang="SimSun" sz="2500"/>
          </a:p>
          <a:p>
            <a:pPr marL="539115" algn="l" rtl="0" eaLnBrk="0">
              <a:lnSpc>
                <a:spcPts val="4058"/>
              </a:lnSpc>
            </a:pPr>
            <a:r>
              <a:rPr sz="2400" b="1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◆溶剂：</a:t>
            </a:r>
            <a:endParaRPr lang="SimSun" altLang="SimSun" sz="24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873"/>
              </a:spcBef>
            </a:pPr>
            <a:r>
              <a:rPr sz="29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水(生理盐水、蒸馏水、去离子水)</a:t>
            </a:r>
            <a:endParaRPr lang="SimSun" altLang="SimSun" sz="2900"/>
          </a:p>
          <a:p>
            <a:pPr marL="1174750" algn="l" rtl="0" eaLnBrk="0">
              <a:lnSpc>
                <a:spcPts val="3894"/>
              </a:lnSpc>
            </a:pPr>
            <a:r>
              <a:rPr sz="27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植物油(玉米油、花生油等)</a:t>
            </a:r>
            <a:endParaRPr lang="SimSun" altLang="SimSun" sz="2700"/>
          </a:p>
          <a:p>
            <a:pPr marL="1333500" indent="-774700" algn="l" rtl="0" eaLnBrk="0">
              <a:lnSpc>
                <a:spcPct val="121000"/>
              </a:lnSpc>
              <a:spcBef>
                <a:spcPts val="1884"/>
              </a:spcBef>
            </a:pP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◆助溶剂：</a:t>
            </a:r>
            <a:r>
              <a:rPr sz="27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tween-80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700" b="1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羟甲基纤维素、</a:t>
            </a:r>
            <a:r>
              <a:rPr sz="27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2700" b="1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月桂醇硫酸钠、橄榄油等。</a:t>
            </a:r>
            <a:endParaRPr lang="SimSun" altLang="SimSun" sz="2700"/>
          </a:p>
          <a:p>
            <a:pPr marL="668019" algn="l" rtl="0" eaLnBrk="0">
              <a:lnSpc>
                <a:spcPts val="3246"/>
              </a:lnSpc>
              <a:spcBef>
                <a:spcPts val="1775"/>
              </a:spcBef>
            </a:pPr>
            <a:r>
              <a:rPr sz="2600" kern="0" spc="-240">
                <a:solidFill>
                  <a:srgbClr val="FF00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◆</a:t>
            </a:r>
            <a:r>
              <a:rPr sz="2600" b="1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赋形剂：</a:t>
            </a:r>
            <a:endParaRPr lang="SimSun" altLang="SimSun" sz="26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marL="1167764" algn="l" rtl="0" eaLnBrk="0">
              <a:lnSpc>
                <a:spcPct val="95000"/>
              </a:lnSpc>
              <a:spcBef>
                <a:spcPts val="1"/>
              </a:spcBef>
            </a:pPr>
            <a:r>
              <a:rPr sz="2700" b="1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淀粉、羟丙甲基纤维素</a:t>
            </a:r>
            <a:r>
              <a:rPr sz="2700" b="1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等。</a:t>
            </a:r>
            <a:endParaRPr lang="SimSun" altLang="SimSun" sz="2700"/>
          </a:p>
        </p:txBody>
      </p:sp>
      <p:sp>
        <p:nvSpPr>
          <p:cNvPr id="178" name="textbox 178"/>
          <p:cNvSpPr/>
          <p:nvPr/>
        </p:nvSpPr>
        <p:spPr>
          <a:xfrm>
            <a:off x="4768853" y="7319537"/>
            <a:ext cx="11334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第二十三页，共七十页。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82" name="textbox 182"/>
          <p:cNvSpPr/>
          <p:nvPr/>
        </p:nvSpPr>
        <p:spPr>
          <a:xfrm>
            <a:off x="3914063" y="2022455"/>
            <a:ext cx="2805429" cy="2188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061"/>
              </a:lnSpc>
            </a:pPr>
            <a:endParaRPr lang="Arial" altLang="Arial" sz="100"/>
          </a:p>
          <a:p>
            <a:pPr marL="481965" algn="l" rtl="0" eaLnBrk="0">
              <a:lnSpc>
                <a:spcPct val="96000"/>
              </a:lnSpc>
            </a:pPr>
            <a:r>
              <a:rPr sz="48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第二节</a:t>
            </a:r>
            <a:endParaRPr lang="SimSun" altLang="SimSun" sz="48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792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800" b="1" kern="0" spc="6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机体因素</a:t>
            </a:r>
            <a:endParaRPr lang="SimSun" altLang="SimSun" sz="4800"/>
          </a:p>
        </p:txBody>
      </p:sp>
      <p:sp>
        <p:nvSpPr>
          <p:cNvPr id="184" name="textbox 184"/>
          <p:cNvSpPr/>
          <p:nvPr/>
        </p:nvSpPr>
        <p:spPr>
          <a:xfrm>
            <a:off x="4768853" y="7319537"/>
            <a:ext cx="11334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第二十四页，共七十页。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1198921" y="933715"/>
            <a:ext cx="8490584" cy="4700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66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一、物种、品系差异</a:t>
            </a:r>
            <a:endParaRPr lang="SimHei" altLang="SimHei" sz="2800"/>
          </a:p>
          <a:p>
            <a:pPr marL="348615" algn="l" rtl="0" eaLnBrk="0">
              <a:lnSpc>
                <a:spcPct val="95000"/>
              </a:lnSpc>
              <a:spcBef>
                <a:spcPts val="1705"/>
              </a:spcBef>
            </a:pPr>
            <a:r>
              <a:rPr sz="2800" b="1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28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800" b="1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解剖结构与生理、生</a:t>
            </a:r>
            <a:r>
              <a:rPr sz="28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化差异</a:t>
            </a:r>
            <a:endParaRPr lang="SimSun" altLang="SimSun" sz="2800"/>
          </a:p>
          <a:p>
            <a:pPr marL="830580" algn="l" rtl="0" eaLnBrk="0">
              <a:lnSpc>
                <a:spcPct val="85000"/>
              </a:lnSpc>
              <a:spcBef>
                <a:spcPts val="1615"/>
              </a:spcBef>
            </a:pPr>
            <a:r>
              <a:rPr sz="23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不同物种的基因组不同。解剖、生理与生物转化过</a:t>
            </a:r>
            <a:r>
              <a:rPr sz="23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程不同。</a:t>
            </a:r>
            <a:endParaRPr lang="SimSun" altLang="SimSun" sz="2300"/>
          </a:p>
          <a:p>
            <a:pPr marL="347979" algn="l" rtl="0" eaLnBrk="0">
              <a:lnSpc>
                <a:spcPts val="3340"/>
              </a:lnSpc>
            </a:pPr>
            <a:r>
              <a:rPr sz="23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对外源化学(haue)物毒性的易感性不同。</a:t>
            </a:r>
            <a:endParaRPr lang="SimSun" altLang="SimSun" sz="2300"/>
          </a:p>
          <a:p>
            <a:pPr marL="348615" algn="l" rtl="0" eaLnBrk="0">
              <a:lnSpc>
                <a:spcPct val="98000"/>
              </a:lnSpc>
              <a:spcBef>
                <a:spcPts val="1010"/>
              </a:spcBef>
            </a:pPr>
            <a:r>
              <a:rPr sz="27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2.代谢转化的差异；</a:t>
            </a:r>
            <a:endParaRPr lang="SimSun" altLang="SimSun" sz="2700"/>
          </a:p>
          <a:p>
            <a:pPr marL="697865" algn="l" rtl="0" eaLnBrk="0">
              <a:lnSpc>
                <a:spcPct val="94000"/>
              </a:lnSpc>
              <a:spcBef>
                <a:spcPts val="1042"/>
              </a:spcBef>
            </a:pPr>
            <a:r>
              <a:rPr sz="2800" b="1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⑧</a:t>
            </a:r>
            <a:r>
              <a:rPr sz="28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800" b="1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代谢酶遗传基因多态性；</a:t>
            </a:r>
            <a:endParaRPr lang="SimSun" altLang="SimSun" sz="2800"/>
          </a:p>
          <a:p>
            <a:pPr marL="743584" algn="l" rtl="0" eaLnBrk="0">
              <a:lnSpc>
                <a:spcPct val="83000"/>
              </a:lnSpc>
              <a:spcBef>
                <a:spcPts val="1588"/>
              </a:spcBef>
            </a:pPr>
            <a:r>
              <a:rPr sz="2800" kern="0" spc="-180">
                <a:solidFill>
                  <a:srgbClr val="00000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</a:t>
            </a:r>
            <a:r>
              <a:rPr sz="2800" kern="0" spc="330">
                <a:solidFill>
                  <a:srgbClr val="00000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800" b="1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修复能力差异；</a:t>
            </a:r>
            <a:endParaRPr lang="SimSun" altLang="SimSun" sz="2800"/>
          </a:p>
          <a:p>
            <a:pPr marL="692784" algn="l" rtl="0" eaLnBrk="0">
              <a:lnSpc>
                <a:spcPts val="4049"/>
              </a:lnSpc>
            </a:pPr>
            <a:r>
              <a:rPr sz="27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 </a:t>
            </a:r>
            <a:r>
              <a:rPr sz="27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受体的个体差异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2700"/>
          </a:p>
          <a:p>
            <a:pPr marL="730884" algn="l" rtl="0" eaLnBrk="0">
              <a:lnSpc>
                <a:spcPts val="4591"/>
              </a:lnSpc>
            </a:pPr>
            <a:r>
              <a:rPr sz="28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⑥ </a:t>
            </a:r>
            <a:r>
              <a:rPr sz="28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机体的其他因素</a:t>
            </a:r>
            <a:r>
              <a:rPr sz="28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800"/>
          </a:p>
        </p:txBody>
      </p:sp>
      <p:sp>
        <p:nvSpPr>
          <p:cNvPr id="190" name="textbox 190"/>
          <p:cNvSpPr/>
          <p:nvPr/>
        </p:nvSpPr>
        <p:spPr>
          <a:xfrm>
            <a:off x="4768853" y="7319537"/>
            <a:ext cx="11334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第二十五页，共七十页。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704801" y="6235721"/>
            <a:ext cx="9264654" cy="1238265"/>
            <a:chExt cx="9264654" cy="1238265"/>
          </a:xfrm>
        </p:grpSpPr>
        <p:pic>
          <p:nvPicPr>
            <p:cNvPr id="194" name="picture 19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9264654" cy="1238265"/>
            </a:xfrm>
            <a:prstGeom prst="rect">
              <a:avLst/>
            </a:prstGeom>
          </p:spPr>
        </p:pic>
        <p:sp>
          <p:nvSpPr>
            <p:cNvPr id="196" name="textbox 196"/>
            <p:cNvSpPr/>
            <p:nvPr/>
          </p:nvSpPr>
          <p:spPr>
            <a:xfrm>
              <a:off x="-12700" y="-12700"/>
              <a:ext cx="9290684" cy="1276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500"/>
            </a:p>
            <a:p>
              <a:pPr marL="1331594" algn="l" rtl="0" eaLnBrk="0">
                <a:lnSpc>
                  <a:spcPct val="90000"/>
                </a:lnSpc>
                <a:spcBef>
                  <a:spcPts val="2"/>
                </a:spcBef>
              </a:pPr>
              <a:r>
                <a:rPr sz="2600" b="1" kern="0" spc="-1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注意</a:t>
              </a:r>
              <a:r>
                <a:rPr sz="2600" kern="0" spc="-14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(zhù yi): </a:t>
              </a:r>
              <a:r>
                <a:rPr sz="2600" b="1" kern="0" spc="-1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大鼠没有胆</a:t>
              </a:r>
              <a:endParaRPr lang="SimSun" altLang="SimSun" sz="2600"/>
            </a:p>
            <a:p>
              <a:pPr marL="2762250" algn="l" rtl="0" eaLnBrk="0">
                <a:lnSpc>
                  <a:spcPts val="3311"/>
                </a:lnSpc>
              </a:pPr>
              <a:r>
                <a:rPr sz="26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囊</a:t>
              </a:r>
              <a:endParaRPr lang="SimSun" altLang="SimSun" sz="2600"/>
            </a:p>
            <a:p>
              <a:pPr algn="l" rtl="0" eaLnBrk="0">
                <a:lnSpc>
                  <a:spcPct val="150000"/>
                </a:lnSpc>
              </a:pPr>
              <a:endParaRPr lang="Arial" altLang="Arial" sz="1000"/>
            </a:p>
            <a:p>
              <a:pPr algn="l" rtl="0" eaLnBrk="0">
                <a:lnSpc>
                  <a:spcPct val="182000"/>
                </a:lnSpc>
              </a:pPr>
              <a:endParaRPr lang="Arial" altLang="Arial" sz="100"/>
            </a:p>
            <a:p>
              <a:pPr marL="4089400" algn="l" rtl="0" eaLnBrk="0">
                <a:lnSpc>
                  <a:spcPts val="846"/>
                </a:lnSpc>
                <a:spcBef>
                  <a:spcPts val="1"/>
                </a:spcBef>
              </a:pPr>
              <a:r>
                <a:rPr sz="700" kern="0" spc="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第二十六页，共七十页。</a:t>
              </a:r>
              <a:endParaRPr lang="SimSun" altLang="SimSun" sz="700"/>
            </a:p>
          </p:txBody>
        </p:sp>
      </p:grpSp>
      <p:graphicFrame>
        <p:nvGraphicFramePr>
          <p:cNvPr id="198" name="table 198"/>
          <p:cNvGraphicFramePr>
            <a:graphicFrameLocks noGrp="1"/>
          </p:cNvGraphicFramePr>
          <p:nvPr/>
        </p:nvGraphicFramePr>
        <p:xfrm>
          <a:off x="631799" y="1419245"/>
          <a:ext cx="9277350" cy="4826000"/>
        </p:xfrm>
        <a:graphic>
          <a:graphicData uri="http://schemas.openxmlformats.org/drawingml/2006/table">
            <a:tbl>
              <a:tblPr/>
              <a:tblGrid>
                <a:gridCol w="1114425"/>
                <a:gridCol w="1365250"/>
                <a:gridCol w="1206500"/>
                <a:gridCol w="1289050"/>
                <a:gridCol w="2381250"/>
                <a:gridCol w="1920875"/>
              </a:tblGrid>
              <a:tr h="48577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marL="248920" algn="l" rtl="0" eaLnBrk="0">
                        <a:lnSpc>
                          <a:spcPct val="85000"/>
                        </a:lnSpc>
                        <a:spcBef>
                          <a:spcPts val="6"/>
                        </a:spcBef>
                      </a:pPr>
                      <a:r>
                        <a:rPr sz="24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动物</a:t>
                      </a:r>
                      <a:endParaRPr lang="SimSun" altLang="SimSun" sz="2400"/>
                    </a:p>
                    <a:p>
                      <a:pPr marL="248920" algn="l" rtl="0" eaLnBrk="0">
                        <a:lnSpc>
                          <a:spcPts val="3390"/>
                        </a:lnSpc>
                      </a:pPr>
                      <a:r>
                        <a:rPr sz="24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种类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20345" algn="l" rtl="0" eaLnBrk="0">
                        <a:lnSpc>
                          <a:spcPct val="85000"/>
                        </a:lnSpc>
                        <a:spcBef>
                          <a:spcPts val="4"/>
                        </a:spcBef>
                      </a:pPr>
                      <a:r>
                        <a:rPr sz="24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染色体</a:t>
                      </a:r>
                      <a:endParaRPr lang="SimSun" altLang="SimSun" sz="2400"/>
                    </a:p>
                    <a:p>
                      <a:pPr marL="372109" algn="l" rtl="0" eaLnBrk="0">
                        <a:lnSpc>
                          <a:spcPts val="3809"/>
                        </a:lnSpc>
                      </a:pPr>
                      <a:r>
                        <a:rPr sz="2400" b="1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(对)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493394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2400" b="1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解剖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11239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24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特征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49"/>
                        </a:lnSpc>
                      </a:pPr>
                      <a:endParaRPr lang="Arial" altLang="Arial" sz="100"/>
                    </a:p>
                    <a:p>
                      <a:pPr marL="1495425" algn="l" rtl="0" eaLnBrk="0">
                        <a:lnSpc>
                          <a:spcPct val="97000"/>
                        </a:lnSpc>
                      </a:pPr>
                      <a:r>
                        <a:rPr sz="18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生理特征</a:t>
                      </a:r>
                      <a:endParaRPr lang="SimSun" altLang="SimSun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17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64"/>
                        </a:lnSpc>
                      </a:pPr>
                      <a:endParaRPr lang="Arial" altLang="Arial" sz="100"/>
                    </a:p>
                    <a:p>
                      <a:pPr marL="137160" algn="l" rtl="0" eaLnBrk="0">
                        <a:lnSpc>
                          <a:spcPct val="97000"/>
                        </a:lnSpc>
                      </a:pPr>
                      <a:r>
                        <a:rPr sz="2400" b="1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肝(叶)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64"/>
                        </a:lnSpc>
                      </a:pPr>
                      <a:endParaRPr lang="Arial" altLang="Arial" sz="100"/>
                    </a:p>
                    <a:p>
                      <a:pPr marL="182245" algn="l" rtl="0" eaLnBrk="0">
                        <a:lnSpc>
                          <a:spcPct val="97000"/>
                        </a:lnSpc>
                      </a:pPr>
                      <a:r>
                        <a:rPr sz="2400" b="1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肺(叶)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64"/>
                        </a:lnSpc>
                      </a:pPr>
                      <a:endParaRPr lang="Arial" altLang="Arial" sz="100"/>
                    </a:p>
                    <a:p>
                      <a:pPr marL="258445" algn="l" rtl="0" eaLnBrk="0">
                        <a:lnSpc>
                          <a:spcPct val="97000"/>
                        </a:lnSpc>
                      </a:pPr>
                      <a:r>
                        <a:rPr sz="2400" b="1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心率(次/</a:t>
                      </a:r>
                      <a:r>
                        <a:rPr sz="24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min</a:t>
                      </a:r>
                      <a:r>
                        <a:rPr sz="2400" b="1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568959" indent="-228600" algn="l" rtl="0" eaLnBrk="0">
                        <a:lnSpc>
                          <a:spcPct val="104000"/>
                        </a:lnSpc>
                        <a:spcBef>
                          <a:spcPts val="4"/>
                        </a:spcBef>
                      </a:pPr>
                      <a:r>
                        <a:rPr sz="24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凝血时间</a:t>
                      </a:r>
                      <a:r>
                        <a:rPr sz="2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2400" b="1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(sec)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6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868"/>
                        </a:lnSpc>
                      </a:pPr>
                      <a:endParaRPr lang="Arial" altLang="Arial" sz="100"/>
                    </a:p>
                    <a:p>
                      <a:pPr marL="402590" algn="l" rtl="0" eaLnBrk="0">
                        <a:lnSpc>
                          <a:spcPct val="98000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人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746"/>
                        </a:lnSpc>
                      </a:pPr>
                      <a:endParaRPr lang="Arial" altLang="Arial" sz="100"/>
                    </a:p>
                    <a:p>
                      <a:pPr marL="527050" algn="l" rtl="0" eaLnBrk="0">
                        <a:lnSpc>
                          <a:spcPct val="80000"/>
                        </a:lnSpc>
                      </a:pPr>
                      <a:r>
                        <a:rPr sz="2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23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0"/>
                    </a:p>
                    <a:p>
                      <a:pPr marL="52070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82"/>
                        </a:lnSpc>
                      </a:pPr>
                      <a:endParaRPr lang="Arial" altLang="Arial" sz="100"/>
                    </a:p>
                    <a:p>
                      <a:pPr marL="569594" algn="l" rtl="0" eaLnBrk="0">
                        <a:lnSpc>
                          <a:spcPct val="79000"/>
                        </a:lnSpc>
                      </a:pPr>
                      <a:r>
                        <a:rPr sz="2400" b="1" kern="0" spc="-30">
                          <a:solidFill>
                            <a:srgbClr val="AB1D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868"/>
                        </a:lnSpc>
                      </a:pPr>
                      <a:endParaRPr lang="Arial" altLang="Arial" sz="100"/>
                    </a:p>
                    <a:p>
                      <a:pPr marL="412750" algn="l" rtl="0" eaLnBrk="0">
                        <a:lnSpc>
                          <a:spcPct val="98000"/>
                        </a:lnSpc>
                      </a:pPr>
                      <a:r>
                        <a:rPr sz="2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75(50-100)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39"/>
                        </a:lnSpc>
                      </a:pPr>
                      <a:endParaRPr lang="Arial" altLang="Arial" sz="100"/>
                    </a:p>
                    <a:p>
                      <a:pPr marL="799465" algn="l" rtl="0" eaLnBrk="0">
                        <a:lnSpc>
                          <a:spcPct val="80000"/>
                        </a:lnSpc>
                      </a:pPr>
                      <a:r>
                        <a:rPr sz="2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marL="40259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猴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0000"/>
                        </a:lnSpc>
                      </a:pPr>
                      <a:endParaRPr lang="Arial" altLang="Arial" sz="1000"/>
                    </a:p>
                    <a:p>
                      <a:pPr marL="527050" algn="l" rtl="0" eaLnBrk="0">
                        <a:lnSpc>
                          <a:spcPct val="77000"/>
                        </a:lnSpc>
                        <a:spcBef>
                          <a:spcPts val="3"/>
                        </a:spcBef>
                      </a:pPr>
                      <a:r>
                        <a:rPr sz="2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21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Arial" altLang="Arial" sz="1000"/>
                    </a:p>
                    <a:p>
                      <a:pPr marL="520700" algn="l" rtl="0" eaLnBrk="0">
                        <a:lnSpc>
                          <a:spcPct val="74000"/>
                        </a:lnSpc>
                        <a:spcBef>
                          <a:spcPts val="5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428"/>
                        </a:lnSpc>
                      </a:pPr>
                      <a:endParaRPr lang="Arial" altLang="Arial" sz="100"/>
                    </a:p>
                    <a:p>
                      <a:pPr marL="410844" algn="l" rtl="0" eaLnBrk="0">
                        <a:lnSpc>
                          <a:spcPct val="79000"/>
                        </a:lnSpc>
                      </a:pPr>
                      <a:r>
                        <a:rPr sz="2400" b="1" kern="0" spc="-40">
                          <a:solidFill>
                            <a:srgbClr val="AE1D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5-7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1000"/>
                    </a:p>
                    <a:p>
                      <a:pPr marL="25400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2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150(120-180)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marL="799465" algn="l" rtl="0" eaLnBrk="0">
                        <a:lnSpc>
                          <a:spcPts val="755"/>
                        </a:lnSpc>
                        <a:spcBef>
                          <a:spcPts val="1"/>
                        </a:spcBef>
                      </a:pPr>
                      <a:r>
                        <a:rPr sz="12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——</a:t>
                      </a:r>
                      <a:endParaRPr lang="SimSun" altLang="SimSun" sz="12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402590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狗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527050" algn="l" rtl="0" eaLnBrk="0">
                        <a:lnSpc>
                          <a:spcPct val="80000"/>
                        </a:lnSpc>
                        <a:spcBef>
                          <a:spcPts val="7"/>
                        </a:spcBef>
                      </a:pPr>
                      <a:r>
                        <a:rPr sz="2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39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767"/>
                        </a:lnSpc>
                      </a:pPr>
                      <a:endParaRPr lang="Arial" altLang="Arial" sz="100"/>
                    </a:p>
                    <a:p>
                      <a:pPr marL="520700" algn="l" rtl="0" eaLnBrk="0">
                        <a:lnSpc>
                          <a:spcPts val="1800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9000"/>
                        </a:lnSpc>
                      </a:pPr>
                      <a:endParaRPr lang="Arial" altLang="Arial" sz="1000"/>
                    </a:p>
                    <a:p>
                      <a:pPr marL="569594" algn="l" rtl="0" eaLnBrk="0">
                        <a:lnSpc>
                          <a:spcPts val="1865"/>
                        </a:lnSpc>
                        <a:spcBef>
                          <a:spcPts val="6"/>
                        </a:spcBef>
                      </a:pPr>
                      <a:r>
                        <a:rPr sz="2400" b="1" kern="0" spc="-30">
                          <a:solidFill>
                            <a:srgbClr val="A51C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marL="254000" algn="l" rtl="0" eaLnBrk="0">
                        <a:lnSpc>
                          <a:spcPct val="82000"/>
                        </a:lnSpc>
                        <a:spcBef>
                          <a:spcPts val="3"/>
                        </a:spcBef>
                      </a:pPr>
                      <a:r>
                        <a:rPr sz="2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120(110-130)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9000"/>
                        </a:lnSpc>
                      </a:pPr>
                      <a:endParaRPr lang="Arial" altLang="Arial" sz="1000"/>
                    </a:p>
                    <a:p>
                      <a:pPr marL="723900" algn="l" rtl="0" eaLnBrk="0">
                        <a:lnSpc>
                          <a:spcPts val="1867"/>
                        </a:lnSpc>
                        <a:spcBef>
                          <a:spcPts val="5"/>
                        </a:spcBef>
                      </a:pP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8.6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900"/>
                    </a:p>
                    <a:p>
                      <a:pPr marL="402590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兔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marL="527050" algn="l" rtl="0" eaLnBrk="0">
                        <a:lnSpc>
                          <a:spcPct val="80000"/>
                        </a:lnSpc>
                        <a:spcBef>
                          <a:spcPts val="6"/>
                        </a:spcBef>
                      </a:pPr>
                      <a:r>
                        <a:rPr sz="2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22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935"/>
                        </a:lnSpc>
                      </a:pPr>
                      <a:endParaRPr lang="Arial" altLang="Arial" sz="100"/>
                    </a:p>
                    <a:p>
                      <a:pPr marL="520700" algn="l" rtl="0" eaLnBrk="0">
                        <a:lnSpc>
                          <a:spcPct val="79000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1000"/>
                    </a:p>
                    <a:p>
                      <a:pPr marL="569594" algn="l" rtl="0" eaLnBrk="0">
                        <a:lnSpc>
                          <a:spcPct val="80000"/>
                        </a:lnSpc>
                        <a:spcBef>
                          <a:spcPts val="4"/>
                        </a:spcBef>
                      </a:pPr>
                      <a:r>
                        <a:rPr sz="2400" b="1" kern="0" spc="-30">
                          <a:solidFill>
                            <a:srgbClr val="B01D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marL="25400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2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205(123-304)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88"/>
                        </a:lnSpc>
                      </a:pPr>
                      <a:endParaRPr lang="Arial" altLang="Arial" sz="100"/>
                    </a:p>
                    <a:p>
                      <a:pPr marL="723900" algn="l" rtl="0" eaLnBrk="0">
                        <a:lnSpc>
                          <a:spcPct val="80000"/>
                        </a:lnSpc>
                      </a:pP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5.0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6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24447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2400" kern="0" spc="150">
                          <a:solidFill>
                            <a:srgbClr val="6E6D81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大鼠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97"/>
                        </a:lnSpc>
                      </a:pPr>
                      <a:endParaRPr lang="Arial" altLang="Arial" sz="100"/>
                    </a:p>
                    <a:p>
                      <a:pPr marL="527050" algn="l" rtl="0" eaLnBrk="0">
                        <a:lnSpc>
                          <a:spcPct val="80000"/>
                        </a:lnSpc>
                      </a:pPr>
                      <a:r>
                        <a:rPr sz="2400" kern="0" spc="-30">
                          <a:solidFill>
                            <a:srgbClr val="616071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21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05"/>
                        </a:lnSpc>
                      </a:pPr>
                      <a:endParaRPr lang="Arial" altLang="Arial" sz="100"/>
                    </a:p>
                    <a:p>
                      <a:pPr marL="520700" algn="l" rtl="0" eaLnBrk="0">
                        <a:lnSpc>
                          <a:spcPct val="80000"/>
                        </a:lnSpc>
                      </a:pPr>
                      <a:r>
                        <a:rPr sz="2400" kern="0" spc="-10">
                          <a:solidFill>
                            <a:srgbClr val="626171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939"/>
                        </a:lnSpc>
                      </a:pPr>
                      <a:endParaRPr lang="Arial" altLang="Arial" sz="100"/>
                    </a:p>
                    <a:p>
                      <a:pPr marL="569594" algn="l" rtl="0" eaLnBrk="0">
                        <a:lnSpc>
                          <a:spcPct val="79000"/>
                        </a:lnSpc>
                      </a:pPr>
                      <a:r>
                        <a:rPr sz="2400" b="1" kern="0" spc="-30">
                          <a:solidFill>
                            <a:srgbClr val="A516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921"/>
                        </a:lnSpc>
                      </a:pPr>
                      <a:endParaRPr lang="Arial" altLang="Arial" sz="100"/>
                    </a:p>
                    <a:p>
                      <a:pPr marL="254000" algn="l" rtl="0" eaLnBrk="0">
                        <a:lnSpc>
                          <a:spcPct val="98000"/>
                        </a:lnSpc>
                      </a:pPr>
                      <a:r>
                        <a:rPr sz="2400" kern="0" spc="10">
                          <a:solidFill>
                            <a:srgbClr val="68677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328(216-600)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0"/>
                    </a:p>
                    <a:p>
                      <a:pPr marL="72390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2400" kern="0" spc="-20">
                          <a:solidFill>
                            <a:srgbClr val="67667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5.5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7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244475" algn="l" rtl="0" eaLnBrk="0">
                        <a:lnSpc>
                          <a:spcPct val="98000"/>
                        </a:lnSpc>
                        <a:spcBef>
                          <a:spcPts val="7"/>
                        </a:spcBef>
                      </a:pPr>
                      <a:r>
                        <a:rPr sz="2400" kern="0" spc="150">
                          <a:solidFill>
                            <a:srgbClr val="00007E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小鼠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marL="527050" algn="l" rtl="0" eaLnBrk="0">
                        <a:lnSpc>
                          <a:spcPct val="80000"/>
                        </a:lnSpc>
                        <a:spcBef>
                          <a:spcPts val="7"/>
                        </a:spcBef>
                      </a:pPr>
                      <a:r>
                        <a:rPr sz="2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marL="520700" algn="l" rtl="0" eaLnBrk="0">
                        <a:lnSpc>
                          <a:spcPct val="80000"/>
                        </a:lnSpc>
                        <a:spcBef>
                          <a:spcPts val="6"/>
                        </a:spcBef>
                      </a:pPr>
                      <a:r>
                        <a:rPr sz="2400" kern="0" spc="-10">
                          <a:solidFill>
                            <a:srgbClr val="000481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990"/>
                        </a:lnSpc>
                      </a:pPr>
                      <a:endParaRPr lang="Arial" altLang="Arial" sz="100"/>
                    </a:p>
                    <a:p>
                      <a:pPr marL="569594" algn="l" rtl="0" eaLnBrk="0">
                        <a:lnSpc>
                          <a:spcPct val="79000"/>
                        </a:lnSpc>
                      </a:pPr>
                      <a:r>
                        <a:rPr sz="2400" b="1" kern="0" spc="-30">
                          <a:solidFill>
                            <a:srgbClr val="A31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marL="25400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2400" kern="0" spc="10">
                          <a:solidFill>
                            <a:srgbClr val="00047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600(323-730)</a:t>
                      </a:r>
                      <a:endParaRPr lang="SimSun" altLang="SimSun" sz="2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793750" algn="l" rtl="0" eaLnBrk="0">
                        <a:lnSpc>
                          <a:spcPct val="60000"/>
                        </a:lnSpc>
                        <a:spcBef>
                          <a:spcPts val="6"/>
                        </a:spcBef>
                        <a:tabLst>
                          <a:tab pos="953135"/>
                        </a:tabLst>
                      </a:pPr>
                      <a:r>
                        <a:rPr sz="13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	</a:t>
                      </a:r>
                      <a:r>
                        <a:rPr sz="1300" kern="0" spc="-4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</a:t>
                      </a:r>
                      <a:endParaRPr lang="SimSun" altLang="SimSun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0" name="textbox 200"/>
          <p:cNvSpPr/>
          <p:nvPr/>
        </p:nvSpPr>
        <p:spPr>
          <a:xfrm>
            <a:off x="2087500" y="889989"/>
            <a:ext cx="6681469" cy="388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90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600" b="1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常见实验动物</a:t>
            </a:r>
            <a:r>
              <a:rPr sz="2600" b="1" kern="0" spc="-3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(aòngu)</a:t>
            </a:r>
            <a:r>
              <a:rPr sz="2600" b="1" kern="0" spc="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与人生物特征参数比较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textbox 202"/>
          <p:cNvSpPr/>
          <p:nvPr/>
        </p:nvSpPr>
        <p:spPr>
          <a:xfrm>
            <a:off x="1395605" y="1162097"/>
            <a:ext cx="5546090" cy="4076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物种代谢酶差异：</a:t>
            </a:r>
            <a:endParaRPr lang="SimHei" altLang="SimHei" sz="2700"/>
          </a:p>
          <a:p>
            <a:pPr algn="l" rtl="0" eaLnBrk="0">
              <a:lnSpc>
                <a:spcPct val="160000"/>
              </a:lnSpc>
            </a:pPr>
            <a:endParaRPr lang="Arial" altLang="Arial" sz="1000"/>
          </a:p>
          <a:p>
            <a:pPr marL="335915" algn="l" rtl="0" eaLnBrk="0">
              <a:lnSpc>
                <a:spcPct val="85000"/>
              </a:lnSpc>
              <a:spcBef>
                <a:spcPts val="813"/>
              </a:spcBef>
            </a:pPr>
            <a:r>
              <a:rPr sz="2700" b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①</a:t>
            </a:r>
            <a:r>
              <a:rPr sz="27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细胞色素氧化酶活性不同</a:t>
            </a:r>
            <a:endParaRPr lang="SimHei" altLang="SimHei" sz="2700"/>
          </a:p>
          <a:p>
            <a:pPr marL="831214" algn="l" rtl="0" eaLnBrk="0">
              <a:lnSpc>
                <a:spcPts val="5471"/>
              </a:lnSpc>
            </a:pPr>
            <a:r>
              <a:rPr sz="24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酶活力</a:t>
            </a:r>
            <a:r>
              <a:rPr sz="24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(huól)</a:t>
            </a:r>
            <a:r>
              <a:rPr sz="24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单位：</a:t>
            </a:r>
            <a:endParaRPr lang="SimHei" altLang="SimHei" sz="2400"/>
          </a:p>
          <a:p>
            <a:pPr algn="l" rtl="0" eaLnBrk="0">
              <a:lnSpc>
                <a:spcPct val="189000"/>
              </a:lnSpc>
            </a:pPr>
            <a:endParaRPr lang="Arial" altLang="Arial" sz="1000"/>
          </a:p>
          <a:p>
            <a:pPr algn="r" rtl="0" eaLnBrk="0">
              <a:lnSpc>
                <a:spcPct val="85000"/>
              </a:lnSpc>
              <a:spcBef>
                <a:spcPts val="818"/>
              </a:spcBef>
            </a:pPr>
            <a:r>
              <a:rPr sz="27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小鼠(141)&gt;大鼠(84)&gt;</a:t>
            </a: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兔(22)</a:t>
            </a:r>
            <a:endParaRPr lang="SimHei" altLang="SimHei" sz="2700"/>
          </a:p>
          <a:p>
            <a:pPr marL="335915" algn="l" rtl="0" eaLnBrk="0">
              <a:lnSpc>
                <a:spcPts val="5838"/>
              </a:lnSpc>
            </a:pP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②</a:t>
            </a:r>
            <a:r>
              <a:rPr sz="27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乙二醇氧化成草酸与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CO₂</a:t>
            </a:r>
            <a:r>
              <a:rPr sz="2700" b="1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</a:t>
            </a:r>
            <a:endParaRPr lang="SimHei" altLang="SimHei" sz="2700"/>
          </a:p>
          <a:p>
            <a:pPr algn="l" rtl="0" eaLnBrk="0">
              <a:lnSpc>
                <a:spcPct val="189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951864" algn="l" rtl="0" eaLnBrk="0">
              <a:lnSpc>
                <a:spcPct val="95000"/>
              </a:lnSpc>
              <a:spcBef>
                <a:spcPts val="5"/>
              </a:spcBef>
            </a:pPr>
            <a:r>
              <a:rPr sz="2700" b="1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猫</a:t>
            </a:r>
            <a:r>
              <a:rPr sz="2700" kern="0" spc="-6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&gt;</a:t>
            </a:r>
            <a:r>
              <a:rPr sz="2700" kern="0" spc="-6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</a:t>
            </a:r>
            <a:r>
              <a:rPr sz="2700" kern="0" spc="-4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鼠</a:t>
            </a:r>
            <a:r>
              <a:rPr sz="2700" kern="0" spc="-6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&gt;</a:t>
            </a:r>
            <a:r>
              <a:rPr sz="2700" kern="0" spc="-6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兔</a:t>
            </a:r>
            <a:endParaRPr lang="SimHei" altLang="SimHei" sz="2700"/>
          </a:p>
        </p:txBody>
      </p:sp>
      <p:sp>
        <p:nvSpPr>
          <p:cNvPr id="204" name="textbox 204"/>
          <p:cNvSpPr/>
          <p:nvPr/>
        </p:nvSpPr>
        <p:spPr>
          <a:xfrm>
            <a:off x="4768853" y="7319537"/>
            <a:ext cx="11334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第二十七页，共七十页。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picture 2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08" name="textbox 208"/>
          <p:cNvSpPr/>
          <p:nvPr/>
        </p:nvSpPr>
        <p:spPr>
          <a:xfrm>
            <a:off x="1301598" y="1005054"/>
            <a:ext cx="7022465" cy="4415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52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4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种属差异</a:t>
            </a:r>
            <a:endParaRPr lang="SimHei" altLang="SimHei" sz="34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855980" algn="l" rtl="0" eaLnBrk="0">
              <a:lnSpc>
                <a:spcPct val="90000"/>
              </a:lnSpc>
              <a:spcBef>
                <a:spcPts val="811"/>
              </a:spcBef>
            </a:pP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毒物毒性:：</a:t>
            </a:r>
            <a:r>
              <a:rPr sz="2700" kern="0" spc="-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毒性大小不同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(见附表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2700"/>
          </a:p>
          <a:p>
            <a:pPr marL="2818129" algn="l" rtl="0" eaLnBrk="0">
              <a:lnSpc>
                <a:spcPts val="4403"/>
              </a:lnSpc>
            </a:pPr>
            <a:r>
              <a:rPr sz="27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毒性性质不同</a:t>
            </a:r>
            <a:r>
              <a:rPr sz="27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(见附表)</a:t>
            </a:r>
            <a:endParaRPr lang="SimSun" altLang="SimSun" sz="2700"/>
          </a:p>
          <a:p>
            <a:pPr marL="830580" algn="l" rtl="0" eaLnBrk="0">
              <a:lnSpc>
                <a:spcPct val="98000"/>
              </a:lnSpc>
              <a:spcBef>
                <a:spcPts val="1179"/>
              </a:spcBef>
            </a:pPr>
            <a:r>
              <a:rPr sz="2700" b="1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差异原因：</a:t>
            </a:r>
            <a:endParaRPr lang="SimHei" altLang="SimHei" sz="2700"/>
          </a:p>
          <a:p>
            <a:pPr marL="1306830" algn="l" rtl="0" eaLnBrk="0">
              <a:lnSpc>
                <a:spcPct val="93000"/>
              </a:lnSpc>
              <a:spcBef>
                <a:spcPts val="1328"/>
              </a:spcBef>
            </a:pPr>
            <a:r>
              <a:rPr sz="2500" b="1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①毒物代谢酶结构与功能</a:t>
            </a:r>
            <a:r>
              <a:rPr sz="2500" b="1" kern="0" spc="-4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(gōngnéng)</a:t>
            </a:r>
            <a:r>
              <a:rPr sz="2500" b="1" kern="0" spc="-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不同；</a:t>
            </a:r>
            <a:endParaRPr lang="SimHei" altLang="SimHei" sz="2500"/>
          </a:p>
          <a:p>
            <a:pPr marL="1255394" algn="l" rtl="0" eaLnBrk="0">
              <a:lnSpc>
                <a:spcPts val="4450"/>
              </a:lnSpc>
            </a:pPr>
            <a:r>
              <a:rPr sz="2700" b="1" kern="0" spc="-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②靶细胞靶分子受体不同；</a:t>
            </a:r>
            <a:endParaRPr lang="SimHei" altLang="SimHei" sz="2700"/>
          </a:p>
          <a:p>
            <a:pPr marL="1446530" algn="l" rtl="0" eaLnBrk="0">
              <a:lnSpc>
                <a:spcPct val="86000"/>
              </a:lnSpc>
              <a:spcBef>
                <a:spcPts val="1363"/>
              </a:spcBef>
            </a:pP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③生理生化功能不同；</a:t>
            </a:r>
            <a:endParaRPr lang="SimHei" altLang="SimHei" sz="2700"/>
          </a:p>
          <a:p>
            <a:pPr marL="1319530" algn="l" rtl="0" eaLnBrk="0">
              <a:lnSpc>
                <a:spcPts val="4007"/>
              </a:lnSpc>
            </a:pP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④生物膜结构不同等</a:t>
            </a:r>
            <a:r>
              <a:rPr sz="2700" b="1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700"/>
          </a:p>
        </p:txBody>
      </p:sp>
      <p:sp>
        <p:nvSpPr>
          <p:cNvPr id="210" name="textbox 210"/>
          <p:cNvSpPr/>
          <p:nvPr/>
        </p:nvSpPr>
        <p:spPr>
          <a:xfrm>
            <a:off x="4768853" y="7319537"/>
            <a:ext cx="11334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第二十八页，共七十页。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textbox 212"/>
          <p:cNvSpPr/>
          <p:nvPr/>
        </p:nvSpPr>
        <p:spPr>
          <a:xfrm>
            <a:off x="6461343" y="3268234"/>
            <a:ext cx="2020570" cy="2483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05"/>
              </a:lnSpc>
            </a:pPr>
            <a:endParaRPr lang="Arial" altLang="Arial" sz="100"/>
          </a:p>
          <a:p>
            <a:pPr marL="253365" algn="l" rtl="0" eaLnBrk="0">
              <a:lnSpc>
                <a:spcPct val="80000"/>
              </a:lnSpc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781</a:t>
            </a:r>
            <a:endParaRPr lang="SimSun" altLang="SimSun" sz="18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247015" algn="l" rtl="0" eaLnBrk="0">
              <a:lnSpc>
                <a:spcPct val="80000"/>
              </a:lnSpc>
              <a:spcBef>
                <a:spcPts val="550"/>
              </a:spcBef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650</a:t>
            </a:r>
            <a:endParaRPr lang="SimSun" altLang="SimSun" sz="18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42900" algn="l" rtl="0" eaLnBrk="0">
              <a:lnSpc>
                <a:spcPct val="80000"/>
              </a:lnSpc>
              <a:spcBef>
                <a:spcPts val="549"/>
              </a:spcBef>
            </a:pP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1000</a:t>
            </a:r>
            <a:endParaRPr lang="SimSun" altLang="SimSun" sz="18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r" rtl="0" eaLnBrk="0">
              <a:lnSpc>
                <a:spcPct val="80000"/>
              </a:lnSpc>
              <a:spcBef>
                <a:spcPts val="542"/>
              </a:spcBef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endParaRPr lang="SimSun" altLang="SimSun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80000"/>
              </a:lnSpc>
              <a:spcBef>
                <a:spcPts val="550"/>
              </a:spcBef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318</a:t>
            </a:r>
            <a:endParaRPr lang="SimSun" altLang="SimSun" sz="18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6958"/>
              </a:lnSpc>
            </a:pPr>
            <a:endParaRPr lang="Arial" altLang="Arial" sz="100"/>
          </a:p>
          <a:p>
            <a:pPr marL="356234" algn="l" rtl="0" eaLnBrk="0">
              <a:lnSpc>
                <a:spcPct val="80000"/>
              </a:lnSpc>
            </a:pPr>
            <a:r>
              <a:rPr sz="22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1660</a:t>
            </a:r>
            <a:endParaRPr lang="SimSun" altLang="SimSun" sz="2200"/>
          </a:p>
        </p:txBody>
      </p:sp>
      <p:sp>
        <p:nvSpPr>
          <p:cNvPr id="214" name="textbox 214"/>
          <p:cNvSpPr/>
          <p:nvPr/>
        </p:nvSpPr>
        <p:spPr>
          <a:xfrm>
            <a:off x="868020" y="3161041"/>
            <a:ext cx="1558289" cy="26174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2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5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5-氟尿嘧啶</a:t>
            </a:r>
            <a:endParaRPr lang="SimHei" altLang="SimHei" sz="2500"/>
          </a:p>
          <a:p>
            <a:pPr marL="323850" algn="l" rtl="0" eaLnBrk="0">
              <a:lnSpc>
                <a:spcPts val="3449"/>
              </a:lnSpc>
            </a:pPr>
            <a:r>
              <a:rPr sz="25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异烟碱</a:t>
            </a:r>
            <a:endParaRPr lang="SimHei" altLang="SimHei" sz="2500"/>
          </a:p>
          <a:p>
            <a:pPr marL="323850" algn="l" rtl="0" eaLnBrk="0">
              <a:lnSpc>
                <a:spcPct val="96000"/>
              </a:lnSpc>
              <a:spcBef>
                <a:spcPts val="1074"/>
              </a:spcBef>
            </a:pPr>
            <a:r>
              <a:rPr sz="25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心可定</a:t>
            </a:r>
            <a:endParaRPr lang="SimHei" altLang="SimHei" sz="2500"/>
          </a:p>
          <a:p>
            <a:pPr marL="171450" algn="l" rtl="0" eaLnBrk="0">
              <a:lnSpc>
                <a:spcPct val="85000"/>
              </a:lnSpc>
              <a:spcBef>
                <a:spcPts val="704"/>
              </a:spcBef>
            </a:pPr>
            <a:r>
              <a:rPr sz="25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新斯的明</a:t>
            </a:r>
            <a:endParaRPr lang="SimHei" altLang="SimHei" sz="2500"/>
          </a:p>
          <a:p>
            <a:pPr marL="323215" indent="-19050" algn="l" rtl="0" eaLnBrk="0">
              <a:lnSpc>
                <a:spcPct val="127000"/>
              </a:lnSpc>
              <a:spcBef>
                <a:spcPts val="50"/>
              </a:spcBef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奋乃静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5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溴苯辛</a:t>
            </a:r>
            <a:endParaRPr lang="SimHei" altLang="SimHei" sz="2500"/>
          </a:p>
        </p:txBody>
      </p:sp>
      <p:sp>
        <p:nvSpPr>
          <p:cNvPr id="216" name="textbox 216"/>
          <p:cNvSpPr/>
          <p:nvPr/>
        </p:nvSpPr>
        <p:spPr>
          <a:xfrm>
            <a:off x="1973006" y="1021106"/>
            <a:ext cx="6348095" cy="480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577"/>
              </a:lnSpc>
            </a:pPr>
            <a:r>
              <a:rPr sz="2500" b="1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不同动物种属对药物毒性</a:t>
            </a:r>
            <a:r>
              <a:rPr sz="2500" b="1" kern="0" spc="-4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(duxìng)</a:t>
            </a:r>
            <a:r>
              <a:rPr sz="2500" b="1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大小的影响</a:t>
            </a:r>
            <a:endParaRPr lang="SimHei" altLang="SimHei" sz="2500"/>
          </a:p>
        </p:txBody>
      </p:sp>
      <p:sp>
        <p:nvSpPr>
          <p:cNvPr id="218" name="textbox 218"/>
          <p:cNvSpPr/>
          <p:nvPr/>
        </p:nvSpPr>
        <p:spPr>
          <a:xfrm>
            <a:off x="5000838" y="3269174"/>
            <a:ext cx="812165" cy="2470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37"/>
              </a:lnSpc>
            </a:pPr>
            <a:endParaRPr lang="Arial" altLang="Arial" sz="100"/>
          </a:p>
          <a:p>
            <a:pPr marL="177800" algn="l" rtl="0" eaLnBrk="0">
              <a:lnSpc>
                <a:spcPct val="80000"/>
              </a:lnSpc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262</a:t>
            </a:r>
            <a:endParaRPr lang="SimSun" altLang="SimSun" sz="18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77800" algn="l" rtl="0" eaLnBrk="0">
              <a:lnSpc>
                <a:spcPct val="80000"/>
              </a:lnSpc>
              <a:spcBef>
                <a:spcPts val="550"/>
              </a:spcBef>
            </a:pPr>
            <a:r>
              <a:rPr sz="18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190</a:t>
            </a:r>
            <a:endParaRPr lang="SimSun" altLang="SimSun" sz="18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54965" algn="l" rtl="0" eaLnBrk="0">
              <a:lnSpc>
                <a:spcPts val="1282"/>
              </a:lnSpc>
              <a:spcBef>
                <a:spcPts val="548"/>
              </a:spcBef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</a:t>
            </a:r>
            <a:endParaRPr lang="SimSun" altLang="SimSun" sz="1800"/>
          </a:p>
          <a:p>
            <a:pPr marL="12700" indent="165735" algn="l" rtl="0" eaLnBrk="0">
              <a:lnSpc>
                <a:spcPct val="148000"/>
              </a:lnSpc>
              <a:spcBef>
                <a:spcPts val="10"/>
              </a:spcBef>
            </a:pPr>
            <a:r>
              <a:rPr sz="25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0.26</a:t>
            </a:r>
            <a:r>
              <a:rPr sz="2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120</a:t>
            </a:r>
            <a:endParaRPr lang="SimSun" altLang="SimSun" sz="1800"/>
          </a:p>
          <a:p>
            <a:pPr algn="l" rtl="0" eaLnBrk="0">
              <a:lnSpc>
                <a:spcPct val="107000"/>
              </a:lnSpc>
            </a:pPr>
            <a:endParaRPr lang="Arial" altLang="Arial" sz="1200"/>
          </a:p>
          <a:p>
            <a:pPr marL="361315" algn="l" rtl="0" eaLnBrk="0">
              <a:lnSpc>
                <a:spcPct val="80000"/>
              </a:lnSpc>
              <a:spcBef>
                <a:spcPts val="4"/>
              </a:spcBef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400</a:t>
            </a:r>
            <a:endParaRPr lang="SimSun" altLang="SimSun" sz="1800"/>
          </a:p>
        </p:txBody>
      </p:sp>
      <p:sp>
        <p:nvSpPr>
          <p:cNvPr id="220" name="textbox 220"/>
          <p:cNvSpPr/>
          <p:nvPr/>
        </p:nvSpPr>
        <p:spPr>
          <a:xfrm>
            <a:off x="3213071" y="3307370"/>
            <a:ext cx="549909" cy="2451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07950" algn="l" rtl="0" eaLnBrk="0">
              <a:lnSpc>
                <a:spcPts val="1357"/>
              </a:lnSpc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po</a:t>
            </a:r>
            <a:endParaRPr lang="Arial" altLang="Arial" sz="1800"/>
          </a:p>
          <a:p>
            <a:pPr marL="107950" algn="l" rtl="0" eaLnBrk="0">
              <a:lnSpc>
                <a:spcPts val="3449"/>
              </a:lnSpc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po</a:t>
            </a:r>
            <a:endParaRPr lang="Arial" altLang="Arial" sz="18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r" rtl="0" eaLnBrk="0">
              <a:lnSpc>
                <a:spcPct val="66000"/>
              </a:lnSpc>
              <a:spcBef>
                <a:spcPts val="670"/>
              </a:spcBef>
            </a:pPr>
            <a:r>
              <a:rPr sz="2200" b="1" kern="0" spc="-1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</a:t>
            </a:r>
            <a:r>
              <a:rPr sz="2200" b="1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endParaRPr lang="Arial" altLang="Arial" sz="22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66000"/>
              </a:lnSpc>
              <a:spcBef>
                <a:spcPts val="668"/>
              </a:spcBef>
            </a:pPr>
            <a:r>
              <a:rPr sz="2200" b="1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po</a:t>
            </a:r>
            <a:endParaRPr lang="Arial" altLang="Arial" sz="2200"/>
          </a:p>
          <a:p>
            <a:pPr algn="l" rtl="0" eaLnBrk="0">
              <a:lnSpc>
                <a:spcPct val="102000"/>
              </a:lnSpc>
            </a:pPr>
            <a:endParaRPr lang="Arial" altLang="Arial" sz="1200"/>
          </a:p>
          <a:p>
            <a:pPr algn="r" rtl="0" eaLnBrk="0">
              <a:lnSpc>
                <a:spcPct val="73000"/>
              </a:lnSpc>
              <a:spcBef>
                <a:spcPts val="5"/>
              </a:spcBef>
            </a:pPr>
            <a:r>
              <a:rPr sz="2200" b="1" kern="0" spc="-1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</a:t>
            </a:r>
            <a:r>
              <a:rPr sz="2200" b="1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endParaRPr lang="Arial" altLang="Arial" sz="2200"/>
          </a:p>
        </p:txBody>
      </p:sp>
      <p:sp>
        <p:nvSpPr>
          <p:cNvPr id="222" name="textbox 222"/>
          <p:cNvSpPr/>
          <p:nvPr/>
        </p:nvSpPr>
        <p:spPr>
          <a:xfrm>
            <a:off x="1174802" y="2198342"/>
            <a:ext cx="2854960" cy="400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7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药</a:t>
            </a:r>
            <a:r>
              <a:rPr sz="2500" kern="0" spc="4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物</a:t>
            </a: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给药途径</a:t>
            </a:r>
            <a:endParaRPr lang="SimHei" altLang="SimHei" sz="2500"/>
          </a:p>
        </p:txBody>
      </p:sp>
      <p:sp>
        <p:nvSpPr>
          <p:cNvPr id="224" name="textbox 224"/>
          <p:cNvSpPr/>
          <p:nvPr/>
        </p:nvSpPr>
        <p:spPr>
          <a:xfrm>
            <a:off x="5702280" y="1753389"/>
            <a:ext cx="2064385" cy="434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19"/>
              </a:lnSpc>
            </a:pPr>
            <a:r>
              <a:rPr sz="2200" b="1" kern="0" spc="-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LDso</a:t>
            </a:r>
            <a:r>
              <a:rPr sz="22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值</a:t>
            </a:r>
            <a:r>
              <a:rPr sz="2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b="1" kern="0" spc="-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(mg/kg)</a:t>
            </a:r>
            <a:endParaRPr lang="Arial" altLang="Arial" sz="2200"/>
          </a:p>
        </p:txBody>
      </p:sp>
      <p:sp>
        <p:nvSpPr>
          <p:cNvPr id="226" name="textbox 226"/>
          <p:cNvSpPr/>
          <p:nvPr/>
        </p:nvSpPr>
        <p:spPr>
          <a:xfrm>
            <a:off x="6087372" y="2496560"/>
            <a:ext cx="587375" cy="354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3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2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大鼠</a:t>
            </a:r>
            <a:endParaRPr lang="SimHei" altLang="SimHei" sz="2200"/>
          </a:p>
        </p:txBody>
      </p:sp>
      <p:sp>
        <p:nvSpPr>
          <p:cNvPr id="228" name="textbox 228"/>
          <p:cNvSpPr/>
          <p:nvPr/>
        </p:nvSpPr>
        <p:spPr>
          <a:xfrm>
            <a:off x="4690386" y="2496560"/>
            <a:ext cx="574675" cy="354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3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2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小鼠</a:t>
            </a:r>
            <a:endParaRPr lang="SimHei" altLang="SimHei" sz="2200"/>
          </a:p>
        </p:txBody>
      </p:sp>
      <p:sp>
        <p:nvSpPr>
          <p:cNvPr id="230" name="textbox 230"/>
          <p:cNvSpPr/>
          <p:nvPr/>
        </p:nvSpPr>
        <p:spPr>
          <a:xfrm>
            <a:off x="4768853" y="7313184"/>
            <a:ext cx="112712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第二十九页，共七十页。</a:t>
            </a:r>
            <a:endParaRPr lang="SimSun" altLang="SimSun" sz="800"/>
          </a:p>
        </p:txBody>
      </p:sp>
      <p:pic>
        <p:nvPicPr>
          <p:cNvPr id="232" name="picture 2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8083" y="1714497"/>
            <a:ext cx="9029613" cy="12706"/>
          </a:xfrm>
          <a:prstGeom prst="rect">
            <a:avLst/>
          </a:prstGeom>
        </p:spPr>
      </p:pic>
      <p:pic>
        <p:nvPicPr>
          <p:cNvPr id="234" name="picture 2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1666" y="6426229"/>
            <a:ext cx="9023412" cy="12705"/>
          </a:xfrm>
          <a:prstGeom prst="rect">
            <a:avLst/>
          </a:prstGeom>
        </p:spPr>
      </p:pic>
      <p:sp>
        <p:nvSpPr>
          <p:cNvPr id="236" name="textbox 236"/>
          <p:cNvSpPr/>
          <p:nvPr/>
        </p:nvSpPr>
        <p:spPr>
          <a:xfrm>
            <a:off x="7334200" y="2496579"/>
            <a:ext cx="301625" cy="356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5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2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狗</a:t>
            </a:r>
            <a:endParaRPr lang="SimHei" altLang="SimHei" sz="2200"/>
          </a:p>
        </p:txBody>
      </p:sp>
      <p:pic>
        <p:nvPicPr>
          <p:cNvPr id="238" name="picture 2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543565" y="3263898"/>
            <a:ext cx="4394131" cy="12706"/>
          </a:xfrm>
          <a:prstGeom prst="rect">
            <a:avLst/>
          </a:prstGeom>
        </p:spPr>
      </p:pic>
      <p:pic>
        <p:nvPicPr>
          <p:cNvPr id="240" name="picture 2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984728" y="2501865"/>
            <a:ext cx="4692691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textbox 242"/>
          <p:cNvSpPr/>
          <p:nvPr/>
        </p:nvSpPr>
        <p:spPr>
          <a:xfrm>
            <a:off x="2334515" y="3334334"/>
            <a:ext cx="1273810" cy="2056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5"/>
              </a:lnSpc>
            </a:pPr>
            <a:endParaRPr lang="Arial" altLang="Arial" sz="100"/>
          </a:p>
          <a:p>
            <a:pPr marL="222250" algn="l" rtl="0" eaLnBrk="0">
              <a:lnSpc>
                <a:spcPct val="96000"/>
              </a:lnSpc>
            </a:pP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致畸胎</a:t>
            </a:r>
            <a:endParaRPr lang="SimHei" altLang="SimHei" sz="24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marL="433705" algn="l" rtl="0" eaLnBrk="0">
              <a:lnSpc>
                <a:spcPct val="84000"/>
              </a:lnSpc>
              <a:spcBef>
                <a:spcPts val="457"/>
              </a:spcBef>
            </a:pPr>
            <a:r>
              <a:rPr sz="1500" b="1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WBC</a:t>
            </a:r>
            <a:endParaRPr lang="Arial" altLang="Arial" sz="15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722"/>
              </a:spcBef>
            </a:pPr>
            <a:r>
              <a:rPr sz="2400" b="1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致膀胱癌</a:t>
            </a:r>
            <a:endParaRPr lang="SimHei" altLang="SimHei" sz="2400"/>
          </a:p>
          <a:p>
            <a:pPr algn="r" rtl="0" eaLnBrk="0">
              <a:lnSpc>
                <a:spcPts val="4428"/>
              </a:lnSpc>
            </a:pPr>
            <a:r>
              <a:rPr sz="24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致癌性</a:t>
            </a:r>
            <a:endParaRPr lang="SimHei" altLang="SimHei" sz="2400"/>
          </a:p>
        </p:txBody>
      </p:sp>
      <p:sp>
        <p:nvSpPr>
          <p:cNvPr id="244" name="textbox 244"/>
          <p:cNvSpPr/>
          <p:nvPr/>
        </p:nvSpPr>
        <p:spPr>
          <a:xfrm>
            <a:off x="1181111" y="3335248"/>
            <a:ext cx="970280" cy="2078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33"/>
              </a:lnSpc>
            </a:pPr>
            <a:endParaRPr lang="Arial" altLang="Arial" sz="100"/>
          </a:p>
          <a:p>
            <a:pPr marL="16509" algn="l" rtl="0" eaLnBrk="0">
              <a:lnSpc>
                <a:spcPct val="85000"/>
              </a:lnSpc>
            </a:pPr>
            <a:r>
              <a:rPr sz="24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反应停</a:t>
            </a:r>
            <a:endParaRPr lang="SimHei" altLang="SimHei" sz="2400"/>
          </a:p>
          <a:p>
            <a:pPr marL="12700" indent="3810" algn="l" rtl="0" eaLnBrk="0">
              <a:lnSpc>
                <a:spcPct val="176000"/>
              </a:lnSpc>
              <a:spcBef>
                <a:spcPts val="5"/>
              </a:spcBef>
            </a:pPr>
            <a:r>
              <a:rPr sz="24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氮尿苷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β-奈胺</a:t>
            </a:r>
            <a:r>
              <a:rPr sz="2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b="1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2-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AAF</a:t>
            </a:r>
            <a:endParaRPr lang="Arial" altLang="Arial" sz="2000"/>
          </a:p>
        </p:txBody>
      </p:sp>
      <p:sp>
        <p:nvSpPr>
          <p:cNvPr id="246" name="textbox 246"/>
          <p:cNvSpPr/>
          <p:nvPr/>
        </p:nvSpPr>
        <p:spPr>
          <a:xfrm>
            <a:off x="4260810" y="2523224"/>
            <a:ext cx="5302884" cy="406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999"/>
              </a:lnSpc>
            </a:pP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    猴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3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狗</a:t>
            </a:r>
            <a:r>
              <a:rPr sz="2300" kern="0" spc="5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豚鼠</a:t>
            </a:r>
            <a:r>
              <a:rPr sz="23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(tún</a:t>
            </a:r>
            <a:r>
              <a:rPr sz="23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shǔ)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2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大小鼠</a:t>
            </a:r>
            <a:endParaRPr lang="SimHei" altLang="SimHei" sz="2200"/>
          </a:p>
        </p:txBody>
      </p:sp>
      <p:sp>
        <p:nvSpPr>
          <p:cNvPr id="248" name="textbox 248"/>
          <p:cNvSpPr/>
          <p:nvPr/>
        </p:nvSpPr>
        <p:spPr>
          <a:xfrm>
            <a:off x="2176471" y="1117581"/>
            <a:ext cx="5294629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1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不同动物种属对毒物毒性性</a:t>
            </a: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质的影响</a:t>
            </a:r>
            <a:endParaRPr lang="SimHei" altLang="SimHei" sz="2600"/>
          </a:p>
        </p:txBody>
      </p:sp>
      <p:sp>
        <p:nvSpPr>
          <p:cNvPr id="250" name="textbox 250"/>
          <p:cNvSpPr/>
          <p:nvPr/>
        </p:nvSpPr>
        <p:spPr>
          <a:xfrm>
            <a:off x="1892329" y="6134585"/>
            <a:ext cx="3623945" cy="394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6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600" b="1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2-AAF:2- </a:t>
            </a:r>
            <a:r>
              <a:rPr sz="26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乙酰氨基</a:t>
            </a:r>
            <a:r>
              <a:rPr sz="2600" b="1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(anji</a:t>
            </a:r>
            <a:r>
              <a:rPr sz="2600" b="1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26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芴</a:t>
            </a:r>
            <a:endParaRPr lang="SimSun" altLang="SimSun" sz="2600"/>
          </a:p>
        </p:txBody>
      </p:sp>
      <p:sp>
        <p:nvSpPr>
          <p:cNvPr id="252" name="textbox 252"/>
          <p:cNvSpPr/>
          <p:nvPr/>
        </p:nvSpPr>
        <p:spPr>
          <a:xfrm>
            <a:off x="1255751" y="2223784"/>
            <a:ext cx="2571750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</a:t>
            </a:r>
            <a:r>
              <a:rPr sz="2600" kern="0" spc="-5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物</a:t>
            </a:r>
            <a:r>
              <a:rPr sz="26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毒性作用</a:t>
            </a:r>
            <a:endParaRPr lang="SimHei" altLang="SimHei" sz="2600"/>
          </a:p>
        </p:txBody>
      </p:sp>
      <p:sp>
        <p:nvSpPr>
          <p:cNvPr id="254" name="textbox 254"/>
          <p:cNvSpPr/>
          <p:nvPr/>
        </p:nvSpPr>
        <p:spPr>
          <a:xfrm>
            <a:off x="6318220" y="5103155"/>
            <a:ext cx="2435225" cy="255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05"/>
              </a:lnSpc>
            </a:pPr>
            <a:r>
              <a:rPr sz="1900" kern="0" spc="-40" baseline="10398">
                <a:solidFill>
                  <a:srgbClr val="000002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十</a:t>
            </a:r>
            <a:r>
              <a:rPr sz="1200" kern="0" spc="-40">
                <a:solidFill>
                  <a:srgbClr val="000002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                            </a:t>
            </a:r>
            <a:r>
              <a:rPr sz="2300" kern="0" spc="-40" baseline="-2733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</a:t>
            </a:r>
            <a:endParaRPr lang="SimHei" altLang="SimHei" sz="2300" baseline="-2733"/>
          </a:p>
        </p:txBody>
      </p:sp>
      <p:sp>
        <p:nvSpPr>
          <p:cNvPr id="256" name="textbox 256"/>
          <p:cNvSpPr/>
          <p:nvPr/>
        </p:nvSpPr>
        <p:spPr>
          <a:xfrm>
            <a:off x="5726128" y="1772963"/>
            <a:ext cx="1422400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毒性程度</a:t>
            </a:r>
            <a:endParaRPr lang="SimHei" altLang="SimHei" sz="2600"/>
          </a:p>
        </p:txBody>
      </p:sp>
      <p:sp>
        <p:nvSpPr>
          <p:cNvPr id="258" name="textbox 258"/>
          <p:cNvSpPr/>
          <p:nvPr/>
        </p:nvSpPr>
        <p:spPr>
          <a:xfrm>
            <a:off x="4237737" y="3405122"/>
            <a:ext cx="1408430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12"/>
              </a:lnSpc>
            </a:pPr>
            <a:r>
              <a:rPr sz="12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十十十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2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十十十</a:t>
            </a:r>
            <a:endParaRPr lang="SimHei" altLang="SimHei" sz="1200"/>
          </a:p>
        </p:txBody>
      </p:sp>
      <p:pic>
        <p:nvPicPr>
          <p:cNvPr id="260" name="picture 2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89049" y="3270252"/>
            <a:ext cx="9048647" cy="12705"/>
          </a:xfrm>
          <a:prstGeom prst="rect">
            <a:avLst/>
          </a:prstGeom>
        </p:spPr>
      </p:pic>
      <p:pic>
        <p:nvPicPr>
          <p:cNvPr id="262" name="picture 2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8083" y="5968979"/>
            <a:ext cx="9036030" cy="12705"/>
          </a:xfrm>
          <a:prstGeom prst="rect">
            <a:avLst/>
          </a:prstGeom>
        </p:spPr>
      </p:pic>
      <p:sp>
        <p:nvSpPr>
          <p:cNvPr id="264" name="textbox 264"/>
          <p:cNvSpPr/>
          <p:nvPr/>
        </p:nvSpPr>
        <p:spPr>
          <a:xfrm>
            <a:off x="4825956" y="7319537"/>
            <a:ext cx="1019810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第三十页，共七十页。</a:t>
            </a:r>
            <a:endParaRPr lang="SimSun" altLang="SimSun" sz="800"/>
          </a:p>
        </p:txBody>
      </p:sp>
      <p:sp>
        <p:nvSpPr>
          <p:cNvPr id="266" name="textbox 266"/>
          <p:cNvSpPr/>
          <p:nvPr/>
        </p:nvSpPr>
        <p:spPr>
          <a:xfrm>
            <a:off x="6149076" y="3970294"/>
            <a:ext cx="494030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62"/>
              </a:lnSpc>
            </a:pPr>
            <a:r>
              <a:rPr sz="12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十十十</a:t>
            </a:r>
            <a:endParaRPr lang="SimHei" altLang="SimHei" sz="1200"/>
          </a:p>
        </p:txBody>
      </p:sp>
      <p:pic>
        <p:nvPicPr>
          <p:cNvPr id="268" name="picture 26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95358" y="1778025"/>
            <a:ext cx="9048754" cy="6352"/>
          </a:xfrm>
          <a:prstGeom prst="rect">
            <a:avLst/>
          </a:prstGeom>
        </p:spPr>
      </p:pic>
      <p:sp>
        <p:nvSpPr>
          <p:cNvPr id="270" name="textbox 270"/>
          <p:cNvSpPr/>
          <p:nvPr/>
        </p:nvSpPr>
        <p:spPr>
          <a:xfrm>
            <a:off x="5602763" y="4554523"/>
            <a:ext cx="307975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462"/>
              </a:lnSpc>
            </a:pPr>
            <a:r>
              <a:rPr sz="12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十十</a:t>
            </a:r>
            <a:endParaRPr lang="SimHei" altLang="SimHei" sz="1200"/>
          </a:p>
        </p:txBody>
      </p:sp>
      <p:sp>
        <p:nvSpPr>
          <p:cNvPr id="272" name="textbox 272"/>
          <p:cNvSpPr/>
          <p:nvPr/>
        </p:nvSpPr>
        <p:spPr>
          <a:xfrm>
            <a:off x="4053254" y="4548171"/>
            <a:ext cx="288290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446"/>
              </a:lnSpc>
            </a:pPr>
            <a:r>
              <a:rPr sz="11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</a:t>
            </a: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</a:t>
            </a:r>
            <a:endParaRPr lang="SimHei" altLang="SimHei" sz="1100"/>
          </a:p>
        </p:txBody>
      </p:sp>
      <p:sp>
        <p:nvSpPr>
          <p:cNvPr id="274" name="textbox 274"/>
          <p:cNvSpPr/>
          <p:nvPr/>
        </p:nvSpPr>
        <p:spPr>
          <a:xfrm>
            <a:off x="4540228" y="5092581"/>
            <a:ext cx="186054" cy="225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573"/>
              </a:lnSpc>
            </a:pP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</a:t>
            </a:r>
            <a:endParaRPr lang="SimHei" altLang="SimHei" sz="1300"/>
          </a:p>
        </p:txBody>
      </p:sp>
      <p:pic>
        <p:nvPicPr>
          <p:cNvPr id="276" name="picture 27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168867" y="2533629"/>
            <a:ext cx="4502135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textbox 278"/>
          <p:cNvSpPr/>
          <p:nvPr/>
        </p:nvSpPr>
        <p:spPr>
          <a:xfrm>
            <a:off x="1123313" y="1074251"/>
            <a:ext cx="7246619" cy="6393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6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100" b="1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</a:t>
            </a:r>
            <a:r>
              <a:rPr sz="3100" kern="0" spc="-7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、个体间的遗传学差异</a:t>
            </a:r>
            <a:endParaRPr lang="SimHei" altLang="SimHei" sz="3100"/>
          </a:p>
          <a:p>
            <a:pPr marL="455930" algn="l" rtl="0" eaLnBrk="0">
              <a:lnSpc>
                <a:spcPts val="3934"/>
              </a:lnSpc>
            </a:pP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(一)代谢酶遗传多态</a:t>
            </a:r>
            <a:r>
              <a:rPr sz="27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</a:t>
            </a:r>
            <a:endParaRPr lang="SimHei" altLang="SimHei" sz="2700"/>
          </a:p>
          <a:p>
            <a:pPr marL="735965" indent="132714" algn="l" rtl="0" eaLnBrk="0">
              <a:lnSpc>
                <a:spcPct val="100000"/>
              </a:lnSpc>
              <a:spcBef>
                <a:spcPts val="1436"/>
              </a:spcBef>
            </a:pP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有遗传多态性的酶：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CYP、EH、GST、NAT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1.1相酶</a:t>
            </a:r>
            <a:endParaRPr lang="SimHei" altLang="SimHei" sz="3100"/>
          </a:p>
          <a:p>
            <a:pPr marL="1077594" algn="l" rtl="0" eaLnBrk="0">
              <a:lnSpc>
                <a:spcPct val="86000"/>
              </a:lnSpc>
              <a:spcBef>
                <a:spcPts val="1470"/>
              </a:spcBef>
            </a:pP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如：细胞色素P450</a:t>
            </a:r>
            <a:r>
              <a:rPr sz="2300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酶</a:t>
            </a:r>
            <a:r>
              <a:rPr sz="2300" kern="0" spc="-3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</a:t>
            </a:r>
            <a:r>
              <a:rPr sz="2300" kern="0" spc="-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CXPA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基因有三种)</a:t>
            </a:r>
            <a:endParaRPr lang="SimHei" altLang="SimHei" sz="2300"/>
          </a:p>
          <a:p>
            <a:pPr marL="741680" algn="l" rtl="0" eaLnBrk="0">
              <a:lnSpc>
                <a:spcPts val="4339"/>
              </a:lnSpc>
            </a:pPr>
            <a:r>
              <a:rPr sz="3000" b="1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2.Il</a:t>
            </a:r>
            <a:r>
              <a:rPr sz="3000" kern="0" spc="-6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b="1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相酶</a:t>
            </a:r>
            <a:endParaRPr lang="SimHei" altLang="SimHei" sz="3000"/>
          </a:p>
          <a:p>
            <a:pPr marL="1008380" algn="l" rtl="0" eaLnBrk="0">
              <a:lnSpc>
                <a:spcPct val="96000"/>
              </a:lnSpc>
              <a:spcBef>
                <a:spcPts val="786"/>
              </a:spcBef>
            </a:pPr>
            <a:r>
              <a:rPr sz="27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如：谷胱甘肽-</a:t>
            </a:r>
            <a:r>
              <a:rPr sz="27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S-</a:t>
            </a:r>
            <a:r>
              <a:rPr sz="27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转移酶</a:t>
            </a:r>
            <a:endParaRPr lang="SimHei" altLang="SimHei" sz="2700"/>
          </a:p>
          <a:p>
            <a:pPr marL="1960245" algn="l" rtl="0" eaLnBrk="0">
              <a:lnSpc>
                <a:spcPct val="85000"/>
              </a:lnSpc>
              <a:spcBef>
                <a:spcPts val="1547"/>
              </a:spcBef>
            </a:pPr>
            <a:r>
              <a:rPr sz="23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(有</a:t>
            </a:r>
            <a:r>
              <a:rPr sz="2300" b="1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M1</a:t>
            </a:r>
            <a:r>
              <a:rPr sz="23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300" b="1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M3</a:t>
            </a:r>
            <a:r>
              <a:rPr sz="23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300" b="1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P1</a:t>
            </a:r>
            <a:r>
              <a:rPr sz="2300" b="1" kern="0" spc="-3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3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300" b="1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T1</a:t>
            </a:r>
            <a:r>
              <a:rPr sz="2300" b="1" kern="0" spc="-3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3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300" b="1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T2</a:t>
            </a:r>
            <a:r>
              <a:rPr sz="23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等亚型)</a:t>
            </a:r>
            <a:endParaRPr lang="SimSun" altLang="SimSun" sz="2300"/>
          </a:p>
          <a:p>
            <a:pPr marL="1675129" algn="l" rtl="0" eaLnBrk="0">
              <a:lnSpc>
                <a:spcPts val="3633"/>
              </a:lnSpc>
            </a:pPr>
            <a:r>
              <a:rPr sz="27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葡萄糖-6-磷酸脱氢酶</a:t>
            </a:r>
            <a:endParaRPr lang="SimHei" altLang="SimHei" sz="2700"/>
          </a:p>
          <a:p>
            <a:pPr marL="1987550" algn="l" rtl="0" eaLnBrk="0">
              <a:lnSpc>
                <a:spcPct val="96000"/>
              </a:lnSpc>
              <a:spcBef>
                <a:spcPts val="917"/>
              </a:spcBef>
            </a:pPr>
            <a:r>
              <a:rPr sz="31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(缺乏</a:t>
            </a:r>
            <a:r>
              <a:rPr sz="31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31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已发生溶血)</a:t>
            </a:r>
            <a:endParaRPr lang="SimSun" altLang="SimSun" sz="31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200"/>
          </a:p>
          <a:p>
            <a:pPr marL="3658234" algn="l" rtl="0" eaLnBrk="0">
              <a:lnSpc>
                <a:spcPct val="100000"/>
              </a:lnSpc>
              <a:spcBef>
                <a:spcPts val="1"/>
              </a:spcBef>
            </a:pP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第三十一页，共七十页</a:t>
            </a: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textbox 280"/>
          <p:cNvSpPr/>
          <p:nvPr/>
        </p:nvSpPr>
        <p:spPr>
          <a:xfrm>
            <a:off x="1357339" y="827509"/>
            <a:ext cx="8252459" cy="5474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490"/>
              </a:lnSpc>
            </a:pPr>
            <a:endParaRPr lang="Arial" altLang="Arial" sz="100"/>
          </a:p>
          <a:p>
            <a:pPr marL="38100" algn="l" rtl="0" eaLnBrk="0">
              <a:lnSpc>
                <a:spcPct val="85000"/>
              </a:lnSpc>
            </a:pPr>
            <a:r>
              <a:rPr sz="29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(二)修复能力的个体差异</a:t>
            </a:r>
            <a:endParaRPr lang="SimHei" altLang="SimHei" sz="2900"/>
          </a:p>
          <a:p>
            <a:pPr marL="812165" algn="l" rtl="0" eaLnBrk="0">
              <a:lnSpc>
                <a:spcPts val="4283"/>
              </a:lnSpc>
            </a:pP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例如</a:t>
            </a: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(iro):</a:t>
            </a:r>
            <a:endParaRPr lang="Arial" altLang="Arial" sz="2600"/>
          </a:p>
          <a:p>
            <a:pPr marL="850900" algn="l" rtl="0" eaLnBrk="0">
              <a:lnSpc>
                <a:spcPct val="83000"/>
              </a:lnSpc>
              <a:spcBef>
                <a:spcPts val="932"/>
              </a:spcBef>
            </a:pPr>
            <a:r>
              <a:rPr sz="29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着色性干皮病</a:t>
            </a:r>
            <a:r>
              <a:rPr sz="29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9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(XP)</a:t>
            </a:r>
            <a:endParaRPr lang="SimSun" altLang="SimSun" sz="2900"/>
          </a:p>
          <a:p>
            <a:pPr marL="850264" algn="l" rtl="0" eaLnBrk="0">
              <a:lnSpc>
                <a:spcPts val="4194"/>
              </a:lnSpc>
            </a:pPr>
            <a:r>
              <a:rPr sz="2600" b="1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一常染色体隐性遗传病</a:t>
            </a:r>
            <a:endParaRPr lang="SimSun" altLang="SimSun" sz="2600"/>
          </a:p>
          <a:p>
            <a:pPr algn="r" rtl="0" eaLnBrk="0">
              <a:lnSpc>
                <a:spcPct val="85000"/>
              </a:lnSpc>
              <a:spcBef>
                <a:spcPts val="1206"/>
              </a:spcBef>
            </a:pPr>
            <a:r>
              <a:rPr sz="26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DNA</a:t>
            </a:r>
            <a:r>
              <a:rPr sz="26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损伤后患者缺乏切除修复、光修复和复制后修</a:t>
            </a:r>
            <a:endParaRPr lang="SimSun" altLang="SimSun" sz="2600"/>
          </a:p>
          <a:p>
            <a:pPr marL="158750" algn="l" rtl="0" eaLnBrk="0">
              <a:lnSpc>
                <a:spcPts val="3799"/>
              </a:lnSpc>
            </a:pPr>
            <a:r>
              <a:rPr sz="2600" b="1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复的能力。</a:t>
            </a:r>
            <a:endParaRPr lang="SimSun" altLang="SimSun" sz="2600"/>
          </a:p>
          <a:p>
            <a:pPr marL="781050" algn="l" rtl="0" eaLnBrk="0">
              <a:lnSpc>
                <a:spcPct val="96000"/>
              </a:lnSpc>
              <a:spcBef>
                <a:spcPts val="1193"/>
              </a:spcBef>
            </a:pPr>
            <a:r>
              <a:rPr sz="29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2900" b="1" kern="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⁶</a:t>
            </a:r>
            <a:r>
              <a:rPr sz="29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-甲基鸟嘌呤-</a:t>
            </a:r>
            <a:r>
              <a:rPr sz="29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</a:t>
            </a:r>
            <a:r>
              <a:rPr sz="29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NA-</a:t>
            </a:r>
            <a:r>
              <a:rPr sz="2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甲基转移酶</a:t>
            </a:r>
            <a:endParaRPr lang="SimHei" altLang="SimHei" sz="2900"/>
          </a:p>
          <a:p>
            <a:pPr marL="806450" algn="l" rtl="0" eaLnBrk="0">
              <a:lnSpc>
                <a:spcPct val="85000"/>
              </a:lnSpc>
              <a:spcBef>
                <a:spcPts val="1264"/>
              </a:spcBef>
            </a:pPr>
            <a:r>
              <a:rPr sz="26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-DNA修复酶，能使DNA分子上损伤的鸟嘌呤复原，有</a:t>
            </a:r>
            <a:endParaRPr lang="SimSun" altLang="SimSun" sz="2600"/>
          </a:p>
          <a:p>
            <a:pPr marL="164464" algn="l" rtl="0" eaLnBrk="0">
              <a:lnSpc>
                <a:spcPts val="3599"/>
              </a:lnSpc>
            </a:pPr>
            <a:r>
              <a:rPr sz="2500" b="1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明显的个体差异。</a:t>
            </a:r>
            <a:endParaRPr lang="SimSun" altLang="SimSun" sz="2500"/>
          </a:p>
          <a:p>
            <a:pPr marL="12700" algn="l" rtl="0" eaLnBrk="0">
              <a:lnSpc>
                <a:spcPct val="98000"/>
              </a:lnSpc>
              <a:spcBef>
                <a:spcPts val="866"/>
              </a:spcBef>
            </a:pPr>
            <a:r>
              <a:rPr sz="26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(三)受体的个体差异</a:t>
            </a:r>
            <a:endParaRPr lang="SimHei" altLang="SimHei" sz="26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901700" algn="l" rtl="0" eaLnBrk="0">
              <a:lnSpc>
                <a:spcPct val="98000"/>
              </a:lnSpc>
              <a:spcBef>
                <a:spcPts val="2"/>
              </a:spcBef>
            </a:pPr>
            <a:r>
              <a:rPr sz="26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例如：芳香烃受体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6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AhR</a:t>
            </a:r>
            <a:r>
              <a:rPr sz="2600" b="1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600"/>
          </a:p>
        </p:txBody>
      </p:sp>
      <p:sp>
        <p:nvSpPr>
          <p:cNvPr id="282" name="textbox 282"/>
          <p:cNvSpPr/>
          <p:nvPr/>
        </p:nvSpPr>
        <p:spPr>
          <a:xfrm>
            <a:off x="4768853" y="7319537"/>
            <a:ext cx="11334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第三十二页，共七十页。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textbox 284"/>
          <p:cNvSpPr/>
          <p:nvPr/>
        </p:nvSpPr>
        <p:spPr>
          <a:xfrm>
            <a:off x="1371607" y="1705504"/>
            <a:ext cx="7921625" cy="3435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2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3500" b="1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三、机体其他因素对毒作用</a:t>
            </a:r>
            <a:r>
              <a:rPr sz="3500" kern="0" spc="3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3500" b="1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的影响</a:t>
            </a:r>
            <a:endParaRPr lang="SimHei" altLang="SimHei" sz="3500"/>
          </a:p>
          <a:p>
            <a:pPr marL="894714" algn="l" rtl="0" eaLnBrk="0">
              <a:lnSpc>
                <a:spcPct val="85000"/>
              </a:lnSpc>
              <a:spcBef>
                <a:spcPts val="1460"/>
              </a:spcBef>
            </a:pPr>
            <a:r>
              <a:rPr sz="3500" b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3500" kern="0" spc="-4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500" b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健康与免疫状态</a:t>
            </a:r>
            <a:endParaRPr lang="SimHei" altLang="SimHei" sz="3500"/>
          </a:p>
          <a:p>
            <a:pPr marL="857250" algn="l" rtl="0" eaLnBrk="0">
              <a:lnSpc>
                <a:spcPts val="5774"/>
              </a:lnSpc>
            </a:pPr>
            <a:r>
              <a:rPr sz="35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3500" kern="0" spc="-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5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年龄与体重</a:t>
            </a:r>
            <a:endParaRPr lang="SimHei" altLang="SimHei" sz="3500"/>
          </a:p>
          <a:p>
            <a:pPr marL="857885" algn="l" rtl="0" eaLnBrk="0">
              <a:lnSpc>
                <a:spcPct val="96000"/>
              </a:lnSpc>
              <a:spcBef>
                <a:spcPts val="2220"/>
              </a:spcBef>
            </a:pPr>
            <a:r>
              <a:rPr sz="39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3900" kern="0" spc="-8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9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性别</a:t>
            </a:r>
            <a:endParaRPr lang="SimSun" altLang="SimSun" sz="39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7615"/>
              </a:lnSpc>
            </a:pPr>
            <a:endParaRPr lang="Arial" altLang="Arial" sz="100"/>
          </a:p>
          <a:p>
            <a:pPr marL="857250" algn="l" rtl="0" eaLnBrk="0">
              <a:lnSpc>
                <a:spcPct val="95000"/>
              </a:lnSpc>
            </a:pPr>
            <a:r>
              <a:rPr sz="35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</a:t>
            </a:r>
            <a:r>
              <a:rPr sz="3500" kern="0" spc="-3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5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营养状况与生活方式</a:t>
            </a:r>
            <a:endParaRPr lang="SimHei" altLang="SimHei" sz="3500"/>
          </a:p>
        </p:txBody>
      </p:sp>
      <p:sp>
        <p:nvSpPr>
          <p:cNvPr id="286" name="textbox 286"/>
          <p:cNvSpPr/>
          <p:nvPr/>
        </p:nvSpPr>
        <p:spPr>
          <a:xfrm>
            <a:off x="4775162" y="7319537"/>
            <a:ext cx="112712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第三十三页，共七十页。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8" name="table 288"/>
          <p:cNvGraphicFramePr>
            <a:graphicFrameLocks noGrp="1"/>
          </p:cNvGraphicFramePr>
          <p:nvPr/>
        </p:nvGraphicFramePr>
        <p:xfrm>
          <a:off x="873086" y="3689385"/>
          <a:ext cx="9063989" cy="2666364"/>
        </p:xfrm>
        <a:graphic>
          <a:graphicData uri="http://schemas.openxmlformats.org/drawingml/2006/table">
            <a:tbl>
              <a:tblPr/>
              <a:tblGrid>
                <a:gridCol w="1721485"/>
                <a:gridCol w="877570"/>
                <a:gridCol w="1365250"/>
                <a:gridCol w="1162685"/>
                <a:gridCol w="2182495"/>
                <a:gridCol w="1754504"/>
              </a:tblGrid>
              <a:tr h="5054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7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3-α羟孕二酮</a:t>
                      </a:r>
                      <a:endParaRPr lang="SimHei" altLang="Sim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1000"/>
                    </a:p>
                    <a:p>
                      <a:pPr marL="167639" algn="l" rtl="0" eaLnBrk="0">
                        <a:lnSpc>
                          <a:spcPts val="1475"/>
                        </a:lnSpc>
                        <a:spcBef>
                          <a:spcPts val="3"/>
                        </a:spcBef>
                      </a:pP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po</a:t>
                      </a:r>
                      <a:endParaRPr lang="Arial" altLang="Arial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400"/>
                    </a:p>
                    <a:p>
                      <a:pPr marL="418465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25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大鼠</a:t>
                      </a:r>
                      <a:endParaRPr lang="SimHei" altLang="SimHei" sz="2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marL="486409" algn="l" rtl="0" eaLnBrk="0">
                        <a:lnSpc>
                          <a:spcPct val="80000"/>
                        </a:lnSpc>
                        <a:spcBef>
                          <a:spcPts val="3"/>
                        </a:spcBef>
                      </a:pP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297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marL="784225" algn="l" rtl="0" eaLnBrk="0">
                        <a:lnSpc>
                          <a:spcPct val="80000"/>
                        </a:lnSpc>
                        <a:spcBef>
                          <a:spcPts val="3"/>
                        </a:spcBef>
                      </a:pPr>
                      <a:r>
                        <a:rPr sz="17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1200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marL="167639" algn="l" rtl="0" eaLnBrk="0">
                        <a:lnSpc>
                          <a:spcPct val="80000"/>
                        </a:lnSpc>
                        <a:spcBef>
                          <a:spcPts val="2"/>
                        </a:spcBef>
                      </a:pPr>
                      <a:r>
                        <a:rPr sz="1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289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33147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25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信他尼定</a:t>
                      </a:r>
                      <a:endParaRPr lang="SimHei" altLang="SimHei" sz="2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marL="345440" algn="l" rtl="0" eaLnBrk="0">
                        <a:lnSpc>
                          <a:spcPts val="1786"/>
                        </a:lnSpc>
                        <a:spcBef>
                          <a:spcPts val="2"/>
                        </a:spcBef>
                      </a:pPr>
                      <a:r>
                        <a:rPr sz="2300" b="1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po</a:t>
                      </a:r>
                      <a:endParaRPr lang="Arial" altLang="Arial" sz="2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62801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25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小鼠</a:t>
                      </a:r>
                      <a:endParaRPr lang="SimHei" altLang="SimHei" sz="2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705"/>
                        </a:lnSpc>
                      </a:pPr>
                      <a:endParaRPr lang="Arial" altLang="Arial" sz="100"/>
                    </a:p>
                    <a:p>
                      <a:pPr marL="671194" algn="l" rtl="0" eaLnBrk="0">
                        <a:lnSpc>
                          <a:spcPct val="80000"/>
                        </a:lnSpc>
                      </a:pPr>
                      <a:r>
                        <a:rPr sz="17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520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705"/>
                        </a:lnSpc>
                      </a:pPr>
                      <a:endParaRPr lang="Arial" altLang="Arial" sz="100"/>
                    </a:p>
                    <a:p>
                      <a:pPr marL="981710" algn="l" rtl="0" eaLnBrk="0">
                        <a:lnSpc>
                          <a:spcPct val="80000"/>
                        </a:lnSpc>
                      </a:pPr>
                      <a:r>
                        <a:rPr sz="17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1058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marL="370840" algn="l" rtl="0" eaLnBrk="0">
                        <a:lnSpc>
                          <a:spcPct val="80000"/>
                        </a:lnSpc>
                        <a:spcBef>
                          <a:spcPts val="4"/>
                        </a:spcBef>
                      </a:pPr>
                      <a:r>
                        <a:rPr sz="1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06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286384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300" b="1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硫酸镁</a:t>
                      </a:r>
                      <a:endParaRPr lang="SimHei" altLang="SimHei" sz="2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marL="142239" algn="l" rtl="0" eaLnBrk="0">
                        <a:lnSpc>
                          <a:spcPct val="77000"/>
                        </a:lnSpc>
                        <a:spcBef>
                          <a:spcPts val="5"/>
                        </a:spcBef>
                      </a:pPr>
                      <a:r>
                        <a:rPr sz="20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iv</a:t>
                      </a:r>
                      <a:endParaRPr lang="Times New Roman" altLang="Times New Roman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600"/>
                    </a:p>
                    <a:p>
                      <a:pPr marL="227329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2300" b="1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小鼠</a:t>
                      </a:r>
                      <a:endParaRPr lang="SimHei" altLang="SimHei" sz="2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125095" algn="l" rtl="0" eaLnBrk="0">
                        <a:lnSpc>
                          <a:spcPct val="80000"/>
                        </a:lnSpc>
                        <a:spcBef>
                          <a:spcPts val="6"/>
                        </a:spcBef>
                      </a:pPr>
                      <a:r>
                        <a:rPr sz="17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138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372109" algn="l" rtl="0" eaLnBrk="0">
                        <a:lnSpc>
                          <a:spcPct val="80000"/>
                        </a:lnSpc>
                        <a:spcBef>
                          <a:spcPts val="6"/>
                        </a:spcBef>
                      </a:pP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310</a:t>
                      </a:r>
                      <a:r>
                        <a:rPr sz="17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</a:t>
                      </a:r>
                      <a:r>
                        <a:rPr sz="17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512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600"/>
                    </a:p>
                    <a:p>
                      <a:pPr marL="146685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23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特而福斯</a:t>
                      </a:r>
                      <a:endParaRPr lang="SimHei" altLang="SimHei" sz="2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marL="180339" algn="l" rtl="0" eaLnBrk="0">
                        <a:lnSpc>
                          <a:spcPts val="1786"/>
                        </a:lnSpc>
                        <a:spcBef>
                          <a:spcPts val="5"/>
                        </a:spcBef>
                      </a:pPr>
                      <a:r>
                        <a:rPr sz="2300" b="1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po</a:t>
                      </a:r>
                      <a:endParaRPr lang="Arial" altLang="Arial" sz="2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347979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23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大鼠</a:t>
                      </a:r>
                      <a:endParaRPr lang="SimHei" altLang="SimHei" sz="2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marL="579119" algn="l" rtl="0" eaLnBrk="0">
                        <a:lnSpc>
                          <a:spcPct val="80000"/>
                        </a:lnSpc>
                        <a:spcBef>
                          <a:spcPts val="2"/>
                        </a:spcBef>
                      </a:pPr>
                      <a:r>
                        <a:rPr sz="1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61023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23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3.1</a:t>
                      </a:r>
                      <a:r>
                        <a:rPr sz="23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1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90" name="textbox 290"/>
          <p:cNvSpPr/>
          <p:nvPr/>
        </p:nvSpPr>
        <p:spPr>
          <a:xfrm>
            <a:off x="1109044" y="1164643"/>
            <a:ext cx="5847715" cy="979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36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3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</a:t>
            </a: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别</a:t>
            </a:r>
            <a:r>
              <a:rPr sz="23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ingbie:</a:t>
            </a:r>
            <a:endParaRPr lang="SimSun" altLang="SimSun" sz="2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600"/>
          </a:p>
          <a:p>
            <a:pPr algn="r" rtl="0" eaLnBrk="0">
              <a:lnSpc>
                <a:spcPct val="97000"/>
              </a:lnSpc>
              <a:spcBef>
                <a:spcPts val="6"/>
              </a:spcBef>
            </a:pPr>
            <a:r>
              <a:rPr sz="25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不同性别对药物毒性的影响</a:t>
            </a:r>
            <a:endParaRPr lang="SimHei" altLang="SimHei" sz="2500"/>
          </a:p>
        </p:txBody>
      </p:sp>
      <p:sp>
        <p:nvSpPr>
          <p:cNvPr id="292" name="textbox 292"/>
          <p:cNvSpPr/>
          <p:nvPr/>
        </p:nvSpPr>
        <p:spPr>
          <a:xfrm>
            <a:off x="1230226" y="2706075"/>
            <a:ext cx="3239770" cy="396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5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药物</a:t>
            </a:r>
            <a:r>
              <a:rPr sz="2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5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给药途径</a:t>
            </a:r>
            <a:r>
              <a:rPr sz="2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5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动物</a:t>
            </a:r>
            <a:endParaRPr lang="SimHei" altLang="SimHei" sz="2500"/>
          </a:p>
        </p:txBody>
      </p:sp>
      <p:sp>
        <p:nvSpPr>
          <p:cNvPr id="294" name="textbox 294"/>
          <p:cNvSpPr/>
          <p:nvPr/>
        </p:nvSpPr>
        <p:spPr>
          <a:xfrm>
            <a:off x="4963331" y="3012244"/>
            <a:ext cx="3241039" cy="363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750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23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雌性</a:t>
            </a:r>
            <a:r>
              <a:rPr sz="23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23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雄性</a:t>
            </a:r>
            <a:r>
              <a:rPr sz="2300" kern="0" spc="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雌/雄比</a:t>
            </a:r>
            <a:endParaRPr lang="SimHei" altLang="SimHei" sz="2300"/>
          </a:p>
        </p:txBody>
      </p:sp>
      <p:sp>
        <p:nvSpPr>
          <p:cNvPr id="296" name="textbox 296"/>
          <p:cNvSpPr/>
          <p:nvPr/>
        </p:nvSpPr>
        <p:spPr>
          <a:xfrm>
            <a:off x="5867386" y="2335871"/>
            <a:ext cx="2054860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1"/>
              </a:lnSpc>
            </a:pPr>
            <a:r>
              <a:rPr sz="2300" b="1" kern="0" spc="-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LD</a:t>
            </a:r>
            <a:r>
              <a:rPr sz="2300" b="1" kern="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₅</a:t>
            </a:r>
            <a:r>
              <a:rPr sz="2300" b="1" kern="0" spc="-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23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值</a:t>
            </a:r>
            <a:r>
              <a:rPr sz="2300" kern="0" spc="-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(mg/</a:t>
            </a:r>
            <a:r>
              <a:rPr sz="2300" b="1" kern="0" spc="-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kg)</a:t>
            </a:r>
            <a:endParaRPr lang="Arial" altLang="Arial" sz="2300"/>
          </a:p>
        </p:txBody>
      </p:sp>
      <p:sp>
        <p:nvSpPr>
          <p:cNvPr id="298" name="textbox 298"/>
          <p:cNvSpPr/>
          <p:nvPr/>
        </p:nvSpPr>
        <p:spPr>
          <a:xfrm>
            <a:off x="4768853" y="7319537"/>
            <a:ext cx="1133475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第三十四页，共七十页。</a:t>
            </a:r>
            <a:endParaRPr lang="SimSun" altLang="SimSun" sz="800"/>
          </a:p>
        </p:txBody>
      </p:sp>
      <p:pic>
        <p:nvPicPr>
          <p:cNvPr id="300" name="picture 3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93771" y="2279670"/>
            <a:ext cx="9067789" cy="12706"/>
          </a:xfrm>
          <a:prstGeom prst="rect">
            <a:avLst/>
          </a:prstGeom>
        </p:spPr>
      </p:pic>
      <p:pic>
        <p:nvPicPr>
          <p:cNvPr id="302" name="picture 3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422943" y="2940057"/>
            <a:ext cx="4292544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https://d.book118.com/176122031022010032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307</Paragraphs>
  <Slides>35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baseType="lpstr" size="46">
      <vt:lpstr>Arial</vt:lpstr>
      <vt:lpstr>Calibri</vt:lpstr>
      <vt:lpstr>KaiTi</vt:lpstr>
      <vt:lpstr>STXinwei</vt:lpstr>
      <vt:lpstr>Times New Roman</vt:lpstr>
      <vt:lpstr>SimHei</vt:lpstr>
      <vt:lpstr>SimSun</vt:lpstr>
      <vt:lpstr>FangSong</vt:lpstr>
      <vt:lpstr>LiSu</vt:lpstr>
      <vt:lpstr>YouYuan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2024-08-31T00:49:41.673</cp:lastPrinted>
  <dcterms:created xsi:type="dcterms:W3CDTF">2024-08-30T16:49:41Z</dcterms:created>
  <dcterms:modified xsi:type="dcterms:W3CDTF">2024-08-30T16:49:43Z</dcterms:modified>
</cp:coreProperties>
</file>