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PDINT+MS-UIGothic"/>
      <p:regular r:id="rId15"/>
    </p:embeddedFont>
    <p:embeddedFont>
      <p:font typeface="NLVALE+WIDIMA+MicrosoftYaHei"/>
      <p:regular r:id="rId16"/>
    </p:embeddedFont>
    <p:embeddedFont>
      <p:font typeface="BDUHOW+AHQNAS+ArialMT"/>
      <p:regular r:id="rId17"/>
    </p:embeddedFont>
    <p:embeddedFont>
      <p:font typeface="KVNKNQ+RWGWQ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2B3B9-8218-422F-8691-91A2353D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F4FAC-4869-4E4F-AA53-810216079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61250-47CF-4A66-BC70-3BE6D671C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71B5B-4FD1-468A-99B8-07FE3C953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A160B-D3E6-41FA-8771-9FFE9AFD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EF4D02-291F-481D-9AB4-B5ECB6E9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8E81D-0BCA-415F-9074-AB976D3BF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64457-CD4F-49CD-BF1E-7987C13E2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476DC-BFA4-448B-8F0C-FB1D53E4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E10E0-CC19-4323-92D4-8A7A8DAA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FCB07-4321-491C-851B-73C9D0BAF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2212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4950">
                <a:solidFill>
                  <a:srgbClr val="754807"/>
                </a:solidFill>
                <a:latin typeface="PPDINT+MS-UIGothic"/>
                <a:cs typeface="PPDINT+MS-UIGothic"/>
              </a:rPr>
              <a:t>信征信宣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传课</a:t>
            </a:r>
            <a:r>
              <a:rPr sz="4950">
                <a:solidFill>
                  <a:srgbClr val="754807"/>
                </a:solidFill>
                <a:latin typeface="PPDINT+MS-UIGothic"/>
                <a:cs typeface="PPDINT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NLVALE+WIDIMA+MicrosoftYaHei"/>
                <a:cs typeface="NLVALE+WIDIMA+MicrosoftYaHei"/>
              </a:rPr>
              <a:t>xx</a:t>
            </a:r>
            <a:r>
              <a:rPr sz="1800">
                <a:solidFill>
                  <a:srgbClr val="754807"/>
                </a:solidFill>
                <a:latin typeface="PPDINT+MS-UIGothic"/>
                <a:cs typeface="PPDINT+MS-UIGothic"/>
              </a:rPr>
              <a:t>年</a:t>
            </a:r>
            <a:r>
              <a:rPr sz="1800">
                <a:solidFill>
                  <a:srgbClr val="754807"/>
                </a:solidFill>
                <a:latin typeface="NLVALE+WIDIMA+MicrosoftYaHei"/>
                <a:cs typeface="NLVALE+WIDIMA+MicrosoftYaHei"/>
              </a:rPr>
              <a:t>xx</a:t>
            </a:r>
            <a:r>
              <a:rPr sz="1800">
                <a:solidFill>
                  <a:srgbClr val="754807"/>
                </a:solidFill>
                <a:latin typeface="PPDINT+MS-UIGothic"/>
                <a:cs typeface="PPDINT+MS-UIGothic"/>
              </a:rPr>
              <a:t>月</a:t>
            </a:r>
            <a:r>
              <a:rPr sz="1800">
                <a:solidFill>
                  <a:srgbClr val="754807"/>
                </a:solidFill>
                <a:latin typeface="NLVALE+WIDIMA+MicrosoftYaHei"/>
                <a:cs typeface="NLVALE+WIDIMA+MicrosoftYaHei"/>
              </a:rPr>
              <a:t>xx</a:t>
            </a:r>
            <a:r>
              <a:rPr sz="1800">
                <a:solidFill>
                  <a:srgbClr val="754807"/>
                </a:solidFill>
                <a:latin typeface="PPDINT+MS-UIGothic"/>
                <a:cs typeface="PPDINT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PPDINT+MS-UIGothic"/>
                <a:cs typeface="PPDINT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1840" y="15864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DUHOW+AHQNAS+ArialMT"/>
                <a:cs typeface="BDUHOW+AHQNAS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信征信概述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1840" y="2098230"/>
            <a:ext cx="4439861" cy="28332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DUHOW+AHQNAS+ArialMT"/>
                <a:cs typeface="BDUHOW+AHQNAS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信征信的内容与分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DUHOW+AHQNAS+ArialMT"/>
                <a:cs typeface="BDUHOW+AHQNAS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信征信的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用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DUHOW+AHQNAS+ArialMT"/>
                <a:cs typeface="BDUHOW+AHQNAS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信征信的法律法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与政策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DUHOW+AHQNAS+ArialMT"/>
                <a:cs typeface="BDUHOW+AHQNAS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信征信的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践与案例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BDUHOW+AHQNAS+ArialMT"/>
                <a:cs typeface="BDUHOW+AHQNAS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2400">
                <a:solidFill>
                  <a:srgbClr val="754807"/>
                </a:solidFill>
                <a:latin typeface="PPDINT+MS-UIGothic"/>
                <a:cs typeface="PPDINT+MS-UIGothic"/>
              </a:rPr>
              <a:t>信征信的未来展望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KVNKNQ+RWGWQW+MicrosoftYaHei-Bold"/>
                <a:cs typeface="KVNKNQ+RWGWQ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4500">
                <a:solidFill>
                  <a:srgbClr val="754807"/>
                </a:solidFill>
                <a:latin typeface="PPDINT+MS-UIGothic"/>
                <a:cs typeface="PPDINT+MS-UIGothic"/>
              </a:rPr>
              <a:t>信征信概述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定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与概念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PPDINT+MS-UIGothic"/>
                <a:cs typeface="PPDINT+MS-UIGothic"/>
              </a:rPr>
              <a:t>定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信征信是指通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收集、整理、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分析个人或企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的信用信息，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估其信用状况和信用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相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关决策提供依据的一种服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PPDINT+MS-UIGothic"/>
                <a:cs typeface="PPDINT+MS-UIGothic"/>
              </a:rPr>
              <a:t>概念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信征信基于个人或企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史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信用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、行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等信息，通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科学的方法和手段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估，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以反映其信用状况和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信征信的重要性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PPDINT+MS-UIGothic"/>
                <a:cs typeface="PPDINT+MS-UIGothic"/>
              </a:rPr>
              <a:t>促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754807"/>
                </a:solidFill>
                <a:latin typeface="PPDINT+MS-UIGothic"/>
                <a:cs typeface="PPDINT+MS-UIGothic"/>
              </a:rPr>
              <a:t>社会信用体系建</a:t>
            </a:r>
            <a:r>
              <a:rPr sz="2300">
                <a:solidFill>
                  <a:srgbClr val="754807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信征信是社会信用体系建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成部分，通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建立和完善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个人和企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信用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社会信用水平的提升。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PPDINT+MS-UIGothic"/>
                <a:cs typeface="PPDINT+MS-UIGothic"/>
              </a:rPr>
              <a:t>降低交易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信征信可以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交易双方提供信用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估服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，降低交易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交易的公平、公正和透明。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754807"/>
                </a:solidFill>
                <a:latin typeface="PPDINT+MS-UIGothic"/>
                <a:cs typeface="PPDINT+MS-UIGothic"/>
              </a:rPr>
              <a:t>化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资</a:t>
            </a:r>
            <a:r>
              <a:rPr sz="2300" spc="23">
                <a:solidFill>
                  <a:srgbClr val="754807"/>
                </a:solidFill>
                <a:latin typeface="PPDINT+MS-UIGothic"/>
                <a:cs typeface="PPDINT+MS-UIGothic"/>
              </a:rPr>
              <a:t>源配置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35317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信征信可以帮助金融机构等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金提供方更好地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估借款人的信用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状况，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源配置，提高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金的使用效率。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信征信的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史与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PDINT+MS-UIGothic"/>
                <a:cs typeface="PPDINT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PDINT+MS-UIGothic"/>
                <a:cs typeface="PPDINT+MS-UIGothic"/>
              </a:rPr>
              <a:t>未来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信征信起源于欧美国家，最初是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了解决商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交易中的信用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风险问题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展起来的。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未来，随着大数据、人工智能等技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展，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信征信将更加智能化、个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性化，服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也将更加广泛。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PPDINT+MS-UIGothic"/>
                <a:cs typeface="PPDINT+MS-UIGothic"/>
              </a:rPr>
              <a:t>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FDFD"/>
                </a:solidFill>
                <a:latin typeface="PPDINT+MS-UIGothic"/>
                <a:cs typeface="PPDINT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随着社会信用意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的提高和信用市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的不断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展，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信征信逐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一种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重要的服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PPDINT+MS-UIGothic"/>
                <a:cs typeface="PPDIN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KVNKNQ+RWGWQW+MicrosoftYaHei-Bold"/>
                <a:cs typeface="KVNKNQ+RWGWQ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诚</a:t>
            </a:r>
            <a:r>
              <a:rPr sz="4500">
                <a:solidFill>
                  <a:srgbClr val="754807"/>
                </a:solidFill>
                <a:latin typeface="PPDINT+MS-UIGothic"/>
                <a:cs typeface="PPDINT+MS-UIGothic"/>
              </a:rPr>
              <a:t>信征信的内容与分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个人征信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个人征信是指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个人信用状况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估，以反映其信用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偿债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754807"/>
                </a:solidFill>
                <a:latin typeface="PPDINT+MS-UIGothic"/>
                <a:cs typeface="PPDIN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个人征信主要包括个人信息、信用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负债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情况等方面的数据，通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过对这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数据的收集、整理和分析，形成个人信用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告，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金融机构和其他相关机构提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供信用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估和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PPDINT+MS-UIGothic"/>
                <a:cs typeface="PPDINT+MS-UIGothic"/>
              </a:rPr>
              <a:t>管理的依据。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企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征信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征信是指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信用状况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估，以反映其信用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偿债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PPDINT+MS-UIGothic"/>
                <a:cs typeface="PPDIN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征信主要包括企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基本信息、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状况、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状况等方面的数据，通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过对这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些数据的收集、整理和分析，形成企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信用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告，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金融机构和其他相关机构提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供信用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估和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PPDINT+MS-UIGothic"/>
                <a:cs typeface="PPDINT+MS-UIGothic"/>
              </a:rPr>
              <a:t>管理的依据。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PPDINT+MS-UIGothic"/>
                <a:cs typeface="PPDINT+MS-UIGothic"/>
              </a:rPr>
              <a:t>社会征信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75480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社会征信是指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社会主体的信用状况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估，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以反映其信用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偿债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75480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754807"/>
                </a:solidFill>
                <a:latin typeface="PPDINT+MS-UIGothic"/>
                <a:cs typeface="PPDIN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社会征信涵盖的范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围较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广，包括政府机构、社会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、事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位等各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社会主体，通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过对这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些主体的信用状况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估，形成社会信用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告，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社会信用体系建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提供基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PDINT+MS-UIGothic"/>
                <a:cs typeface="PPDINT+MS-UIGothic"/>
              </a:rPr>
              <a:t>数据和信息支持。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https://d.book118.com/176122212023010103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PPDINT+MS-UIGothic</vt:lpstr>
      <vt:lpstr>NLVALE+WIDIMA+MicrosoftYaHei</vt:lpstr>
      <vt:lpstr>Times New Roman</vt:lpstr>
      <vt:lpstr>BDUHOW+AHQNAS+ArialMT</vt:lpstr>
      <vt:lpstr>KVNKNQ+RWGWQW+MicrosoftYaHei-Bold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2024-09-28T07:35:24.474</cp:lastPrinted>
  <dcterms:created xsi:type="dcterms:W3CDTF">2024-09-27T23:35:24Z</dcterms:created>
  <dcterms:modified xsi:type="dcterms:W3CDTF">2024-09-27T23:35:25Z</dcterms:modified>
</cp:coreProperties>
</file>