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0095" cy="685927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5592-C380-4954-9815-8C8C7513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FFD70-B30D-48FC-98EB-34928DBB3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A527F-A3AD-4556-A606-21C7A1ED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75F6A-01A5-47C5-A37E-BE809A6C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CDE65-CD76-4ED8-A36B-0AFE91BA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35AA4-AF28-4AB8-A3D8-C39B47701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824B61-CC65-428C-8399-C269F7670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B3D60-6A13-491C-A69F-058787424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44A02-2A17-4B34-9482-C40E14BB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B96A6-284C-4FC2-9CAE-3FF0F28AC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5B346-6D60-42F0-94D2-AD0713022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3805" y="585924"/>
            <a:ext cx="9718997" cy="1498947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023805" y="2286530"/>
            <a:ext cx="9718997" cy="402365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23805" y="6472148"/>
            <a:ext cx="2153957" cy="27470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fld id="{1F428F40-EBE6-4BAC-B334-5E004DFA9D40}" type="datetimeFigureOut">
              <a:rPr lang="en-US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842833" y="6472148"/>
            <a:ext cx="5899969" cy="27470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36453" y="6472148"/>
            <a:ext cx="973010" cy="27470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fld id="{6E7FAFB5-873B-4D93-8730-394A932F84D0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16" y="1020668"/>
            <a:ext cx="10992118" cy="1475355"/>
          </a:xfrm>
          <a:prstGeom prst="rect">
            <a:avLst/>
          </a:prstGeo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18" y="2496023"/>
            <a:ext cx="10992115" cy="590458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1997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69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4961" y="5957516"/>
            <a:ext cx="284443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accent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0ED5AD9F-5AB7-456D-8681-42CD22B5E0A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16" y="5953189"/>
            <a:ext cx="6916310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accent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6926" y="5957516"/>
            <a:ext cx="1016308" cy="36521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accent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34E5E681-6AF8-4EB7-ABC0-A23C3C8AE86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image" Target="../media/image1.png" /><Relationship Id="rId26" Type="http://schemas.openxmlformats.org/officeDocument/2006/relationships/image" Target="../media/image2.jpe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26">
            <a:alphaModFix amt="38000"/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 userDrawn="1"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7670" y="6387879"/>
            <a:ext cx="1644902" cy="47170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6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565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965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24215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5" name="矩形 2"/>
          <p:cNvSpPr>
            <a:spLocks noChangeArrowheads="1"/>
          </p:cNvSpPr>
          <p:nvPr/>
        </p:nvSpPr>
        <p:spPr bwMode="auto">
          <a:xfrm>
            <a:off x="77842" y="2894120"/>
            <a:ext cx="11951401" cy="375252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8" name="矩形 4"/>
          <p:cNvSpPr>
            <a:spLocks noChangeArrowheads="1"/>
          </p:cNvSpPr>
          <p:nvPr/>
        </p:nvSpPr>
        <p:spPr bwMode="auto">
          <a:xfrm>
            <a:off x="5028931" y="4281863"/>
            <a:ext cx="2132550" cy="533139"/>
          </a:xfrm>
          <a:prstGeom prst="rect">
            <a:avLst/>
          </a:prstGeom>
          <a:solidFill>
            <a:srgbClr val="00B0F0"/>
          </a:solidFill>
          <a:ln w="9525" algn="ctr">
            <a:noFill/>
            <a:round/>
          </a:ln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5311305" y="4224741"/>
            <a:ext cx="1829487" cy="597728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600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Aft>
                <a:spcPct val="0"/>
              </a:spcAft>
              <a:defRPr/>
            </a:pPr>
            <a:r>
              <a:rPr lang="zh-CN" altLang="en-US" sz="2800" b="1" kern="100">
                <a:solidFill>
                  <a:schemeClr val="bg1"/>
                </a:solidFill>
                <a:latin typeface="微软雅黑" panose="020b0503020204020204" pitchFamily="34" charset="-122"/>
                <a:cs typeface="Times New Roman" panose="02020603050405020304"/>
              </a:rPr>
              <a:t>第一单元</a:t>
            </a:r>
            <a:endParaRPr lang="zh-CN" altLang="en-US" sz="2800" b="1" kern="100">
              <a:solidFill>
                <a:schemeClr val="bg1"/>
              </a:solidFill>
              <a:latin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8" name="Text Box 45"/>
          <p:cNvSpPr txBox="1">
            <a:spLocks noChangeArrowheads="1"/>
          </p:cNvSpPr>
          <p:nvPr/>
        </p:nvSpPr>
        <p:spPr bwMode="auto">
          <a:xfrm>
            <a:off x="2532840" y="4984099"/>
            <a:ext cx="7604125" cy="1508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200" b="1">
                <a:solidFill>
                  <a:srgbClr val="A5002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写作素养实践</a:t>
            </a:r>
            <a:endParaRPr lang="zh-CN" altLang="en-US" sz="3200" b="1">
              <a:solidFill>
                <a:srgbClr val="A5002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ctr" eaLnBrk="0" hangingPunct="0"/>
            <a:r>
              <a:rPr lang="zh-CN" altLang="en-US" sz="32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演讲稿写作指导</a:t>
            </a:r>
            <a:endParaRPr lang="zh-CN" altLang="en-US" sz="3200"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011" name="Text Box 11"/>
          <p:cNvSpPr txBox="1">
            <a:spLocks noChangeArrowheads="1"/>
          </p:cNvSpPr>
          <p:nvPr/>
        </p:nvSpPr>
        <p:spPr bwMode="auto">
          <a:xfrm>
            <a:off x="271463" y="814388"/>
            <a:ext cx="11366500" cy="334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写作任务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 sz="3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掌握演讲稿的特点和演讲稿写作的方法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3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学会写演讲稿。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 sz="3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学会选择熟悉又具有针对性的演讲稿主题写演讲稿。</a:t>
            </a:r>
            <a:endParaRPr lang="zh-CN" altLang="en-US" sz="36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3.</a:t>
            </a:r>
            <a:r>
              <a:rPr lang="zh-CN" altLang="en-US" sz="3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培养与人沟通、合作的能力</a:t>
            </a:r>
            <a:r>
              <a:rPr lang="en-US" altLang="zh-CN" sz="36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36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能够有理有据地说服他人。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9788" y="345534"/>
            <a:ext cx="1799848" cy="577597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655300" y="11468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6290" name="Text Box 2"/>
          <p:cNvSpPr txBox="1">
            <a:spLocks noChangeArrowheads="1"/>
          </p:cNvSpPr>
          <p:nvPr/>
        </p:nvSpPr>
        <p:spPr bwMode="auto">
          <a:xfrm>
            <a:off x="1311275" y="117475"/>
            <a:ext cx="6446838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000" b="1">
                <a:solidFill>
                  <a:srgbClr val="A5002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积学储理</a:t>
            </a:r>
            <a:r>
              <a:rPr lang="en-US" altLang="zh-CN" sz="3000" b="1">
                <a:solidFill>
                  <a:srgbClr val="A5002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·</a:t>
            </a:r>
            <a:r>
              <a:rPr lang="zh-CN" altLang="en-US" sz="3000" b="1">
                <a:solidFill>
                  <a:srgbClr val="A5002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知识举要</a:t>
            </a:r>
            <a:endParaRPr lang="zh-CN" altLang="en-US" sz="3000" b="1">
              <a:solidFill>
                <a:srgbClr val="A5002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956315" name="Text Box 27"/>
          <p:cNvSpPr txBox="1">
            <a:spLocks noChangeArrowheads="1"/>
          </p:cNvSpPr>
          <p:nvPr/>
        </p:nvSpPr>
        <p:spPr bwMode="auto">
          <a:xfrm>
            <a:off x="271463" y="814388"/>
            <a:ext cx="11366500" cy="607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　　演讲稿也叫演讲词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它是人们在工作和社会生活中经常使用的一种文体。它可以用来交流思想、感情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表达主张、见解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也可以用来介绍自己的学习、工作情况和经验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等等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演讲稿具有宣传、鼓动、教育和欣赏等作用。演讲稿有固定的内容结构和格式要求。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一、演讲稿的结构和格式规范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顶格写称谓语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如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亲爱的老师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)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空两格写问候语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如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大家好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)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开场白。简要交代演讲者的身份、演讲题目和演讲目的与主要内容。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4.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正文主体。这是演讲稿的核心部分。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5.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结尾。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6084" y="114553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3251" name="Text Box 3"/>
          <p:cNvSpPr txBox="1">
            <a:spLocks noChangeArrowheads="1"/>
          </p:cNvSpPr>
          <p:nvPr/>
        </p:nvSpPr>
        <p:spPr bwMode="auto">
          <a:xfrm>
            <a:off x="271463" y="814388"/>
            <a:ext cx="11366500" cy="428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二、演讲稿的特点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针对性。演讲稿要针对演讲的场合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听众的年龄、文化程度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以及演说者所处的地位、身份等具体情况设计不同的演讲内容。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启发性。演讲稿要通过充实的内容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晓之以理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让听众心悦诚服地接受所要阐明的意见和观点。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感染性。好的演讲自有一种激发听众情绪、赢得好感的鼓动性和感染力。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0002" y="123592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9636" name="Text Box 4"/>
          <p:cNvSpPr txBox="1">
            <a:spLocks noChangeArrowheads="1"/>
          </p:cNvSpPr>
          <p:nvPr/>
        </p:nvSpPr>
        <p:spPr bwMode="auto">
          <a:xfrm>
            <a:off x="271463" y="814388"/>
            <a:ext cx="11366500" cy="428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三、演讲稿的语言特点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通俗易懂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根据面对面与听众交流的特点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演讲稿的语言要多用短句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要口语化、通俗化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要少用专业术语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引经据典要恰当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要能被人理解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不能空话连篇、言之无物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也不能杂乱无章、重复啰唆。</a:t>
            </a:r>
            <a:endParaRPr lang="zh-CN" altLang="en-US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       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生动活泼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演讲稿应力求表达得形象有趣、有声有色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可以运用各种修辞手法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使演讲稿更加完美。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此外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还要讲究抑扬顿挫的节奏感和朗朗上口的韵律美。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4153" y="6133775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6323" name="Text Box 3"/>
          <p:cNvSpPr txBox="1">
            <a:spLocks noChangeArrowheads="1"/>
          </p:cNvSpPr>
          <p:nvPr/>
        </p:nvSpPr>
        <p:spPr bwMode="auto">
          <a:xfrm>
            <a:off x="1311275" y="117475"/>
            <a:ext cx="6446838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3000" b="1">
                <a:solidFill>
                  <a:srgbClr val="A5002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生才有道</a:t>
            </a:r>
            <a:r>
              <a:rPr lang="en-US" altLang="zh-CN" sz="3000" b="1">
                <a:solidFill>
                  <a:srgbClr val="A5002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·</a:t>
            </a:r>
            <a:r>
              <a:rPr lang="zh-CN" altLang="en-US" sz="3000" b="1">
                <a:solidFill>
                  <a:srgbClr val="A5002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技法例谈</a:t>
            </a:r>
            <a:endParaRPr lang="zh-CN" altLang="en-US" sz="3000" b="1">
              <a:solidFill>
                <a:srgbClr val="A5002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256324" name="Text Box 4"/>
          <p:cNvSpPr txBox="1">
            <a:spLocks noChangeArrowheads="1"/>
          </p:cNvSpPr>
          <p:nvPr/>
        </p:nvSpPr>
        <p:spPr bwMode="auto">
          <a:xfrm>
            <a:off x="271463" y="814388"/>
            <a:ext cx="11366500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一、演讲稿开篇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开宗明义式开篇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典例一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尊敬的老师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亲爱的同学们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大家好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今天我们来聊聊劳动。雨果曾言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:“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未来将属于两种人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思想的人和劳动的人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实际上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这两种人是一种人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因为思想也是劳动。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换言之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劳动者始终主宰着时代。他们的身影穿梭在各个时代、地点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沉默而高贵。</a:t>
            </a:r>
            <a:endParaRPr lang="zh-CN" altLang="en-US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此篇演讲稿由雨果的名言引出观点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开宗明义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旗帜鲜明。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147" y="0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1987" name="Text Box 3"/>
          <p:cNvSpPr txBox="1">
            <a:spLocks noChangeArrowheads="1"/>
          </p:cNvSpPr>
          <p:nvPr/>
        </p:nvSpPr>
        <p:spPr bwMode="auto">
          <a:xfrm>
            <a:off x="271463" y="814388"/>
            <a:ext cx="11366500" cy="514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媒介式开篇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同学们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今天我们在这里集会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我知道你和我一样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我们大家都一样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心里贮满了愤懑。八国联军来了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我们作为战败国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引颈受戮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第一次世界大战结束了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我们作为战胜国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国土却依然被贩卖转赠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而北洋政府竟然无耻地准备在对德合约上签字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那不是简单的一纸合约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那是将山东拱手于人的卖国契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那是将胶州人民弃置为奴的索命书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那是将中华四万万同胞尊严剥离于骨的夺魂匕。</a:t>
            </a:r>
            <a:endParaRPr lang="zh-CN" altLang="en-US" sz="22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以故事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古今中外历史人物或自己经历、所见所闻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)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、名言、情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把握演讲对象的身份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套近乎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)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、景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(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注意演讲场合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借用现场的风景、氛围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)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开篇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有感染力、吸引力。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593" y="123593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0834" name="Text Box 2"/>
          <p:cNvSpPr txBox="1">
            <a:spLocks noChangeArrowheads="1"/>
          </p:cNvSpPr>
          <p:nvPr/>
        </p:nvSpPr>
        <p:spPr bwMode="auto">
          <a:xfrm>
            <a:off x="271463" y="814388"/>
            <a:ext cx="11366500" cy="487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3.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提问式开篇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典例三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尊敬的老师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亲爱的同学们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大家好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我们知道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环卫工人见过凌晨四点半的街道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也看到食堂挂的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恒念物力维艰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还会背诵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锄禾日当午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汗滴禾下土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。但我们真正懂得劳动的意义吗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真正践行了劳动精神吗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endParaRPr lang="en-US" altLang="zh-CN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以发人深省的问题或人们普遍关注的问题开篇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有针对性、启发性。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3042" y="167980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1858" name="Text Box 2"/>
          <p:cNvSpPr txBox="1">
            <a:spLocks noChangeArrowheads="1"/>
          </p:cNvSpPr>
          <p:nvPr/>
        </p:nvSpPr>
        <p:spPr bwMode="auto">
          <a:xfrm>
            <a:off x="271463" y="814388"/>
            <a:ext cx="11366500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二、演讲稿主体</a:t>
            </a:r>
            <a:endParaRPr lang="zh-CN" altLang="en-US" b="1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并列式结构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典例一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u="sng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 u="sng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勤劳如此平常。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勤劳的人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对于劳动存有一种天然的情愫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繁忙于晨兴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戴月于归途。要知道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清晨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尚在熟睡的现代都市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是被清洁工唤醒的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戴上口罩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挥动扫帚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累了就坐在路边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从怀中摸出余温尚存的早餐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望一望街角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听一听风声。学生与老师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不约而同前往学校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在书声琅琅的窗前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等待清晨的第一缕阳光。工人爬上了吊车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农民堆好了柴草。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641" y="0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8851" name="Text Box 3"/>
          <p:cNvSpPr txBox="1">
            <a:spLocks noChangeArrowheads="1"/>
          </p:cNvSpPr>
          <p:nvPr/>
        </p:nvSpPr>
        <p:spPr bwMode="auto">
          <a:xfrm>
            <a:off x="271463" y="814388"/>
            <a:ext cx="11366500" cy="487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 u="sng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勤劳如此不凡。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热爱劳动的人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对于劳动有着一份超然的情怀。当陶渊明除去园中杂草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荷着锄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拭去汗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采菊东篱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种豆南山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悠然如飞鸟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超然若浮云。劳动对于他们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不是疲于奔命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不再意味着渺小而平凡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他们在享受劳动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享受这一古老的传统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在此之中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自有一种难以言表的真性情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难以割舍。</a:t>
            </a:r>
            <a:endParaRPr lang="zh-CN" altLang="en-US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围绕演讲稿的中心论点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从不同角度、不同侧面进行表现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其结构形态呈放射状四面展开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宛若车轮之轴与其辐条。而每一侧面都直接面向中心论点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证明中心论点。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335" y="6281991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1138" name="Text Box 2"/>
          <p:cNvSpPr txBox="1">
            <a:spLocks noChangeArrowheads="1"/>
          </p:cNvSpPr>
          <p:nvPr/>
        </p:nvSpPr>
        <p:spPr bwMode="auto">
          <a:xfrm>
            <a:off x="271463" y="814388"/>
            <a:ext cx="11366500" cy="565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层递式结构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sz="2200" u="sng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 sz="2200" u="sng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回首历史</a:t>
            </a:r>
            <a:r>
              <a:rPr lang="en-US" altLang="zh-CN" sz="2200" u="sng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 u="sng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但凡伟人都有一双勤劳的双手。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黄帝建造屋宇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缝制衣冠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制造舟车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创制乐律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虞舜种田捕鱼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烧制陶器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天下大和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百姓无事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苏秦熟读兵法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不舍昼夜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终有所成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名垂青史。无论是囊萤映雪、悬梁刺股的历史佳话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还是愚公移山、大禹治水的神话传说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无不展现着勤劳使人杰出的真理。</a:t>
            </a:r>
            <a:endParaRPr lang="zh-CN" altLang="en-US" sz="2200" u="sng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 sz="2200" u="sng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不仅如此</a:t>
            </a:r>
            <a:r>
              <a:rPr lang="en-US" altLang="zh-CN" sz="2200" u="sng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 u="sng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勤劳也是中华民族绵延至今的原因之一。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中华民族何以屹立不倒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绵延至今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有人说是外儒内法的治国之道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有人说是农耕文明的稳固保守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有人说是大海、大漠、大山对于外来文明的阻隔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也有人说是中华文化的包容和共生能力。诸如此类的回答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不胜枚举。我想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中华民族的延续性与长期扎根于农耕的中国人自然形成的勤劳纯朴、任劳任怨的精神特质也不无关系。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9788" y="345534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2162" name="Text Box 2"/>
          <p:cNvSpPr txBox="1">
            <a:spLocks noChangeArrowheads="1"/>
          </p:cNvSpPr>
          <p:nvPr/>
        </p:nvSpPr>
        <p:spPr bwMode="auto">
          <a:xfrm>
            <a:off x="271463" y="814388"/>
            <a:ext cx="11366500" cy="1903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从表面、浅层入手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采取步步深入、层层推进的方法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最终揭示深刻的主题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犹如层层剥笋。用这种方法来安排演讲稿的结构层次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能使事物得到由表及里的深入阐述和证明。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 trans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5892" y="0"/>
            <a:ext cx="1799848" cy="57759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3186" name="Text Box 2"/>
          <p:cNvSpPr txBox="1">
            <a:spLocks noChangeArrowheads="1"/>
          </p:cNvSpPr>
          <p:nvPr/>
        </p:nvSpPr>
        <p:spPr bwMode="auto">
          <a:xfrm>
            <a:off x="271463" y="522288"/>
            <a:ext cx="11366500" cy="615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三、演讲稿结尾</a:t>
            </a:r>
            <a:endParaRPr lang="zh-CN" altLang="en-US" sz="2200" b="1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 sz="2200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故事式结尾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演讲快要结束了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最后跟大家分享一个故事结束今天的演讲。一个生活平庸的人带着对命运的疑问去拜访禅师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他问禅师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您说真的有命运吗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?”“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有的。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禅师回答。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是不是我命中注定穷困一生呢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?”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他问。禅师就让他伸出他的左手指给他看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你看清楚了吗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这条横线叫作爱情线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这条斜线叫作事业线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另外一条竖线就是生命线。</a:t>
            </a:r>
            <a:r>
              <a:rPr lang="zh-CN" altLang="en-US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然后禅师又让他跟自己做一个动作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把手慢慢地握起来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握得紧紧的。禅师问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你说这几根线在哪里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?”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那人迷惑地说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在我的手里啊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!”“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命运呢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?”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那人终于恍然大悟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原来命运是在自己的手里。各位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同样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我们的成长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是我们自己来决定还是由别人来决定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我们的演说水平是由自己决定还是别人决定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显然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我们所有的决定都掌握在我们自己的手中。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讲一个故事。以故事结束演讲。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4210" name="Text Box 2"/>
          <p:cNvSpPr txBox="1">
            <a:spLocks noChangeArrowheads="1"/>
          </p:cNvSpPr>
          <p:nvPr/>
        </p:nvSpPr>
        <p:spPr bwMode="auto">
          <a:xfrm>
            <a:off x="271463" y="814388"/>
            <a:ext cx="11366500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2.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引用式结尾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典例二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最后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我想以一段激励语来结束今天的演讲。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人最宝贵的是生命。生命每个人只有一次。人的一生应当这样度过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当回忆往事的时候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他不会因为虚度年华而悔恨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也不会因为碌碌无为而羞愧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;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在临死的时候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他能够说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:“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我的整个生命和全部精力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都献给了全中国最辉煌的事业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——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为中华民族的伟大复兴而努力奋斗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!”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让我们用这段光彩夺目的话来鞭策和激励自己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让自己成为一个无愧于时代的高尚的人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谢谢你们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endParaRPr lang="en-US" altLang="zh-CN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以一段名言来结束演讲。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5234" name="Text Box 2"/>
          <p:cNvSpPr txBox="1">
            <a:spLocks noChangeArrowheads="1"/>
          </p:cNvSpPr>
          <p:nvPr/>
        </p:nvSpPr>
        <p:spPr bwMode="auto">
          <a:xfrm>
            <a:off x="271463" y="814388"/>
            <a:ext cx="11366500" cy="607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en-US" altLang="zh-CN" b="1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3.</a:t>
            </a:r>
            <a:r>
              <a:rPr lang="zh-CN" altLang="en-US" b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号召式结尾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典例三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同志们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朋友们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我们正处在一个伟大变革的黄金时代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经济的发展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国家的富强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民族的振兴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需要全体人民的艰苦奋斗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特别是共产党人的模范带头作用。如果每一个共产党员都能正确处理好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小家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和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“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大家</a:t>
            </a:r>
            <a:r>
              <a:rPr lang="zh-CN" altLang="en-US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”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的关系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严格地按党性原则要求自己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用党的纪律约束自己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用党旗下那神圣的誓言激励自己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那么我们党的形象将会更加光彩照人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我们党将会更加坚强伟大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endParaRPr lang="en-US" altLang="zh-CN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用提希望或发号召的方式结尾。这种结尾是演讲者以慷慨激昂、扣人心弦的语言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对听众的理智和情感进行呼唤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或提出希望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或发出号召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或展示未来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以激起听众感情的波涛</a:t>
            </a:r>
            <a:r>
              <a:rPr lang="en-US" altLang="zh-CN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使听众产生一种蓬勃向上的力量。</a:t>
            </a:r>
            <a:endParaRPr lang="zh-CN" altLang="en-US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6258" name="Text Box 2"/>
          <p:cNvSpPr txBox="1">
            <a:spLocks noChangeArrowheads="1"/>
          </p:cNvSpPr>
          <p:nvPr/>
        </p:nvSpPr>
        <p:spPr bwMode="auto">
          <a:xfrm>
            <a:off x="271463" y="814388"/>
            <a:ext cx="11366500" cy="5149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17235" tIns="58618" rIns="117235" bIns="58618">
            <a:spAutoFit/>
          </a:bodyPr>
          <a:lstStyle>
            <a:defPPr>
              <a:defRPr lang="zh-CN"/>
            </a:defPPr>
            <a:lvl1pPr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58610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7157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758950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345055" algn="l" defTabSz="1171575" rtl="0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8022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32594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7166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4173855" algn="l" defTabSz="1171575" rtl="0" eaLnBrk="1" fontAlgn="base" latinLnBrk="0" hangingPunct="1">
              <a:spcBef>
                <a:spcPct val="0"/>
              </a:spcBef>
              <a:spcAft>
                <a:spcPct val="0"/>
              </a:spcAft>
              <a:defRPr sz="2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四、演讲稿修辞</a:t>
            </a:r>
            <a:endParaRPr lang="zh-CN" altLang="en-US" sz="22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1.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可以尝试多使用反问句、感叹句、排比句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以增加情感的冲击力、演讲的气势。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典例一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endParaRPr lang="en-US" altLang="zh-CN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惊闻噩耗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: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巴黎和会上中国外交失败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山东半岛落入日本帝国主义的魔爪。军阀的卖国行径怎能不令人愤恨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帝国主义的野蛮侵略怎能不令人痛心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我们又怎能再沉默下去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?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国将不国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何以为家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不在沉默中奋起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就只能在沉默中灭亡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!——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保家卫国之责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振兴民族之任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不在他人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唯在我中国青年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!</a:t>
            </a:r>
            <a:endParaRPr lang="en-US" altLang="zh-CN" sz="2200">
              <a:solidFill>
                <a:srgbClr val="000000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r"/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——</a:t>
            </a:r>
            <a:r>
              <a:rPr lang="en-US" altLang="zh-CN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《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以青春之我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报青春之国</a:t>
            </a:r>
            <a:r>
              <a:rPr lang="en-US" altLang="zh-CN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》</a:t>
            </a:r>
            <a:endParaRPr lang="en-US" altLang="zh-CN" sz="22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/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【</a:t>
            </a:r>
            <a:r>
              <a:rPr lang="zh-CN" altLang="en-US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点评</a:t>
            </a:r>
            <a:r>
              <a:rPr lang="en-US" altLang="zh-CN" sz="2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】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该片段运用三个反问句、三个感叹句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表现了民族危亡之时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中国青年的愤怒、痛心和责任担当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,</a:t>
            </a:r>
            <a:r>
              <a:rPr lang="zh-CN" altLang="en-US" sz="220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具有较强的鼓动性。</a:t>
            </a:r>
            <a:endParaRPr lang="zh-CN" altLang="en-US" sz="220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927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https://d.book118.com/176124215053010035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2024-09-05T00:48:48.706</cp:lastPrinted>
  <dcterms:created xsi:type="dcterms:W3CDTF">2024-09-04T16:48:48Z</dcterms:created>
  <dcterms:modified xsi:type="dcterms:W3CDTF">2024-09-04T16:48:50Z</dcterms:modified>
</cp:coreProperties>
</file>