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1F45AA5-D689-44CF-99F2-55E4F18273B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5" name="PlaceHolder 1"/>
          <p:cNvSpPr>
            <a:spLocks noGrp="1"/>
          </p:cNvSpPr>
          <p:nvPr>
            <p:ph type="sldImg"/>
          </p:nvPr>
        </p:nvSpPr>
        <p:spPr>
          <a:xfrm>
            <a:off x="685800" y="1143000"/>
            <a:ext cx="5486040" cy="3085920"/>
          </a:xfrm>
          <a:prstGeom prst="rect">
            <a:avLst/>
          </a:prstGeom>
          <a:ln w="0">
            <a:noFill/>
          </a:ln>
        </p:spPr>
      </p:sp>
      <p:sp>
        <p:nvSpPr>
          <p:cNvPr id="55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8" name="PlaceHolder 1"/>
          <p:cNvSpPr>
            <a:spLocks noGrp="1"/>
          </p:cNvSpPr>
          <p:nvPr>
            <p:ph type="sldImg"/>
          </p:nvPr>
        </p:nvSpPr>
        <p:spPr>
          <a:xfrm>
            <a:off x="685800" y="1143000"/>
            <a:ext cx="5486040" cy="3085920"/>
          </a:xfrm>
          <a:prstGeom prst="rect">
            <a:avLst/>
          </a:prstGeom>
          <a:ln w="0">
            <a:noFill/>
          </a:ln>
        </p:spPr>
      </p:sp>
      <p:sp>
        <p:nvSpPr>
          <p:cNvPr id="55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6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1" name="PlaceHolder 1"/>
          <p:cNvSpPr>
            <a:spLocks noGrp="1"/>
          </p:cNvSpPr>
          <p:nvPr>
            <p:ph type="sldImg"/>
          </p:nvPr>
        </p:nvSpPr>
        <p:spPr>
          <a:xfrm>
            <a:off x="685800" y="1143000"/>
            <a:ext cx="5486040" cy="3085920"/>
          </a:xfrm>
          <a:prstGeom prst="rect">
            <a:avLst/>
          </a:prstGeom>
          <a:ln w="0">
            <a:noFill/>
          </a:ln>
        </p:spPr>
      </p:sp>
      <p:sp>
        <p:nvSpPr>
          <p:cNvPr id="56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6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4" name="PlaceHolder 1"/>
          <p:cNvSpPr>
            <a:spLocks noGrp="1"/>
          </p:cNvSpPr>
          <p:nvPr>
            <p:ph type="sldImg"/>
          </p:nvPr>
        </p:nvSpPr>
        <p:spPr>
          <a:xfrm>
            <a:off x="685800" y="1143000"/>
            <a:ext cx="5486040" cy="3085920"/>
          </a:xfrm>
          <a:prstGeom prst="rect">
            <a:avLst/>
          </a:prstGeom>
          <a:ln w="0">
            <a:noFill/>
          </a:ln>
        </p:spPr>
      </p:sp>
      <p:sp>
        <p:nvSpPr>
          <p:cNvPr id="56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6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7" name="PlaceHolder 1"/>
          <p:cNvSpPr>
            <a:spLocks noGrp="1"/>
          </p:cNvSpPr>
          <p:nvPr>
            <p:ph type="sldImg"/>
          </p:nvPr>
        </p:nvSpPr>
        <p:spPr>
          <a:xfrm>
            <a:off x="685800" y="1143000"/>
            <a:ext cx="5486040" cy="3085920"/>
          </a:xfrm>
          <a:prstGeom prst="rect">
            <a:avLst/>
          </a:prstGeom>
          <a:ln w="0">
            <a:noFill/>
          </a:ln>
        </p:spPr>
      </p:sp>
      <p:sp>
        <p:nvSpPr>
          <p:cNvPr id="56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6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0" name="PlaceHolder 1"/>
          <p:cNvSpPr>
            <a:spLocks noGrp="1"/>
          </p:cNvSpPr>
          <p:nvPr>
            <p:ph type="sldImg"/>
          </p:nvPr>
        </p:nvSpPr>
        <p:spPr>
          <a:xfrm>
            <a:off x="685800" y="1143000"/>
            <a:ext cx="5486040" cy="3085920"/>
          </a:xfrm>
          <a:prstGeom prst="rect">
            <a:avLst/>
          </a:prstGeom>
          <a:ln w="0">
            <a:noFill/>
          </a:ln>
        </p:spPr>
      </p:sp>
      <p:sp>
        <p:nvSpPr>
          <p:cNvPr id="57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7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8D52E5-43AC-4B2F-B872-6B54A6AF4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0F3D99-4861-4EC6-AC66-29117E5A3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E24462-1154-42D9-9AA0-1FD8329B7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33AA79-143E-4AA0-8762-14C9D051E9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4C9990-C244-4CF6-A6E3-35ED5992FF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4000CD-2E88-4FDA-AA3D-4B04409F91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3E9642-626E-4709-BE60-2F9A56F4D1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61DD44-B62E-4C62-BD12-38759DB419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934EA0-791C-41D8-BE0D-A789F23417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BA90AB-FE6E-4F4A-AE94-10555DD4A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686607-0897-4258-9705-A4EA1C834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5904DCC-2202-4523-9DB2-70258A5DF27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0056496-2EC7-4F26-B9DC-E9E09DC21FD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133105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26"/>
          <p:cNvGrpSpPr/>
          <p:nvPr/>
        </p:nvGrpSpPr>
        <p:grpSpPr>
          <a:xfrm>
            <a:off x="360" y="0"/>
            <a:ext cx="12191040" cy="6858000"/>
            <a:chOff x="360" y="0"/>
            <a:chExt cx="12191040" cy="6858000"/>
          </a:xfrm>
        </p:grpSpPr>
        <p:pic>
          <p:nvPicPr>
            <p:cNvPr id="7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7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75"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企业风险管理的创新发展和市场竞争</a:t>
            </a:r>
            <a:endParaRPr lang="en-US" sz="6000" b="0" strike="noStrike" spc="-1">
              <a:solidFill>
                <a:schemeClr val="dk1"/>
              </a:solidFill>
              <a:latin typeface="Arial"/>
            </a:endParaRPr>
          </a:p>
        </p:txBody>
      </p:sp>
      <p:sp>
        <p:nvSpPr>
          <p:cNvPr id="76"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pic>
        <p:nvPicPr>
          <p:cNvPr id="78" name="图片 22"/>
          <p:cNvPicPr/>
          <p:nvPr/>
        </p:nvPicPr>
        <p:blipFill>
          <a:blip r:embed="rId3"/>
          <a:srcRect l="19237" t="10197"/>
          <a:stretch>
            <a:fillRect/>
          </a:stretch>
        </p:blipFill>
        <p:spPr>
          <a:xfrm>
            <a:off x="0" y="0"/>
            <a:ext cx="514440" cy="929880"/>
          </a:xfrm>
          <a:prstGeom prst="rect">
            <a:avLst/>
          </a:prstGeom>
          <a:ln w="0">
            <a:noFill/>
          </a:ln>
        </p:spPr>
      </p:pic>
      <p:pic>
        <p:nvPicPr>
          <p:cNvPr id="79" name="图片 23"/>
          <p:cNvPicPr/>
          <p:nvPr/>
        </p:nvPicPr>
        <p:blipFill>
          <a:blip r:embed="rId4"/>
          <a:srcRect l="55284"/>
          <a:stretch>
            <a:fillRect/>
          </a:stretch>
        </p:blipFill>
        <p:spPr>
          <a:xfrm>
            <a:off x="0" y="625680"/>
            <a:ext cx="426600" cy="1140840"/>
          </a:xfrm>
          <a:prstGeom prst="rect">
            <a:avLst/>
          </a:prstGeom>
          <a:ln w="0">
            <a:noFill/>
          </a:ln>
        </p:spPr>
      </p:pic>
      <p:pic>
        <p:nvPicPr>
          <p:cNvPr id="80" name="图片 7"/>
          <p:cNvPicPr/>
          <p:nvPr/>
        </p:nvPicPr>
        <p:blipFill>
          <a:blip r:embed="rId5"/>
          <a:srcRect t="23379" r="-3045"/>
          <a:stretch>
            <a:fillRect/>
          </a:stretch>
        </p:blipFill>
        <p:spPr>
          <a:xfrm>
            <a:off x="8933040" y="0"/>
            <a:ext cx="1378440" cy="1427400"/>
          </a:xfrm>
          <a:prstGeom prst="rect">
            <a:avLst/>
          </a:prstGeom>
          <a:ln w="0">
            <a:noFill/>
          </a:ln>
        </p:spPr>
      </p:pic>
      <p:pic>
        <p:nvPicPr>
          <p:cNvPr id="81" name="图片 6"/>
          <p:cNvPicPr/>
          <p:nvPr/>
        </p:nvPicPr>
        <p:blipFill>
          <a:blip r:embed="rId6"/>
          <a:srcRect t="10754"/>
          <a:stretch>
            <a:fillRect/>
          </a:stretch>
        </p:blipFill>
        <p:spPr>
          <a:xfrm>
            <a:off x="8476200" y="0"/>
            <a:ext cx="589680" cy="1017000"/>
          </a:xfrm>
          <a:prstGeom prst="rect">
            <a:avLst/>
          </a:prstGeom>
          <a:ln w="0">
            <a:noFill/>
          </a:ln>
        </p:spPr>
      </p:pic>
      <p:pic>
        <p:nvPicPr>
          <p:cNvPr id="8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wipe(left)">
                                      <p:cBhvr additive="repl">
                                        <p:cTn id="7" dur="500"/>
                                        <p:tgtEl>
                                          <p:spTgt spid="7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79"/>
                                        </p:tgtEl>
                                        <p:attrNameLst>
                                          <p:attrName>style.visibility</p:attrName>
                                        </p:attrNameLst>
                                      </p:cBhvr>
                                      <p:to>
                                        <p:strVal val="visible"/>
                                      </p:to>
                                    </p:set>
                                    <p:animEffect transition="in" filter="wipe(left)">
                                      <p:cBhvr additive="repl">
                                        <p:cTn id="10" dur="500"/>
                                        <p:tgtEl>
                                          <p:spTgt spid="7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0"/>
                                        </p:tgtEl>
                                        <p:attrNameLst>
                                          <p:attrName>style.visibility</p:attrName>
                                        </p:attrNameLst>
                                      </p:cBhvr>
                                      <p:to>
                                        <p:strVal val="visible"/>
                                      </p:to>
                                    </p:set>
                                    <p:animEffect transition="in" filter="wipe(left)">
                                      <p:cBhvr additive="repl">
                                        <p:cTn id="13" dur="500"/>
                                        <p:tgtEl>
                                          <p:spTgt spid="8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1"/>
                                        </p:tgtEl>
                                        <p:attrNameLst>
                                          <p:attrName>style.visibility</p:attrName>
                                        </p:attrNameLst>
                                      </p:cBhvr>
                                      <p:to>
                                        <p:strVal val="visible"/>
                                      </p:to>
                                    </p:set>
                                    <p:animEffect transition="in" filter="wipe(left)">
                                      <p:cBhvr additive="repl">
                                        <p:cTn id="16" dur="500"/>
                                        <p:tgtEl>
                                          <p:spTgt spid="8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additive="repl">
                                        <p:cTn id="19"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图片 99"/>
          <p:cNvPicPr/>
          <p:nvPr/>
        </p:nvPicPr>
        <p:blipFill>
          <a:blip r:embed="rId3"/>
          <a:srcRect l="19237" t="-13998" b="0"/>
          <a:stretch>
            <a:fillRect/>
          </a:stretch>
        </p:blipFill>
        <p:spPr>
          <a:xfrm>
            <a:off x="0" y="234000"/>
            <a:ext cx="866880" cy="1988280"/>
          </a:xfrm>
          <a:prstGeom prst="rect">
            <a:avLst/>
          </a:prstGeom>
          <a:ln w="0">
            <a:noFill/>
          </a:ln>
        </p:spPr>
      </p:pic>
      <p:sp>
        <p:nvSpPr>
          <p:cNvPr id="8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8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企业风险管理概述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企业风险管理的创新发展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企业风险管理与市场竞争</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企业风险管理案例分析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企业风险管理的成功因素</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pic>
        <p:nvPicPr>
          <p:cNvPr id="86" name="图片 100"/>
          <p:cNvPicPr/>
          <p:nvPr/>
        </p:nvPicPr>
        <p:blipFill>
          <a:blip r:embed="rId4"/>
          <a:srcRect l="55284"/>
          <a:stretch>
            <a:fillRect/>
          </a:stretch>
        </p:blipFill>
        <p:spPr>
          <a:xfrm>
            <a:off x="0" y="1634400"/>
            <a:ext cx="439920" cy="1176120"/>
          </a:xfrm>
          <a:prstGeom prst="rect">
            <a:avLst/>
          </a:prstGeom>
          <a:ln w="0">
            <a:noFill/>
          </a:ln>
        </p:spPr>
      </p:pic>
      <p:pic>
        <p:nvPicPr>
          <p:cNvPr id="87" name="图片 97"/>
          <p:cNvPicPr/>
          <p:nvPr/>
        </p:nvPicPr>
        <p:blipFill>
          <a:blip r:embed="rId5"/>
          <a:srcRect t="23379" r="-3045"/>
          <a:stretch>
            <a:fillRect/>
          </a:stretch>
        </p:blipFill>
        <p:spPr>
          <a:xfrm>
            <a:off x="8933040" y="0"/>
            <a:ext cx="1378440" cy="1427400"/>
          </a:xfrm>
          <a:prstGeom prst="rect">
            <a:avLst/>
          </a:prstGeom>
          <a:ln w="0">
            <a:noFill/>
          </a:ln>
        </p:spPr>
      </p:pic>
      <p:pic>
        <p:nvPicPr>
          <p:cNvPr id="88" name="图片 98"/>
          <p:cNvPicPr/>
          <p:nvPr/>
        </p:nvPicPr>
        <p:blipFill>
          <a:blip r:embed="rId6"/>
          <a:srcRect t="10754"/>
          <a:stretch>
            <a:fillRect/>
          </a:stretch>
        </p:blipFill>
        <p:spPr>
          <a:xfrm>
            <a:off x="8476200" y="0"/>
            <a:ext cx="589680" cy="1017000"/>
          </a:xfrm>
          <a:prstGeom prst="rect">
            <a:avLst/>
          </a:prstGeom>
          <a:ln w="0">
            <a:noFill/>
          </a:ln>
        </p:spPr>
      </p:pic>
      <p:pic>
        <p:nvPicPr>
          <p:cNvPr id="89" name="图片 101"/>
          <p:cNvPicPr/>
          <p:nvPr/>
        </p:nvPicPr>
        <p:blipFill>
          <a:blip r:embed="rId7"/>
          <a:srcRect l="-17859" t="39048" r="3094" b="4844"/>
          <a:stretch>
            <a:fillRect/>
          </a:stretch>
        </p:blipFill>
        <p:spPr>
          <a:xfrm>
            <a:off x="10496520" y="0"/>
            <a:ext cx="1695240" cy="1244520"/>
          </a:xfrm>
          <a:prstGeom prst="rect">
            <a:avLst/>
          </a:prstGeom>
          <a:ln w="0">
            <a:noFill/>
          </a:ln>
        </p:spPr>
      </p:pic>
      <p:grpSp>
        <p:nvGrpSpPr>
          <p:cNvPr id="90" name="组合 109"/>
          <p:cNvGrpSpPr/>
          <p:nvPr/>
        </p:nvGrpSpPr>
        <p:grpSpPr>
          <a:xfrm>
            <a:off x="0" y="6624000"/>
            <a:ext cx="12191760" cy="0"/>
            <a:chOff x="0" y="6624000"/>
            <a:chExt cx="12191760" cy="0"/>
          </a:xfrm>
        </p:grpSpPr>
        <p:cxnSp>
          <p:nvCxnSpPr>
            <p:cNvPr id="91" name="直接连接符 103"/>
            <p:cNvCxnSpPr/>
            <p:nvPr/>
          </p:nvCxnSpPr>
          <p:spPr>
            <a:xfrm>
              <a:off x="0" y="6624000"/>
              <a:ext cx="12192120" cy="360"/>
            </a:xfrm>
            <a:prstGeom prst="straightConnector1">
              <a:avLst/>
            </a:prstGeom>
            <a:ln w="38100">
              <a:solidFill>
                <a:srgbClr val="4874CB"/>
              </a:solidFill>
            </a:ln>
          </p:spPr>
        </p:cxnSp>
        <p:cxnSp>
          <p:nvCxnSpPr>
            <p:cNvPr id="92" name="直接连接符 106"/>
            <p:cNvCxnSpPr/>
            <p:nvPr/>
          </p:nvCxnSpPr>
          <p:spPr>
            <a:xfrm>
              <a:off x="9756000" y="6624000"/>
              <a:ext cx="2139480" cy="360"/>
            </a:xfrm>
            <a:prstGeom prst="straightConnector1">
              <a:avLst/>
            </a:prstGeom>
            <a:ln w="76200">
              <a:solidFill>
                <a:srgbClr val="4874CB"/>
              </a:solidFill>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additive="repl">
                                        <p:cTn id="7" dur="500"/>
                                        <p:tgtEl>
                                          <p:spTgt spid="8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wipe(left)">
                                      <p:cBhvr additive="repl">
                                        <p:cTn id="10" dur="500"/>
                                        <p:tgtEl>
                                          <p:spTgt spid="8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3"/>
                                        </p:tgtEl>
                                        <p:attrNameLst>
                                          <p:attrName>style.visibility</p:attrName>
                                        </p:attrNameLst>
                                      </p:cBhvr>
                                      <p:to>
                                        <p:strVal val="visible"/>
                                      </p:to>
                                    </p:set>
                                    <p:animEffect transition="in" filter="wipe(left)">
                                      <p:cBhvr additive="repl">
                                        <p:cTn id="13" dur="500"/>
                                        <p:tgtEl>
                                          <p:spTgt spid="8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6"/>
                                        </p:tgtEl>
                                        <p:attrNameLst>
                                          <p:attrName>style.visibility</p:attrName>
                                        </p:attrNameLst>
                                      </p:cBhvr>
                                      <p:to>
                                        <p:strVal val="visible"/>
                                      </p:to>
                                    </p:set>
                                    <p:animEffect transition="in" filter="wipe(left)">
                                      <p:cBhvr additive="repl">
                                        <p:cTn id="16" dur="500"/>
                                        <p:tgtEl>
                                          <p:spTgt spid="8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9"/>
                                        </p:tgtEl>
                                        <p:attrNameLst>
                                          <p:attrName>style.visibility</p:attrName>
                                        </p:attrNameLst>
                                      </p:cBhvr>
                                      <p:to>
                                        <p:strVal val="visible"/>
                                      </p:to>
                                    </p:set>
                                    <p:animEffect transition="in" filter="wipe(left)">
                                      <p:cBhvr additive="repl">
                                        <p:cTn id="19"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 name="图片 12"/>
          <p:cNvPicPr/>
          <p:nvPr/>
        </p:nvPicPr>
        <p:blipFill>
          <a:blip r:embed="rId3"/>
          <a:stretch>
            <a:fillRect/>
          </a:stretch>
        </p:blipFill>
        <p:spPr>
          <a:xfrm rot="6156000">
            <a:off x="11461320" y="-1101240"/>
            <a:ext cx="1066320" cy="1733040"/>
          </a:xfrm>
          <a:prstGeom prst="rect">
            <a:avLst/>
          </a:prstGeom>
          <a:ln w="0">
            <a:noFill/>
          </a:ln>
        </p:spPr>
      </p:pic>
      <p:pic>
        <p:nvPicPr>
          <p:cNvPr id="94" name="图片 22"/>
          <p:cNvPicPr/>
          <p:nvPr/>
        </p:nvPicPr>
        <p:blipFill>
          <a:blip r:embed="rId4"/>
          <a:stretch>
            <a:fillRect/>
          </a:stretch>
        </p:blipFill>
        <p:spPr>
          <a:xfrm rot="3960600">
            <a:off x="11266560" y="-218880"/>
            <a:ext cx="961560" cy="2219040"/>
          </a:xfrm>
          <a:prstGeom prst="rect">
            <a:avLst/>
          </a:prstGeom>
          <a:ln w="0">
            <a:noFill/>
          </a:ln>
        </p:spPr>
      </p:pic>
      <p:pic>
        <p:nvPicPr>
          <p:cNvPr id="95"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96" name="图片 14"/>
          <p:cNvPicPr/>
          <p:nvPr/>
        </p:nvPicPr>
        <p:blipFill>
          <a:blip r:embed="rId6"/>
          <a:stretch>
            <a:fillRect/>
          </a:stretch>
        </p:blipFill>
        <p:spPr>
          <a:xfrm>
            <a:off x="11670480" y="474840"/>
            <a:ext cx="1584000" cy="2206080"/>
          </a:xfrm>
          <a:prstGeom prst="rect">
            <a:avLst/>
          </a:prstGeom>
          <a:ln w="0">
            <a:noFill/>
          </a:ln>
        </p:spPr>
      </p:pic>
      <p:pic>
        <p:nvPicPr>
          <p:cNvPr id="97" name="图片 18"/>
          <p:cNvPicPr/>
          <p:nvPr/>
        </p:nvPicPr>
        <p:blipFill>
          <a:blip r:embed="rId7"/>
          <a:stretch>
            <a:fillRect/>
          </a:stretch>
        </p:blipFill>
        <p:spPr>
          <a:xfrm rot="19285800">
            <a:off x="11289600" y="968760"/>
            <a:ext cx="914400" cy="552960"/>
          </a:xfrm>
          <a:prstGeom prst="rect">
            <a:avLst/>
          </a:prstGeom>
          <a:ln w="0">
            <a:noFill/>
          </a:ln>
        </p:spPr>
      </p:pic>
      <p:pic>
        <p:nvPicPr>
          <p:cNvPr id="98" name="图片 20"/>
          <p:cNvPicPr/>
          <p:nvPr/>
        </p:nvPicPr>
        <p:blipFill>
          <a:blip r:embed="rId8"/>
          <a:stretch>
            <a:fillRect/>
          </a:stretch>
        </p:blipFill>
        <p:spPr>
          <a:xfrm>
            <a:off x="-135360" y="-385920"/>
            <a:ext cx="1076040" cy="1285560"/>
          </a:xfrm>
          <a:prstGeom prst="rect">
            <a:avLst/>
          </a:prstGeom>
          <a:ln w="0">
            <a:noFill/>
          </a:ln>
        </p:spPr>
      </p:pic>
      <p:sp>
        <p:nvSpPr>
          <p:cNvPr id="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企业风险管理概述</a:t>
            </a:r>
            <a:endParaRPr lang="en-US" sz="3600" b="0" strike="noStrike" spc="-1">
              <a:solidFill>
                <a:schemeClr val="dk1"/>
              </a:solidFill>
              <a:latin typeface="Arial"/>
            </a:endParaRPr>
          </a:p>
        </p:txBody>
      </p:sp>
      <p:sp>
        <p:nvSpPr>
          <p:cNvPr id="1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2" name="组合 26"/>
          <p:cNvGrpSpPr/>
          <p:nvPr/>
        </p:nvGrpSpPr>
        <p:grpSpPr>
          <a:xfrm>
            <a:off x="360" y="0"/>
            <a:ext cx="12191040" cy="6858000"/>
            <a:chOff x="360" y="0"/>
            <a:chExt cx="12191040" cy="6858000"/>
          </a:xfrm>
        </p:grpSpPr>
        <p:pic>
          <p:nvPicPr>
            <p:cNvPr id="103"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104"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10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企业风险管理是企业在实现业务目标的过程中，识别、评估、控制、监测和回应各种风险的过程。 企业风险管理旨在帮助企业在不确定的环境中实现可持续发展。</a:t>
            </a:r>
            <a:endParaRPr lang="en-US" sz="2000" b="0" strike="noStrike" spc="-1">
              <a:solidFill>
                <a:srgbClr val="000000"/>
              </a:solidFill>
              <a:latin typeface="Arial"/>
            </a:endParaRPr>
          </a:p>
        </p:txBody>
      </p:sp>
      <p:pic>
        <p:nvPicPr>
          <p:cNvPr id="106" name="图片 22"/>
          <p:cNvPicPr/>
          <p:nvPr/>
        </p:nvPicPr>
        <p:blipFill>
          <a:blip r:embed="rId4"/>
          <a:srcRect l="19237" t="10197"/>
          <a:stretch>
            <a:fillRect/>
          </a:stretch>
        </p:blipFill>
        <p:spPr>
          <a:xfrm>
            <a:off x="0" y="0"/>
            <a:ext cx="514440" cy="929880"/>
          </a:xfrm>
          <a:prstGeom prst="rect">
            <a:avLst/>
          </a:prstGeom>
          <a:ln w="0">
            <a:noFill/>
          </a:ln>
        </p:spPr>
      </p:pic>
      <p:pic>
        <p:nvPicPr>
          <p:cNvPr id="107" name="图片 23"/>
          <p:cNvPicPr/>
          <p:nvPr/>
        </p:nvPicPr>
        <p:blipFill>
          <a:blip r:embed="rId5"/>
          <a:srcRect l="55284"/>
          <a:stretch>
            <a:fillRect/>
          </a:stretch>
        </p:blipFill>
        <p:spPr>
          <a:xfrm>
            <a:off x="0" y="625680"/>
            <a:ext cx="426600" cy="1140840"/>
          </a:xfrm>
          <a:prstGeom prst="rect">
            <a:avLst/>
          </a:prstGeom>
          <a:ln w="0">
            <a:noFill/>
          </a:ln>
        </p:spPr>
      </p:pic>
      <p:pic>
        <p:nvPicPr>
          <p:cNvPr id="108" name="图片 7"/>
          <p:cNvPicPr/>
          <p:nvPr/>
        </p:nvPicPr>
        <p:blipFill>
          <a:blip r:embed="rId6"/>
          <a:srcRect t="23379" r="-3045"/>
          <a:stretch>
            <a:fillRect/>
          </a:stretch>
        </p:blipFill>
        <p:spPr>
          <a:xfrm>
            <a:off x="8933040" y="0"/>
            <a:ext cx="1378440" cy="1427400"/>
          </a:xfrm>
          <a:prstGeom prst="rect">
            <a:avLst/>
          </a:prstGeom>
          <a:ln w="0">
            <a:noFill/>
          </a:ln>
        </p:spPr>
      </p:pic>
      <p:pic>
        <p:nvPicPr>
          <p:cNvPr id="109" name="图片 6"/>
          <p:cNvPicPr/>
          <p:nvPr/>
        </p:nvPicPr>
        <p:blipFill>
          <a:blip r:embed="rId7"/>
          <a:srcRect t="10754"/>
          <a:stretch>
            <a:fillRect/>
          </a:stretch>
        </p:blipFill>
        <p:spPr>
          <a:xfrm>
            <a:off x="8476200" y="0"/>
            <a:ext cx="589680" cy="1017000"/>
          </a:xfrm>
          <a:prstGeom prst="rect">
            <a:avLst/>
          </a:prstGeom>
          <a:ln w="0">
            <a:noFill/>
          </a:ln>
        </p:spPr>
      </p:pic>
      <p:pic>
        <p:nvPicPr>
          <p:cNvPr id="110"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11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什么是企业风险管理？</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06"/>
                                        </p:tgtEl>
                                        <p:attrNameLst>
                                          <p:attrName>style.visibility</p:attrName>
                                        </p:attrNameLst>
                                      </p:cBhvr>
                                      <p:to>
                                        <p:strVal val="visible"/>
                                      </p:to>
                                    </p:set>
                                    <p:animEffect transition="in" filter="wipe(left)">
                                      <p:cBhvr additive="repl">
                                        <p:cTn id="7" dur="500"/>
                                        <p:tgtEl>
                                          <p:spTgt spid="106"/>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07"/>
                                        </p:tgtEl>
                                        <p:attrNameLst>
                                          <p:attrName>style.visibility</p:attrName>
                                        </p:attrNameLst>
                                      </p:cBhvr>
                                      <p:to>
                                        <p:strVal val="visible"/>
                                      </p:to>
                                    </p:set>
                                    <p:animEffect transition="in" filter="wipe(left)">
                                      <p:cBhvr additive="repl">
                                        <p:cTn id="10" dur="500"/>
                                        <p:tgtEl>
                                          <p:spTgt spid="107"/>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08"/>
                                        </p:tgtEl>
                                        <p:attrNameLst>
                                          <p:attrName>style.visibility</p:attrName>
                                        </p:attrNameLst>
                                      </p:cBhvr>
                                      <p:to>
                                        <p:strVal val="visible"/>
                                      </p:to>
                                    </p:set>
                                    <p:animEffect transition="in" filter="wipe(left)">
                                      <p:cBhvr additive="repl">
                                        <p:cTn id="13" dur="500"/>
                                        <p:tgtEl>
                                          <p:spTgt spid="108"/>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09"/>
                                        </p:tgtEl>
                                        <p:attrNameLst>
                                          <p:attrName>style.visibility</p:attrName>
                                        </p:attrNameLst>
                                      </p:cBhvr>
                                      <p:to>
                                        <p:strVal val="visible"/>
                                      </p:to>
                                    </p:set>
                                    <p:animEffect transition="in" filter="wipe(left)">
                                      <p:cBhvr additive="repl">
                                        <p:cTn id="16" dur="500"/>
                                        <p:tgtEl>
                                          <p:spTgt spid="109"/>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10"/>
                                        </p:tgtEl>
                                        <p:attrNameLst>
                                          <p:attrName>style.visibility</p:attrName>
                                        </p:attrNameLst>
                                      </p:cBhvr>
                                      <p:to>
                                        <p:strVal val="visible"/>
                                      </p:to>
                                    </p:set>
                                    <p:animEffect transition="in" filter="wipe(left)">
                                      <p:cBhvr additive="repl">
                                        <p:cTn id="19" dur="500"/>
                                        <p:tgtEl>
                                          <p:spTgt spid="1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为什么企业需要风险管理？</a:t>
            </a:r>
            <a:endParaRPr lang="en-US" sz="3600" b="0" strike="noStrike" spc="-1">
              <a:solidFill>
                <a:schemeClr val="dk1"/>
              </a:solidFill>
              <a:latin typeface="Arial"/>
            </a:endParaRPr>
          </a:p>
        </p:txBody>
      </p:sp>
      <p:sp>
        <p:nvSpPr>
          <p:cNvPr id="11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提高业务效率</a:t>
            </a:r>
            <a:endParaRPr lang="en-US" sz="1600" b="0" strike="noStrike" spc="-1">
              <a:solidFill>
                <a:srgbClr val="000000"/>
              </a:solidFill>
              <a:latin typeface="Arial"/>
            </a:endParaRPr>
          </a:p>
        </p:txBody>
      </p:sp>
      <p:sp>
        <p:nvSpPr>
          <p:cNvPr id="11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降低经营风险</a:t>
            </a:r>
            <a:endParaRPr lang="en-US" sz="2000" b="0" strike="noStrike" spc="-1">
              <a:solidFill>
                <a:srgbClr val="000000"/>
              </a:solidFill>
              <a:latin typeface="Arial"/>
            </a:endParaRPr>
          </a:p>
        </p:txBody>
      </p:sp>
      <p:sp>
        <p:nvSpPr>
          <p:cNvPr id="11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1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1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2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保护财务和声誉</a:t>
            </a:r>
            <a:endParaRPr lang="en-US" sz="1600" b="0" strike="noStrike" spc="-1">
              <a:solidFill>
                <a:srgbClr val="000000"/>
              </a:solidFill>
              <a:latin typeface="Arial"/>
            </a:endParaRPr>
          </a:p>
        </p:txBody>
      </p:sp>
      <p:sp>
        <p:nvSpPr>
          <p:cNvPr id="12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应对外部环境变化</a:t>
            </a:r>
            <a:endParaRPr lang="en-US" sz="2000" b="0" strike="noStrike" spc="-1">
              <a:solidFill>
                <a:srgbClr val="000000"/>
              </a:solidFill>
              <a:latin typeface="Arial"/>
            </a:endParaRPr>
          </a:p>
        </p:txBody>
      </p:sp>
      <p:pic>
        <p:nvPicPr>
          <p:cNvPr id="122" name="图片 4"/>
          <p:cNvPicPr/>
          <p:nvPr/>
        </p:nvPicPr>
        <p:blipFill>
          <a:blip r:embed="rId2"/>
          <a:stretch>
            <a:fillRect/>
          </a:stretch>
        </p:blipFill>
        <p:spPr>
          <a:xfrm>
            <a:off x="6135480" y="1175400"/>
            <a:ext cx="5381640" cy="5381640"/>
          </a:xfrm>
          <a:prstGeom prst="rect">
            <a:avLst/>
          </a:prstGeom>
          <a:ln w="0">
            <a:noFill/>
          </a:ln>
        </p:spPr>
      </p:pic>
      <p:pic>
        <p:nvPicPr>
          <p:cNvPr id="123" name="图片 22"/>
          <p:cNvPicPr/>
          <p:nvPr/>
        </p:nvPicPr>
        <p:blipFill>
          <a:blip r:embed="rId3"/>
          <a:srcRect l="19237" t="10197"/>
          <a:stretch>
            <a:fillRect/>
          </a:stretch>
        </p:blipFill>
        <p:spPr>
          <a:xfrm>
            <a:off x="0" y="0"/>
            <a:ext cx="514440" cy="929880"/>
          </a:xfrm>
          <a:prstGeom prst="rect">
            <a:avLst/>
          </a:prstGeom>
          <a:ln w="0">
            <a:noFill/>
          </a:ln>
        </p:spPr>
      </p:pic>
      <p:pic>
        <p:nvPicPr>
          <p:cNvPr id="124" name="图片 23"/>
          <p:cNvPicPr/>
          <p:nvPr/>
        </p:nvPicPr>
        <p:blipFill>
          <a:blip r:embed="rId4"/>
          <a:srcRect l="55284"/>
          <a:stretch>
            <a:fillRect/>
          </a:stretch>
        </p:blipFill>
        <p:spPr>
          <a:xfrm>
            <a:off x="0" y="625680"/>
            <a:ext cx="426600" cy="1140840"/>
          </a:xfrm>
          <a:prstGeom prst="rect">
            <a:avLst/>
          </a:prstGeom>
          <a:ln w="0">
            <a:noFill/>
          </a:ln>
        </p:spPr>
      </p:pic>
      <p:pic>
        <p:nvPicPr>
          <p:cNvPr id="125" name="图片 7"/>
          <p:cNvPicPr/>
          <p:nvPr/>
        </p:nvPicPr>
        <p:blipFill>
          <a:blip r:embed="rId5"/>
          <a:srcRect t="23379" r="-3045"/>
          <a:stretch>
            <a:fillRect/>
          </a:stretch>
        </p:blipFill>
        <p:spPr>
          <a:xfrm>
            <a:off x="8933040" y="0"/>
            <a:ext cx="1378440" cy="1427400"/>
          </a:xfrm>
          <a:prstGeom prst="rect">
            <a:avLst/>
          </a:prstGeom>
          <a:ln w="0">
            <a:noFill/>
          </a:ln>
        </p:spPr>
      </p:pic>
      <p:pic>
        <p:nvPicPr>
          <p:cNvPr id="126" name="图片 6"/>
          <p:cNvPicPr/>
          <p:nvPr/>
        </p:nvPicPr>
        <p:blipFill>
          <a:blip r:embed="rId6"/>
          <a:srcRect t="10754"/>
          <a:stretch>
            <a:fillRect/>
          </a:stretch>
        </p:blipFill>
        <p:spPr>
          <a:xfrm>
            <a:off x="8476200" y="0"/>
            <a:ext cx="589680" cy="1017000"/>
          </a:xfrm>
          <a:prstGeom prst="rect">
            <a:avLst/>
          </a:prstGeom>
          <a:ln w="0">
            <a:noFill/>
          </a:ln>
        </p:spPr>
      </p:pic>
      <p:pic>
        <p:nvPicPr>
          <p:cNvPr id="127"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wipe(left)">
                                      <p:cBhvr additive="repl">
                                        <p:cTn id="7" dur="500"/>
                                        <p:tgtEl>
                                          <p:spTgt spid="123"/>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24"/>
                                        </p:tgtEl>
                                        <p:attrNameLst>
                                          <p:attrName>style.visibility</p:attrName>
                                        </p:attrNameLst>
                                      </p:cBhvr>
                                      <p:to>
                                        <p:strVal val="visible"/>
                                      </p:to>
                                    </p:set>
                                    <p:animEffect transition="in" filter="wipe(left)">
                                      <p:cBhvr additive="repl">
                                        <p:cTn id="10" dur="500"/>
                                        <p:tgtEl>
                                          <p:spTgt spid="124"/>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wipe(left)">
                                      <p:cBhvr additive="repl">
                                        <p:cTn id="13" dur="500"/>
                                        <p:tgtEl>
                                          <p:spTgt spid="125"/>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26"/>
                                        </p:tgtEl>
                                        <p:attrNameLst>
                                          <p:attrName>style.visibility</p:attrName>
                                        </p:attrNameLst>
                                      </p:cBhvr>
                                      <p:to>
                                        <p:strVal val="visible"/>
                                      </p:to>
                                    </p:set>
                                    <p:animEffect transition="in" filter="wipe(left)">
                                      <p:cBhvr additive="repl">
                                        <p:cTn id="16" dur="500"/>
                                        <p:tgtEl>
                                          <p:spTgt spid="12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27"/>
                                        </p:tgtEl>
                                        <p:attrNameLst>
                                          <p:attrName>style.visibility</p:attrName>
                                        </p:attrNameLst>
                                      </p:cBhvr>
                                      <p:to>
                                        <p:strVal val="visible"/>
                                      </p:to>
                                    </p:set>
                                    <p:animEffect transition="in" filter="wipe(left)">
                                      <p:cBhvr additive="repl">
                                        <p:cTn id="19" dur="5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8" name="组合 26"/>
          <p:cNvGrpSpPr/>
          <p:nvPr/>
        </p:nvGrpSpPr>
        <p:grpSpPr>
          <a:xfrm>
            <a:off x="360" y="0"/>
            <a:ext cx="12191040" cy="6858000"/>
            <a:chOff x="360" y="0"/>
            <a:chExt cx="12191040" cy="6858000"/>
          </a:xfrm>
        </p:grpSpPr>
        <p:pic>
          <p:nvPicPr>
            <p:cNvPr id="129"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30"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提高决策准确性</a:t>
            </a:r>
            <a:endParaRPr lang="en-US" sz="1800" b="0" strike="noStrike" spc="-1">
              <a:solidFill>
                <a:srgbClr val="000000"/>
              </a:solidFill>
              <a:latin typeface="Arial"/>
            </a:endParaRPr>
          </a:p>
        </p:txBody>
      </p:sp>
      <p:sp>
        <p:nvSpPr>
          <p:cNvPr id="13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增加决策的有效性</a:t>
            </a:r>
            <a:endParaRPr lang="en-US" sz="1400" b="0" strike="noStrike" spc="-1">
              <a:solidFill>
                <a:srgbClr val="000000"/>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保护企业财务</a:t>
            </a:r>
            <a:endParaRPr lang="en-US" sz="1800" b="0" strike="noStrike" spc="-1">
              <a:solidFill>
                <a:srgbClr val="000000"/>
              </a:solidFill>
              <a:latin typeface="Arial"/>
            </a:endParaRPr>
          </a:p>
        </p:txBody>
      </p:sp>
      <p:sp>
        <p:nvSpPr>
          <p:cNvPr id="13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维护企业声誉</a:t>
            </a:r>
            <a:endParaRPr lang="en-US" sz="1400" b="0" strike="noStrike" spc="-1">
              <a:solidFill>
                <a:srgbClr val="000000"/>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3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4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企业风险管理的重要性</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发现潜在风险</a:t>
            </a:r>
            <a:endParaRPr lang="en-US" sz="1800" b="0" strike="noStrike" spc="-1">
              <a:solidFill>
                <a:srgbClr val="000000"/>
              </a:solidFill>
              <a:latin typeface="Arial"/>
            </a:endParaRPr>
          </a:p>
        </p:txBody>
      </p:sp>
      <p:sp>
        <p:nvSpPr>
          <p:cNvPr id="14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提前采取措施进行应对</a:t>
            </a:r>
            <a:endParaRPr lang="en-US" sz="1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企业风险管理的组成</a:t>
            </a:r>
            <a:endParaRPr lang="en-US" sz="2800" b="0" strike="noStrike" spc="-1">
              <a:solidFill>
                <a:srgbClr val="000000"/>
              </a:solidFill>
              <a:latin typeface="Arial"/>
            </a:endParaRPr>
          </a:p>
        </p:txBody>
      </p:sp>
      <p:sp>
        <p:nvSpPr>
          <p:cNvPr id="14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企业风险管理包括风险识别、风险评估、风险控制、风险监测和风险应对等环节。 不同企业可以根据自身情况，定制适合自己的风险管理体系。</a:t>
            </a:r>
            <a:endParaRPr lang="en-US" sz="1800" b="0" strike="noStrike" spc="-1">
              <a:solidFill>
                <a:srgbClr val="000000"/>
              </a:solidFill>
              <a:latin typeface="Arial"/>
            </a:endParaRPr>
          </a:p>
        </p:txBody>
      </p:sp>
      <p:sp>
        <p:nvSpPr>
          <p:cNvPr id="14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48" name="图片 4"/>
          <p:cNvPicPr/>
          <p:nvPr/>
        </p:nvPicPr>
        <p:blipFill>
          <a:blip r:embed="rId2"/>
          <a:stretch>
            <a:fillRect/>
          </a:stretch>
        </p:blipFill>
        <p:spPr>
          <a:xfrm>
            <a:off x="510840" y="700560"/>
            <a:ext cx="5381640" cy="5381640"/>
          </a:xfrm>
          <a:prstGeom prst="rect">
            <a:avLst/>
          </a:prstGeom>
          <a:ln w="0">
            <a:noFill/>
          </a:ln>
        </p:spPr>
      </p:pic>
      <p:pic>
        <p:nvPicPr>
          <p:cNvPr id="149" name="图片 22"/>
          <p:cNvPicPr/>
          <p:nvPr/>
        </p:nvPicPr>
        <p:blipFill>
          <a:blip r:embed="rId3"/>
          <a:srcRect l="19237" t="10197"/>
          <a:stretch>
            <a:fillRect/>
          </a:stretch>
        </p:blipFill>
        <p:spPr>
          <a:xfrm>
            <a:off x="0" y="0"/>
            <a:ext cx="514440" cy="929880"/>
          </a:xfrm>
          <a:prstGeom prst="rect">
            <a:avLst/>
          </a:prstGeom>
          <a:ln w="0">
            <a:noFill/>
          </a:ln>
        </p:spPr>
      </p:pic>
      <p:pic>
        <p:nvPicPr>
          <p:cNvPr id="150" name="图片 23"/>
          <p:cNvPicPr/>
          <p:nvPr/>
        </p:nvPicPr>
        <p:blipFill>
          <a:blip r:embed="rId4"/>
          <a:srcRect l="55284"/>
          <a:stretch>
            <a:fillRect/>
          </a:stretch>
        </p:blipFill>
        <p:spPr>
          <a:xfrm>
            <a:off x="0" y="625680"/>
            <a:ext cx="426600" cy="1140840"/>
          </a:xfrm>
          <a:prstGeom prst="rect">
            <a:avLst/>
          </a:prstGeom>
          <a:ln w="0">
            <a:noFill/>
          </a:ln>
        </p:spPr>
      </p:pic>
      <p:pic>
        <p:nvPicPr>
          <p:cNvPr id="151" name="图片 7"/>
          <p:cNvPicPr/>
          <p:nvPr/>
        </p:nvPicPr>
        <p:blipFill>
          <a:blip r:embed="rId5"/>
          <a:srcRect t="23379" r="-3045"/>
          <a:stretch>
            <a:fillRect/>
          </a:stretch>
        </p:blipFill>
        <p:spPr>
          <a:xfrm>
            <a:off x="8933040" y="0"/>
            <a:ext cx="1378440" cy="1427400"/>
          </a:xfrm>
          <a:prstGeom prst="rect">
            <a:avLst/>
          </a:prstGeom>
          <a:ln w="0">
            <a:noFill/>
          </a:ln>
        </p:spPr>
      </p:pic>
      <p:pic>
        <p:nvPicPr>
          <p:cNvPr id="152" name="图片 2"/>
          <p:cNvPicPr/>
          <p:nvPr/>
        </p:nvPicPr>
        <p:blipFill>
          <a:blip r:embed="rId6"/>
          <a:srcRect t="10754"/>
          <a:stretch>
            <a:fillRect/>
          </a:stretch>
        </p:blipFill>
        <p:spPr>
          <a:xfrm>
            <a:off x="8476200" y="0"/>
            <a:ext cx="589680" cy="1017000"/>
          </a:xfrm>
          <a:prstGeom prst="rect">
            <a:avLst/>
          </a:prstGeom>
          <a:ln w="0">
            <a:noFill/>
          </a:ln>
        </p:spPr>
      </p:pic>
      <p:pic>
        <p:nvPicPr>
          <p:cNvPr id="153"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49"/>
                                        </p:tgtEl>
                                        <p:attrNameLst>
                                          <p:attrName>style.visibility</p:attrName>
                                        </p:attrNameLst>
                                      </p:cBhvr>
                                      <p:to>
                                        <p:strVal val="visible"/>
                                      </p:to>
                                    </p:set>
                                    <p:animEffect transition="in" filter="wipe(left)">
                                      <p:cBhvr additive="repl">
                                        <p:cTn id="7" dur="500"/>
                                        <p:tgtEl>
                                          <p:spTgt spid="149"/>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50"/>
                                        </p:tgtEl>
                                        <p:attrNameLst>
                                          <p:attrName>style.visibility</p:attrName>
                                        </p:attrNameLst>
                                      </p:cBhvr>
                                      <p:to>
                                        <p:strVal val="visible"/>
                                      </p:to>
                                    </p:set>
                                    <p:animEffect transition="in" filter="wipe(left)">
                                      <p:cBhvr additive="repl">
                                        <p:cTn id="10" dur="500"/>
                                        <p:tgtEl>
                                          <p:spTgt spid="150"/>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51"/>
                                        </p:tgtEl>
                                        <p:attrNameLst>
                                          <p:attrName>style.visibility</p:attrName>
                                        </p:attrNameLst>
                                      </p:cBhvr>
                                      <p:to>
                                        <p:strVal val="visible"/>
                                      </p:to>
                                    </p:set>
                                    <p:animEffect transition="in" filter="wipe(left)">
                                      <p:cBhvr additive="repl">
                                        <p:cTn id="13" dur="500"/>
                                        <p:tgtEl>
                                          <p:spTgt spid="151"/>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52"/>
                                        </p:tgtEl>
                                        <p:attrNameLst>
                                          <p:attrName>style.visibility</p:attrName>
                                        </p:attrNameLst>
                                      </p:cBhvr>
                                      <p:to>
                                        <p:strVal val="visible"/>
                                      </p:to>
                                    </p:set>
                                    <p:animEffect transition="in" filter="wipe(left)">
                                      <p:cBhvr additive="repl">
                                        <p:cTn id="16" dur="500"/>
                                        <p:tgtEl>
                                          <p:spTgt spid="152"/>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53"/>
                                        </p:tgtEl>
                                        <p:attrNameLst>
                                          <p:attrName>style.visibility</p:attrName>
                                        </p:attrNameLst>
                                      </p:cBhvr>
                                      <p:to>
                                        <p:strVal val="visible"/>
                                      </p:to>
                                    </p:set>
                                    <p:animEffect transition="in" filter="wipe(left)">
                                      <p:cBhvr additive="repl">
                                        <p:cTn id="19" dur="500"/>
                                        <p:tgtEl>
                                          <p:spTgt spid="1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4" name="图片 12"/>
          <p:cNvPicPr/>
          <p:nvPr/>
        </p:nvPicPr>
        <p:blipFill>
          <a:blip r:embed="rId3"/>
          <a:stretch>
            <a:fillRect/>
          </a:stretch>
        </p:blipFill>
        <p:spPr>
          <a:xfrm rot="6156000">
            <a:off x="11461320" y="-1101240"/>
            <a:ext cx="1066320" cy="1733040"/>
          </a:xfrm>
          <a:prstGeom prst="rect">
            <a:avLst/>
          </a:prstGeom>
          <a:ln w="0">
            <a:noFill/>
          </a:ln>
        </p:spPr>
      </p:pic>
      <p:pic>
        <p:nvPicPr>
          <p:cNvPr id="155" name="图片 22"/>
          <p:cNvPicPr/>
          <p:nvPr/>
        </p:nvPicPr>
        <p:blipFill>
          <a:blip r:embed="rId4"/>
          <a:stretch>
            <a:fillRect/>
          </a:stretch>
        </p:blipFill>
        <p:spPr>
          <a:xfrm rot="3960600">
            <a:off x="11266560" y="-218880"/>
            <a:ext cx="961560" cy="2219040"/>
          </a:xfrm>
          <a:prstGeom prst="rect">
            <a:avLst/>
          </a:prstGeom>
          <a:ln w="0">
            <a:noFill/>
          </a:ln>
        </p:spPr>
      </p:pic>
      <p:pic>
        <p:nvPicPr>
          <p:cNvPr id="156"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157" name="图片 14"/>
          <p:cNvPicPr/>
          <p:nvPr/>
        </p:nvPicPr>
        <p:blipFill>
          <a:blip r:embed="rId6"/>
          <a:stretch>
            <a:fillRect/>
          </a:stretch>
        </p:blipFill>
        <p:spPr>
          <a:xfrm>
            <a:off x="11670480" y="474840"/>
            <a:ext cx="1584000" cy="2206080"/>
          </a:xfrm>
          <a:prstGeom prst="rect">
            <a:avLst/>
          </a:prstGeom>
          <a:ln w="0">
            <a:noFill/>
          </a:ln>
        </p:spPr>
      </p:pic>
      <p:pic>
        <p:nvPicPr>
          <p:cNvPr id="158" name="图片 18"/>
          <p:cNvPicPr/>
          <p:nvPr/>
        </p:nvPicPr>
        <p:blipFill>
          <a:blip r:embed="rId7"/>
          <a:stretch>
            <a:fillRect/>
          </a:stretch>
        </p:blipFill>
        <p:spPr>
          <a:xfrm rot="19285800">
            <a:off x="11289600" y="968760"/>
            <a:ext cx="914400" cy="552960"/>
          </a:xfrm>
          <a:prstGeom prst="rect">
            <a:avLst/>
          </a:prstGeom>
          <a:ln w="0">
            <a:noFill/>
          </a:ln>
        </p:spPr>
      </p:pic>
      <p:pic>
        <p:nvPicPr>
          <p:cNvPr id="159" name="图片 20"/>
          <p:cNvPicPr/>
          <p:nvPr/>
        </p:nvPicPr>
        <p:blipFill>
          <a:blip r:embed="rId8"/>
          <a:stretch>
            <a:fillRect/>
          </a:stretch>
        </p:blipFill>
        <p:spPr>
          <a:xfrm>
            <a:off x="-135360" y="-385920"/>
            <a:ext cx="1076040" cy="1285560"/>
          </a:xfrm>
          <a:prstGeom prst="rect">
            <a:avLst/>
          </a:prstGeom>
          <a:ln w="0">
            <a:noFill/>
          </a:ln>
        </p:spPr>
      </p:pic>
      <p:sp>
        <p:nvSpPr>
          <p:cNvPr id="16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6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企业风险管理的创新发展</a:t>
            </a:r>
            <a:endParaRPr lang="en-US" sz="3600" b="0" strike="noStrike" spc="-1">
              <a:solidFill>
                <a:schemeClr val="dk1"/>
              </a:solidFill>
              <a:latin typeface="Arial"/>
            </a:endParaRPr>
          </a:p>
        </p:txBody>
      </p:sp>
      <p:sp>
        <p:nvSpPr>
          <p:cNvPr id="16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传统与创新</a:t>
            </a:r>
            <a:endParaRPr lang="en-US" sz="2800" b="0" strike="noStrike" spc="-1">
              <a:solidFill>
                <a:srgbClr val="000000"/>
              </a:solidFill>
              <a:latin typeface="Arial"/>
            </a:endParaRPr>
          </a:p>
        </p:txBody>
      </p:sp>
      <p:sp>
        <p:nvSpPr>
          <p:cNvPr id="16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企业风险管理的发展历程从传统关注财务风险逐渐转向全方位、全业务拓展。未来的发展将更加强调社会责任风险、环境风险等非财务风险。创新的模式利用大数据、人工智能等技术实现风险的识别和预警。</a:t>
            </a:r>
            <a:endParaRPr lang="en-US" sz="1800" b="0" strike="noStrike" spc="-1">
              <a:solidFill>
                <a:srgbClr val="000000"/>
              </a:solidFill>
              <a:latin typeface="Arial"/>
            </a:endParaRPr>
          </a:p>
        </p:txBody>
      </p:sp>
      <p:sp>
        <p:nvSpPr>
          <p:cNvPr id="16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67" name="图片 4"/>
          <p:cNvPicPr/>
          <p:nvPr/>
        </p:nvPicPr>
        <p:blipFill>
          <a:blip r:embed="rId2"/>
          <a:stretch>
            <a:fillRect/>
          </a:stretch>
        </p:blipFill>
        <p:spPr>
          <a:xfrm>
            <a:off x="510840" y="700560"/>
            <a:ext cx="5381640" cy="5381640"/>
          </a:xfrm>
          <a:prstGeom prst="rect">
            <a:avLst/>
          </a:prstGeom>
          <a:ln w="0">
            <a:noFill/>
          </a:ln>
        </p:spPr>
      </p:pic>
      <p:pic>
        <p:nvPicPr>
          <p:cNvPr id="168" name="图片 22"/>
          <p:cNvPicPr/>
          <p:nvPr/>
        </p:nvPicPr>
        <p:blipFill>
          <a:blip r:embed="rId3"/>
          <a:srcRect l="19237" t="10197"/>
          <a:stretch>
            <a:fillRect/>
          </a:stretch>
        </p:blipFill>
        <p:spPr>
          <a:xfrm>
            <a:off x="0" y="0"/>
            <a:ext cx="514440" cy="929880"/>
          </a:xfrm>
          <a:prstGeom prst="rect">
            <a:avLst/>
          </a:prstGeom>
          <a:ln w="0">
            <a:noFill/>
          </a:ln>
        </p:spPr>
      </p:pic>
      <p:pic>
        <p:nvPicPr>
          <p:cNvPr id="169" name="图片 23"/>
          <p:cNvPicPr/>
          <p:nvPr/>
        </p:nvPicPr>
        <p:blipFill>
          <a:blip r:embed="rId4"/>
          <a:srcRect l="55284"/>
          <a:stretch>
            <a:fillRect/>
          </a:stretch>
        </p:blipFill>
        <p:spPr>
          <a:xfrm>
            <a:off x="0" y="625680"/>
            <a:ext cx="426600" cy="1140840"/>
          </a:xfrm>
          <a:prstGeom prst="rect">
            <a:avLst/>
          </a:prstGeom>
          <a:ln w="0">
            <a:noFill/>
          </a:ln>
        </p:spPr>
      </p:pic>
      <p:pic>
        <p:nvPicPr>
          <p:cNvPr id="170" name="图片 7"/>
          <p:cNvPicPr/>
          <p:nvPr/>
        </p:nvPicPr>
        <p:blipFill>
          <a:blip r:embed="rId5"/>
          <a:srcRect t="23379" r="-3045"/>
          <a:stretch>
            <a:fillRect/>
          </a:stretch>
        </p:blipFill>
        <p:spPr>
          <a:xfrm>
            <a:off x="8933040" y="0"/>
            <a:ext cx="1378440" cy="1427400"/>
          </a:xfrm>
          <a:prstGeom prst="rect">
            <a:avLst/>
          </a:prstGeom>
          <a:ln w="0">
            <a:noFill/>
          </a:ln>
        </p:spPr>
      </p:pic>
      <p:pic>
        <p:nvPicPr>
          <p:cNvPr id="171" name="图片 2"/>
          <p:cNvPicPr/>
          <p:nvPr/>
        </p:nvPicPr>
        <p:blipFill>
          <a:blip r:embed="rId6"/>
          <a:srcRect t="10754"/>
          <a:stretch>
            <a:fillRect/>
          </a:stretch>
        </p:blipFill>
        <p:spPr>
          <a:xfrm>
            <a:off x="8476200" y="0"/>
            <a:ext cx="589680" cy="1017000"/>
          </a:xfrm>
          <a:prstGeom prst="rect">
            <a:avLst/>
          </a:prstGeom>
          <a:ln w="0">
            <a:noFill/>
          </a:ln>
        </p:spPr>
      </p:pic>
      <p:pic>
        <p:nvPicPr>
          <p:cNvPr id="17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68"/>
                                        </p:tgtEl>
                                        <p:attrNameLst>
                                          <p:attrName>style.visibility</p:attrName>
                                        </p:attrNameLst>
                                      </p:cBhvr>
                                      <p:to>
                                        <p:strVal val="visible"/>
                                      </p:to>
                                    </p:set>
                                    <p:animEffect transition="in" filter="wipe(left)">
                                      <p:cBhvr additive="repl">
                                        <p:cTn id="7" dur="500"/>
                                        <p:tgtEl>
                                          <p:spTgt spid="16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69"/>
                                        </p:tgtEl>
                                        <p:attrNameLst>
                                          <p:attrName>style.visibility</p:attrName>
                                        </p:attrNameLst>
                                      </p:cBhvr>
                                      <p:to>
                                        <p:strVal val="visible"/>
                                      </p:to>
                                    </p:set>
                                    <p:animEffect transition="in" filter="wipe(left)">
                                      <p:cBhvr additive="repl">
                                        <p:cTn id="10" dur="500"/>
                                        <p:tgtEl>
                                          <p:spTgt spid="16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70"/>
                                        </p:tgtEl>
                                        <p:attrNameLst>
                                          <p:attrName>style.visibility</p:attrName>
                                        </p:attrNameLst>
                                      </p:cBhvr>
                                      <p:to>
                                        <p:strVal val="visible"/>
                                      </p:to>
                                    </p:set>
                                    <p:animEffect transition="in" filter="wipe(left)">
                                      <p:cBhvr additive="repl">
                                        <p:cTn id="13" dur="500"/>
                                        <p:tgtEl>
                                          <p:spTgt spid="17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71"/>
                                        </p:tgtEl>
                                        <p:attrNameLst>
                                          <p:attrName>style.visibility</p:attrName>
                                        </p:attrNameLst>
                                      </p:cBhvr>
                                      <p:to>
                                        <p:strVal val="visible"/>
                                      </p:to>
                                    </p:set>
                                    <p:animEffect transition="in" filter="wipe(left)">
                                      <p:cBhvr additive="repl">
                                        <p:cTn id="16" dur="500"/>
                                        <p:tgtEl>
                                          <p:spTgt spid="17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72"/>
                                        </p:tgtEl>
                                        <p:attrNameLst>
                                          <p:attrName>style.visibility</p:attrName>
                                        </p:attrNameLst>
                                      </p:cBhvr>
                                      <p:to>
                                        <p:strVal val="visible"/>
                                      </p:to>
                                    </p:set>
                                    <p:animEffect transition="in" filter="wipe(left)">
                                      <p:cBhvr additive="repl">
                                        <p:cTn id="19" dur="500"/>
                                        <p:tgtEl>
                                          <p:spTgt spid="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3" name="组合 26"/>
          <p:cNvGrpSpPr/>
          <p:nvPr/>
        </p:nvGrpSpPr>
        <p:grpSpPr>
          <a:xfrm>
            <a:off x="360" y="0"/>
            <a:ext cx="12191040" cy="6858000"/>
            <a:chOff x="360" y="0"/>
            <a:chExt cx="12191040" cy="6858000"/>
          </a:xfrm>
        </p:grpSpPr>
        <p:pic>
          <p:nvPicPr>
            <p:cNvPr id="174"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75"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7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风险管理策略</a:t>
            </a:r>
            <a:endParaRPr lang="en-US" sz="3600" b="0" strike="noStrike" spc="-1">
              <a:solidFill>
                <a:schemeClr val="dk1"/>
              </a:solidFill>
              <a:latin typeface="Arial"/>
            </a:endParaRPr>
          </a:p>
        </p:txBody>
      </p:sp>
      <p:sp>
        <p:nvSpPr>
          <p:cNvPr id="17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关注企业社会责任履行的风险</a:t>
            </a:r>
            <a:endParaRPr lang="en-US" sz="1600" b="0" strike="noStrike" spc="-1">
              <a:solidFill>
                <a:srgbClr val="000000"/>
              </a:solidFill>
              <a:latin typeface="Arial"/>
            </a:endParaRPr>
          </a:p>
        </p:txBody>
      </p:sp>
      <p:sp>
        <p:nvSpPr>
          <p:cNvPr id="17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社会责任风险</a:t>
            </a:r>
            <a:endParaRPr lang="en-US" sz="2000" b="0" strike="noStrike" spc="-1">
              <a:solidFill>
                <a:srgbClr val="000000"/>
              </a:solidFill>
              <a:latin typeface="Arial"/>
            </a:endParaRPr>
          </a:p>
        </p:txBody>
      </p:sp>
      <p:sp>
        <p:nvSpPr>
          <p:cNvPr id="17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考虑企业对环境影响的风险</a:t>
            </a:r>
            <a:endParaRPr lang="en-US" sz="1600" b="0" strike="noStrike" spc="-1">
              <a:solidFill>
                <a:srgbClr val="000000"/>
              </a:solidFill>
              <a:latin typeface="Arial"/>
            </a:endParaRPr>
          </a:p>
        </p:txBody>
      </p:sp>
      <p:sp>
        <p:nvSpPr>
          <p:cNvPr id="18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环境风险</a:t>
            </a:r>
            <a:endParaRPr lang="en-US" sz="2000" b="0" strike="noStrike" spc="-1">
              <a:solidFill>
                <a:srgbClr val="000000"/>
              </a:solidFill>
              <a:latin typeface="Arial"/>
            </a:endParaRPr>
          </a:p>
        </p:txBody>
      </p:sp>
      <p:sp>
        <p:nvSpPr>
          <p:cNvPr id="18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涉及新技术应用带来的风险</a:t>
            </a:r>
            <a:endParaRPr lang="en-US" sz="1600" b="0" strike="noStrike" spc="-1">
              <a:solidFill>
                <a:srgbClr val="000000"/>
              </a:solidFill>
              <a:latin typeface="Arial"/>
            </a:endParaRPr>
          </a:p>
        </p:txBody>
      </p:sp>
      <p:sp>
        <p:nvSpPr>
          <p:cNvPr id="18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技术创新风险</a:t>
            </a:r>
            <a:endParaRPr lang="en-US" sz="2000" b="0" strike="noStrike" spc="-1">
              <a:solidFill>
                <a:srgbClr val="000000"/>
              </a:solidFill>
              <a:latin typeface="Arial"/>
            </a:endParaRPr>
          </a:p>
        </p:txBody>
      </p:sp>
      <p:sp>
        <p:nvSpPr>
          <p:cNvPr id="18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面对竞争带来的挑战</a:t>
            </a:r>
            <a:endParaRPr lang="en-US" sz="1600" b="0" strike="noStrike" spc="-1">
              <a:solidFill>
                <a:srgbClr val="000000"/>
              </a:solidFill>
              <a:latin typeface="Arial"/>
            </a:endParaRPr>
          </a:p>
        </p:txBody>
      </p:sp>
      <p:sp>
        <p:nvSpPr>
          <p:cNvPr id="18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市场竞争风险</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区块链应用案例</a:t>
            </a:r>
            <a:endParaRPr lang="en-US" sz="3600" b="0" strike="noStrike" spc="-1">
              <a:solidFill>
                <a:schemeClr val="dk1"/>
              </a:solidFill>
              <a:latin typeface="Arial"/>
            </a:endParaRPr>
          </a:p>
        </p:txBody>
      </p:sp>
      <p:sp>
        <p:nvSpPr>
          <p:cNvPr id="18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利用区块链技术保证安全传输</a:t>
            </a:r>
            <a:endParaRPr lang="en-US" sz="1600" b="0" strike="noStrike" spc="-1">
              <a:solidFill>
                <a:srgbClr val="000000"/>
              </a:solidFill>
              <a:latin typeface="Arial"/>
            </a:endParaRPr>
          </a:p>
        </p:txBody>
      </p:sp>
      <p:sp>
        <p:nvSpPr>
          <p:cNvPr id="18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风险信息传输</a:t>
            </a:r>
            <a:endParaRPr lang="en-US" sz="2000" b="0" strike="noStrike" spc="-1">
              <a:solidFill>
                <a:srgbClr val="000000"/>
              </a:solidFill>
              <a:latin typeface="Arial"/>
            </a:endParaRPr>
          </a:p>
        </p:txBody>
      </p:sp>
      <p:sp>
        <p:nvSpPr>
          <p:cNvPr id="18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8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9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利用区块链实现风险实时监测</a:t>
            </a:r>
            <a:endParaRPr lang="en-US" sz="1600" b="0" strike="noStrike" spc="-1">
              <a:solidFill>
                <a:srgbClr val="000000"/>
              </a:solidFill>
              <a:latin typeface="Arial"/>
            </a:endParaRPr>
          </a:p>
        </p:txBody>
      </p:sp>
      <p:sp>
        <p:nvSpPr>
          <p:cNvPr id="19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实时监测</a:t>
            </a:r>
            <a:endParaRPr lang="en-US" sz="2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区块链技术保障风险数据安全存储</a:t>
            </a:r>
            <a:endParaRPr lang="en-US" sz="1600" b="0" strike="noStrike" spc="-1">
              <a:solidFill>
                <a:srgbClr val="000000"/>
              </a:solidFill>
              <a:latin typeface="Arial"/>
            </a:endParaRPr>
          </a:p>
        </p:txBody>
      </p:sp>
      <p:sp>
        <p:nvSpPr>
          <p:cNvPr id="19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数据储存</a:t>
            </a:r>
            <a:endParaRPr lang="en-US" sz="2000" b="0" strike="noStrike" spc="-1">
              <a:solidFill>
                <a:srgbClr val="000000"/>
              </a:solidFill>
              <a:latin typeface="Arial"/>
            </a:endParaRPr>
          </a:p>
        </p:txBody>
      </p:sp>
      <p:pic>
        <p:nvPicPr>
          <p:cNvPr id="195" name="图片 4"/>
          <p:cNvPicPr/>
          <p:nvPr/>
        </p:nvPicPr>
        <p:blipFill>
          <a:blip r:embed="rId2"/>
          <a:stretch>
            <a:fillRect/>
          </a:stretch>
        </p:blipFill>
        <p:spPr>
          <a:xfrm>
            <a:off x="6135480" y="1175400"/>
            <a:ext cx="5381640" cy="5381640"/>
          </a:xfrm>
          <a:prstGeom prst="rect">
            <a:avLst/>
          </a:prstGeom>
          <a:ln w="0">
            <a:noFill/>
          </a:ln>
        </p:spPr>
      </p:pic>
      <p:pic>
        <p:nvPicPr>
          <p:cNvPr id="196" name="图片 22"/>
          <p:cNvPicPr/>
          <p:nvPr/>
        </p:nvPicPr>
        <p:blipFill>
          <a:blip r:embed="rId3"/>
          <a:srcRect l="19237" t="10197"/>
          <a:stretch>
            <a:fillRect/>
          </a:stretch>
        </p:blipFill>
        <p:spPr>
          <a:xfrm>
            <a:off x="0" y="0"/>
            <a:ext cx="514440" cy="929880"/>
          </a:xfrm>
          <a:prstGeom prst="rect">
            <a:avLst/>
          </a:prstGeom>
          <a:ln w="0">
            <a:noFill/>
          </a:ln>
        </p:spPr>
      </p:pic>
      <p:pic>
        <p:nvPicPr>
          <p:cNvPr id="197" name="图片 23"/>
          <p:cNvPicPr/>
          <p:nvPr/>
        </p:nvPicPr>
        <p:blipFill>
          <a:blip r:embed="rId4"/>
          <a:srcRect l="55284"/>
          <a:stretch>
            <a:fillRect/>
          </a:stretch>
        </p:blipFill>
        <p:spPr>
          <a:xfrm>
            <a:off x="0" y="625680"/>
            <a:ext cx="426600" cy="1140840"/>
          </a:xfrm>
          <a:prstGeom prst="rect">
            <a:avLst/>
          </a:prstGeom>
          <a:ln w="0">
            <a:noFill/>
          </a:ln>
        </p:spPr>
      </p:pic>
      <p:pic>
        <p:nvPicPr>
          <p:cNvPr id="198" name="图片 7"/>
          <p:cNvPicPr/>
          <p:nvPr/>
        </p:nvPicPr>
        <p:blipFill>
          <a:blip r:embed="rId5"/>
          <a:srcRect t="23379" r="-3045"/>
          <a:stretch>
            <a:fillRect/>
          </a:stretch>
        </p:blipFill>
        <p:spPr>
          <a:xfrm>
            <a:off x="8933040" y="0"/>
            <a:ext cx="1378440" cy="1427400"/>
          </a:xfrm>
          <a:prstGeom prst="rect">
            <a:avLst/>
          </a:prstGeom>
          <a:ln w="0">
            <a:noFill/>
          </a:ln>
        </p:spPr>
      </p:pic>
      <p:pic>
        <p:nvPicPr>
          <p:cNvPr id="199" name="图片 6"/>
          <p:cNvPicPr/>
          <p:nvPr/>
        </p:nvPicPr>
        <p:blipFill>
          <a:blip r:embed="rId6"/>
          <a:srcRect t="10754"/>
          <a:stretch>
            <a:fillRect/>
          </a:stretch>
        </p:blipFill>
        <p:spPr>
          <a:xfrm>
            <a:off x="8476200" y="0"/>
            <a:ext cx="589680" cy="1017000"/>
          </a:xfrm>
          <a:prstGeom prst="rect">
            <a:avLst/>
          </a:prstGeom>
          <a:ln w="0">
            <a:noFill/>
          </a:ln>
        </p:spPr>
      </p:pic>
      <p:pic>
        <p:nvPicPr>
          <p:cNvPr id="200"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96"/>
                                        </p:tgtEl>
                                        <p:attrNameLst>
                                          <p:attrName>style.visibility</p:attrName>
                                        </p:attrNameLst>
                                      </p:cBhvr>
                                      <p:to>
                                        <p:strVal val="visible"/>
                                      </p:to>
                                    </p:set>
                                    <p:animEffect transition="in" filter="wipe(left)">
                                      <p:cBhvr additive="repl">
                                        <p:cTn id="7" dur="500"/>
                                        <p:tgtEl>
                                          <p:spTgt spid="196"/>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97"/>
                                        </p:tgtEl>
                                        <p:attrNameLst>
                                          <p:attrName>style.visibility</p:attrName>
                                        </p:attrNameLst>
                                      </p:cBhvr>
                                      <p:to>
                                        <p:strVal val="visible"/>
                                      </p:to>
                                    </p:set>
                                    <p:animEffect transition="in" filter="wipe(left)">
                                      <p:cBhvr additive="repl">
                                        <p:cTn id="10" dur="500"/>
                                        <p:tgtEl>
                                          <p:spTgt spid="197"/>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98"/>
                                        </p:tgtEl>
                                        <p:attrNameLst>
                                          <p:attrName>style.visibility</p:attrName>
                                        </p:attrNameLst>
                                      </p:cBhvr>
                                      <p:to>
                                        <p:strVal val="visible"/>
                                      </p:to>
                                    </p:set>
                                    <p:animEffect transition="in" filter="wipe(left)">
                                      <p:cBhvr additive="repl">
                                        <p:cTn id="13" dur="500"/>
                                        <p:tgtEl>
                                          <p:spTgt spid="198"/>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99"/>
                                        </p:tgtEl>
                                        <p:attrNameLst>
                                          <p:attrName>style.visibility</p:attrName>
                                        </p:attrNameLst>
                                      </p:cBhvr>
                                      <p:to>
                                        <p:strVal val="visible"/>
                                      </p:to>
                                    </p:set>
                                    <p:animEffect transition="in" filter="wipe(left)">
                                      <p:cBhvr additive="repl">
                                        <p:cTn id="16" dur="500"/>
                                        <p:tgtEl>
                                          <p:spTgt spid="199"/>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00"/>
                                        </p:tgtEl>
                                        <p:attrNameLst>
                                          <p:attrName>style.visibility</p:attrName>
                                        </p:attrNameLst>
                                      </p:cBhvr>
                                      <p:to>
                                        <p:strVal val="visible"/>
                                      </p:to>
                                    </p:set>
                                    <p:animEffect transition="in" filter="wipe(left)">
                                      <p:cBhvr additive="repl">
                                        <p:cTn id="19" dur="500"/>
                                        <p:tgtEl>
                                          <p:spTgt spid="2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1" name="组合 26"/>
          <p:cNvGrpSpPr/>
          <p:nvPr/>
        </p:nvGrpSpPr>
        <p:grpSpPr>
          <a:xfrm>
            <a:off x="360" y="0"/>
            <a:ext cx="12191040" cy="6858000"/>
            <a:chOff x="360" y="0"/>
            <a:chExt cx="12191040" cy="6858000"/>
          </a:xfrm>
        </p:grpSpPr>
        <p:pic>
          <p:nvPicPr>
            <p:cNvPr id="202"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03"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0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创新模式</a:t>
            </a:r>
            <a:endParaRPr lang="en-US" sz="1800" b="0" strike="noStrike" spc="-1">
              <a:solidFill>
                <a:srgbClr val="000000"/>
              </a:solidFill>
              <a:latin typeface="Arial"/>
            </a:endParaRPr>
          </a:p>
        </p:txBody>
      </p:sp>
      <p:sp>
        <p:nvSpPr>
          <p:cNvPr id="206"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全方位风险管理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跨部门协同处理</a:t>
            </a:r>
            <a:endParaRPr lang="en-US" sz="1400" b="0" strike="noStrike" spc="-1">
              <a:solidFill>
                <a:srgbClr val="000000"/>
              </a:solidFill>
              <a:latin typeface="Arial"/>
            </a:endParaRPr>
          </a:p>
        </p:txBody>
      </p:sp>
      <p:sp>
        <p:nvSpPr>
          <p:cNvPr id="20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未来趋势</a:t>
            </a:r>
            <a:endParaRPr lang="en-US" sz="1800" b="0" strike="noStrike" spc="-1">
              <a:solidFill>
                <a:srgbClr val="000000"/>
              </a:solidFill>
              <a:latin typeface="Arial"/>
            </a:endParaRPr>
          </a:p>
        </p:txBody>
      </p:sp>
      <p:sp>
        <p:nvSpPr>
          <p:cNvPr id="209"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社会责任风险管理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环境风险关注</a:t>
            </a:r>
            <a:endParaRPr lang="en-US" sz="1400" b="0" strike="noStrike" spc="-1">
              <a:solidFill>
                <a:srgbClr val="000000"/>
              </a:solidFill>
              <a:latin typeface="Arial"/>
            </a:endParaRPr>
          </a:p>
        </p:txBody>
      </p:sp>
      <p:sp>
        <p:nvSpPr>
          <p:cNvPr id="21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案例应用</a:t>
            </a:r>
            <a:endParaRPr lang="en-US" sz="1800" b="0" strike="noStrike" spc="-1">
              <a:solidFill>
                <a:srgbClr val="000000"/>
              </a:solidFill>
              <a:latin typeface="Arial"/>
            </a:endParaRPr>
          </a:p>
        </p:txBody>
      </p:sp>
      <p:sp>
        <p:nvSpPr>
          <p:cNvPr id="212"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区块链技术应用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智能合约的引入</a:t>
            </a:r>
            <a:endParaRPr lang="en-US" sz="1400" b="0" strike="noStrike" spc="-1">
              <a:solidFill>
                <a:srgbClr val="000000"/>
              </a:solidFill>
              <a:latin typeface="Arial"/>
            </a:endParaRPr>
          </a:p>
        </p:txBody>
      </p:sp>
      <p:sp>
        <p:nvSpPr>
          <p:cNvPr id="21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风险管理模式比较</a:t>
            </a:r>
            <a:endParaRPr lang="en-US" sz="3600" b="0" strike="noStrike" spc="-1">
              <a:solidFill>
                <a:schemeClr val="dk1"/>
              </a:solidFill>
              <a:latin typeface="Arial"/>
            </a:endParaRPr>
          </a:p>
        </p:txBody>
      </p:sp>
      <p:sp>
        <p:nvSpPr>
          <p:cNvPr id="21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传统模式</a:t>
            </a:r>
            <a:endParaRPr lang="en-US" sz="1800" b="0" strike="noStrike" spc="-1">
              <a:solidFill>
                <a:srgbClr val="000000"/>
              </a:solidFill>
              <a:latin typeface="Arial"/>
            </a:endParaRPr>
          </a:p>
        </p:txBody>
      </p:sp>
      <p:sp>
        <p:nvSpPr>
          <p:cNvPr id="216"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偏重财务风险管理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信息孤岛问题</a:t>
            </a:r>
            <a:endParaRPr lang="en-US" sz="14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未来展望</a:t>
            </a:r>
            <a:endParaRPr lang="en-US" sz="2800" b="0" strike="noStrike" spc="-1">
              <a:solidFill>
                <a:srgbClr val="000000"/>
              </a:solidFill>
              <a:latin typeface="Arial"/>
            </a:endParaRPr>
          </a:p>
        </p:txBody>
      </p:sp>
      <p:sp>
        <p:nvSpPr>
          <p:cNvPr id="21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企业风险管理的未来将更加强调风险管理与战略管理的结合，助力企业在竞争激烈的市场中取得更大发展。社会责任风险管理和环境风险关注将是未来发展的重要方向。</a:t>
            </a:r>
            <a:endParaRPr lang="en-US" sz="1800" b="0" strike="noStrike" spc="-1">
              <a:solidFill>
                <a:srgbClr val="000000"/>
              </a:solidFill>
              <a:latin typeface="Arial"/>
            </a:endParaRPr>
          </a:p>
        </p:txBody>
      </p:sp>
      <p:sp>
        <p:nvSpPr>
          <p:cNvPr id="2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21" name="图片 4"/>
          <p:cNvPicPr/>
          <p:nvPr/>
        </p:nvPicPr>
        <p:blipFill>
          <a:blip r:embed="rId2"/>
          <a:stretch>
            <a:fillRect/>
          </a:stretch>
        </p:blipFill>
        <p:spPr>
          <a:xfrm>
            <a:off x="510840" y="700560"/>
            <a:ext cx="5381640" cy="5381640"/>
          </a:xfrm>
          <a:prstGeom prst="rect">
            <a:avLst/>
          </a:prstGeom>
          <a:ln w="0">
            <a:noFill/>
          </a:ln>
        </p:spPr>
      </p:pic>
      <p:pic>
        <p:nvPicPr>
          <p:cNvPr id="222" name="图片 22"/>
          <p:cNvPicPr/>
          <p:nvPr/>
        </p:nvPicPr>
        <p:blipFill>
          <a:blip r:embed="rId3"/>
          <a:srcRect l="19237" t="10197"/>
          <a:stretch>
            <a:fillRect/>
          </a:stretch>
        </p:blipFill>
        <p:spPr>
          <a:xfrm>
            <a:off x="0" y="0"/>
            <a:ext cx="514440" cy="929880"/>
          </a:xfrm>
          <a:prstGeom prst="rect">
            <a:avLst/>
          </a:prstGeom>
          <a:ln w="0">
            <a:noFill/>
          </a:ln>
        </p:spPr>
      </p:pic>
      <p:pic>
        <p:nvPicPr>
          <p:cNvPr id="223" name="图片 23"/>
          <p:cNvPicPr/>
          <p:nvPr/>
        </p:nvPicPr>
        <p:blipFill>
          <a:blip r:embed="rId4"/>
          <a:srcRect l="55284"/>
          <a:stretch>
            <a:fillRect/>
          </a:stretch>
        </p:blipFill>
        <p:spPr>
          <a:xfrm>
            <a:off x="0" y="625680"/>
            <a:ext cx="426600" cy="1140840"/>
          </a:xfrm>
          <a:prstGeom prst="rect">
            <a:avLst/>
          </a:prstGeom>
          <a:ln w="0">
            <a:noFill/>
          </a:ln>
        </p:spPr>
      </p:pic>
      <p:pic>
        <p:nvPicPr>
          <p:cNvPr id="224" name="图片 7"/>
          <p:cNvPicPr/>
          <p:nvPr/>
        </p:nvPicPr>
        <p:blipFill>
          <a:blip r:embed="rId5"/>
          <a:srcRect t="23379" r="-3045"/>
          <a:stretch>
            <a:fillRect/>
          </a:stretch>
        </p:blipFill>
        <p:spPr>
          <a:xfrm>
            <a:off x="8933040" y="0"/>
            <a:ext cx="1378440" cy="1427400"/>
          </a:xfrm>
          <a:prstGeom prst="rect">
            <a:avLst/>
          </a:prstGeom>
          <a:ln w="0">
            <a:noFill/>
          </a:ln>
        </p:spPr>
      </p:pic>
      <p:pic>
        <p:nvPicPr>
          <p:cNvPr id="225" name="图片 2"/>
          <p:cNvPicPr/>
          <p:nvPr/>
        </p:nvPicPr>
        <p:blipFill>
          <a:blip r:embed="rId6"/>
          <a:srcRect t="10754"/>
          <a:stretch>
            <a:fillRect/>
          </a:stretch>
        </p:blipFill>
        <p:spPr>
          <a:xfrm>
            <a:off x="8476200" y="0"/>
            <a:ext cx="589680" cy="1017000"/>
          </a:xfrm>
          <a:prstGeom prst="rect">
            <a:avLst/>
          </a:prstGeom>
          <a:ln w="0">
            <a:noFill/>
          </a:ln>
        </p:spPr>
      </p:pic>
      <p:pic>
        <p:nvPicPr>
          <p:cNvPr id="226"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22"/>
                                        </p:tgtEl>
                                        <p:attrNameLst>
                                          <p:attrName>style.visibility</p:attrName>
                                        </p:attrNameLst>
                                      </p:cBhvr>
                                      <p:to>
                                        <p:strVal val="visible"/>
                                      </p:to>
                                    </p:set>
                                    <p:animEffect transition="in" filter="wipe(left)">
                                      <p:cBhvr additive="repl">
                                        <p:cTn id="7" dur="500"/>
                                        <p:tgtEl>
                                          <p:spTgt spid="222"/>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23"/>
                                        </p:tgtEl>
                                        <p:attrNameLst>
                                          <p:attrName>style.visibility</p:attrName>
                                        </p:attrNameLst>
                                      </p:cBhvr>
                                      <p:to>
                                        <p:strVal val="visible"/>
                                      </p:to>
                                    </p:set>
                                    <p:animEffect transition="in" filter="wipe(left)">
                                      <p:cBhvr additive="repl">
                                        <p:cTn id="10" dur="500"/>
                                        <p:tgtEl>
                                          <p:spTgt spid="223"/>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24"/>
                                        </p:tgtEl>
                                        <p:attrNameLst>
                                          <p:attrName>style.visibility</p:attrName>
                                        </p:attrNameLst>
                                      </p:cBhvr>
                                      <p:to>
                                        <p:strVal val="visible"/>
                                      </p:to>
                                    </p:set>
                                    <p:animEffect transition="in" filter="wipe(left)">
                                      <p:cBhvr additive="repl">
                                        <p:cTn id="13" dur="500"/>
                                        <p:tgtEl>
                                          <p:spTgt spid="224"/>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25"/>
                                        </p:tgtEl>
                                        <p:attrNameLst>
                                          <p:attrName>style.visibility</p:attrName>
                                        </p:attrNameLst>
                                      </p:cBhvr>
                                      <p:to>
                                        <p:strVal val="visible"/>
                                      </p:to>
                                    </p:set>
                                    <p:animEffect transition="in" filter="wipe(left)">
                                      <p:cBhvr additive="repl">
                                        <p:cTn id="16" dur="500"/>
                                        <p:tgtEl>
                                          <p:spTgt spid="225"/>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26"/>
                                        </p:tgtEl>
                                        <p:attrNameLst>
                                          <p:attrName>style.visibility</p:attrName>
                                        </p:attrNameLst>
                                      </p:cBhvr>
                                      <p:to>
                                        <p:strVal val="visible"/>
                                      </p:to>
                                    </p:set>
                                    <p:animEffect transition="in" filter="wipe(left)">
                                      <p:cBhvr additive="repl">
                                        <p:cTn id="19" dur="500"/>
                                        <p:tgtEl>
                                          <p:spTgt spid="2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7" name="组合 26"/>
          <p:cNvGrpSpPr/>
          <p:nvPr/>
        </p:nvGrpSpPr>
        <p:grpSpPr>
          <a:xfrm>
            <a:off x="360" y="0"/>
            <a:ext cx="12191040" cy="6858000"/>
            <a:chOff x="360" y="0"/>
            <a:chExt cx="12191040" cy="6858000"/>
          </a:xfrm>
        </p:grpSpPr>
        <p:pic>
          <p:nvPicPr>
            <p:cNvPr id="228"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29"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3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战略转型</a:t>
            </a:r>
            <a:endParaRPr lang="en-US" sz="3600" b="0" strike="noStrike" spc="-1">
              <a:solidFill>
                <a:schemeClr val="dk1"/>
              </a:solidFill>
              <a:latin typeface="Arial"/>
            </a:endParaRPr>
          </a:p>
        </p:txBody>
      </p:sp>
      <p:sp>
        <p:nvSpPr>
          <p:cNvPr id="23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拓展业务领域，降低风险集中度</a:t>
            </a:r>
            <a:endParaRPr lang="en-US" sz="1600" b="0" strike="noStrike" spc="-1">
              <a:solidFill>
                <a:srgbClr val="000000"/>
              </a:solidFill>
              <a:latin typeface="Arial"/>
            </a:endParaRPr>
          </a:p>
        </p:txBody>
      </p:sp>
      <p:sp>
        <p:nvSpPr>
          <p:cNvPr id="23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多元化发展</a:t>
            </a:r>
            <a:endParaRPr lang="en-US" sz="2000" b="0" strike="noStrike" spc="-1">
              <a:solidFill>
                <a:srgbClr val="000000"/>
              </a:solidFill>
              <a:latin typeface="Arial"/>
            </a:endParaRPr>
          </a:p>
        </p:txBody>
      </p:sp>
      <p:sp>
        <p:nvSpPr>
          <p:cNvPr id="23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引入先进技术应对未来挑战</a:t>
            </a:r>
            <a:endParaRPr lang="en-US" sz="1600" b="0" strike="noStrike" spc="-1">
              <a:solidFill>
                <a:srgbClr val="000000"/>
              </a:solidFill>
              <a:latin typeface="Arial"/>
            </a:endParaRPr>
          </a:p>
        </p:txBody>
      </p:sp>
      <p:sp>
        <p:nvSpPr>
          <p:cNvPr id="23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技术创新</a:t>
            </a:r>
            <a:endParaRPr lang="en-US" sz="2000" b="0" strike="noStrike" spc="-1">
              <a:solidFill>
                <a:srgbClr val="000000"/>
              </a:solidFill>
              <a:latin typeface="Arial"/>
            </a:endParaRPr>
          </a:p>
        </p:txBody>
      </p:sp>
      <p:sp>
        <p:nvSpPr>
          <p:cNvPr id="23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重视人才发展，确保战略执行</a:t>
            </a:r>
            <a:endParaRPr lang="en-US" sz="1600" b="0" strike="noStrike" spc="-1">
              <a:solidFill>
                <a:srgbClr val="000000"/>
              </a:solidFill>
              <a:latin typeface="Arial"/>
            </a:endParaRPr>
          </a:p>
        </p:txBody>
      </p:sp>
      <p:sp>
        <p:nvSpPr>
          <p:cNvPr id="23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人才培养</a:t>
            </a:r>
            <a:endParaRPr lang="en-US" sz="2000" b="0" strike="noStrike" spc="-1">
              <a:solidFill>
                <a:srgbClr val="000000"/>
              </a:solidFill>
              <a:latin typeface="Arial"/>
            </a:endParaRPr>
          </a:p>
        </p:txBody>
      </p:sp>
      <p:sp>
        <p:nvSpPr>
          <p:cNvPr id="23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履行企业社会责任，树立良好形象</a:t>
            </a:r>
            <a:endParaRPr lang="en-US" sz="1600" b="0" strike="noStrike" spc="-1">
              <a:solidFill>
                <a:srgbClr val="000000"/>
              </a:solidFill>
              <a:latin typeface="Arial"/>
            </a:endParaRPr>
          </a:p>
        </p:txBody>
      </p:sp>
      <p:sp>
        <p:nvSpPr>
          <p:cNvPr id="23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社会责任</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9" name="组合 26"/>
          <p:cNvGrpSpPr/>
          <p:nvPr/>
        </p:nvGrpSpPr>
        <p:grpSpPr>
          <a:xfrm>
            <a:off x="360" y="0"/>
            <a:ext cx="12191040" cy="6858000"/>
            <a:chOff x="360" y="0"/>
            <a:chExt cx="12191040" cy="6858000"/>
          </a:xfrm>
        </p:grpSpPr>
        <p:pic>
          <p:nvPicPr>
            <p:cNvPr id="240"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241"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242"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企业风险管理的创新发展是企业持续发展的关键因素。不断创新的管理模式和风险管理策略有助于企业在竞争激烈的市场中立于不败之地，预见未来的发展趋势，做好风险管理，才能在市场竞争中脱颖而出。</a:t>
            </a:r>
            <a:endParaRPr lang="en-US" sz="2000" b="0" strike="noStrike" spc="-1">
              <a:solidFill>
                <a:srgbClr val="000000"/>
              </a:solidFill>
              <a:latin typeface="Arial"/>
            </a:endParaRPr>
          </a:p>
        </p:txBody>
      </p:sp>
      <p:pic>
        <p:nvPicPr>
          <p:cNvPr id="243" name="图片 22"/>
          <p:cNvPicPr/>
          <p:nvPr/>
        </p:nvPicPr>
        <p:blipFill>
          <a:blip r:embed="rId4"/>
          <a:srcRect l="19237" t="10197"/>
          <a:stretch>
            <a:fillRect/>
          </a:stretch>
        </p:blipFill>
        <p:spPr>
          <a:xfrm>
            <a:off x="0" y="0"/>
            <a:ext cx="514440" cy="929880"/>
          </a:xfrm>
          <a:prstGeom prst="rect">
            <a:avLst/>
          </a:prstGeom>
          <a:ln w="0">
            <a:noFill/>
          </a:ln>
        </p:spPr>
      </p:pic>
      <p:pic>
        <p:nvPicPr>
          <p:cNvPr id="244" name="图片 23"/>
          <p:cNvPicPr/>
          <p:nvPr/>
        </p:nvPicPr>
        <p:blipFill>
          <a:blip r:embed="rId5"/>
          <a:srcRect l="55284"/>
          <a:stretch>
            <a:fillRect/>
          </a:stretch>
        </p:blipFill>
        <p:spPr>
          <a:xfrm>
            <a:off x="0" y="625680"/>
            <a:ext cx="426600" cy="1140840"/>
          </a:xfrm>
          <a:prstGeom prst="rect">
            <a:avLst/>
          </a:prstGeom>
          <a:ln w="0">
            <a:noFill/>
          </a:ln>
        </p:spPr>
      </p:pic>
      <p:pic>
        <p:nvPicPr>
          <p:cNvPr id="245" name="图片 7"/>
          <p:cNvPicPr/>
          <p:nvPr/>
        </p:nvPicPr>
        <p:blipFill>
          <a:blip r:embed="rId6"/>
          <a:srcRect t="23379" r="-3045"/>
          <a:stretch>
            <a:fillRect/>
          </a:stretch>
        </p:blipFill>
        <p:spPr>
          <a:xfrm>
            <a:off x="8933040" y="0"/>
            <a:ext cx="1378440" cy="1427400"/>
          </a:xfrm>
          <a:prstGeom prst="rect">
            <a:avLst/>
          </a:prstGeom>
          <a:ln w="0">
            <a:noFill/>
          </a:ln>
        </p:spPr>
      </p:pic>
      <p:pic>
        <p:nvPicPr>
          <p:cNvPr id="246" name="图片 6"/>
          <p:cNvPicPr/>
          <p:nvPr/>
        </p:nvPicPr>
        <p:blipFill>
          <a:blip r:embed="rId7"/>
          <a:srcRect t="10754"/>
          <a:stretch>
            <a:fillRect/>
          </a:stretch>
        </p:blipFill>
        <p:spPr>
          <a:xfrm>
            <a:off x="8476200" y="0"/>
            <a:ext cx="589680" cy="1017000"/>
          </a:xfrm>
          <a:prstGeom prst="rect">
            <a:avLst/>
          </a:prstGeom>
          <a:ln w="0">
            <a:noFill/>
          </a:ln>
        </p:spPr>
      </p:pic>
      <p:pic>
        <p:nvPicPr>
          <p:cNvPr id="247"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24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总结与展望</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43"/>
                                        </p:tgtEl>
                                        <p:attrNameLst>
                                          <p:attrName>style.visibility</p:attrName>
                                        </p:attrNameLst>
                                      </p:cBhvr>
                                      <p:to>
                                        <p:strVal val="visible"/>
                                      </p:to>
                                    </p:set>
                                    <p:animEffect transition="in" filter="wipe(left)">
                                      <p:cBhvr additive="repl">
                                        <p:cTn id="7" dur="500"/>
                                        <p:tgtEl>
                                          <p:spTgt spid="243"/>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44"/>
                                        </p:tgtEl>
                                        <p:attrNameLst>
                                          <p:attrName>style.visibility</p:attrName>
                                        </p:attrNameLst>
                                      </p:cBhvr>
                                      <p:to>
                                        <p:strVal val="visible"/>
                                      </p:to>
                                    </p:set>
                                    <p:animEffect transition="in" filter="wipe(left)">
                                      <p:cBhvr additive="repl">
                                        <p:cTn id="10" dur="500"/>
                                        <p:tgtEl>
                                          <p:spTgt spid="244"/>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45"/>
                                        </p:tgtEl>
                                        <p:attrNameLst>
                                          <p:attrName>style.visibility</p:attrName>
                                        </p:attrNameLst>
                                      </p:cBhvr>
                                      <p:to>
                                        <p:strVal val="visible"/>
                                      </p:to>
                                    </p:set>
                                    <p:animEffect transition="in" filter="wipe(left)">
                                      <p:cBhvr additive="repl">
                                        <p:cTn id="13" dur="500"/>
                                        <p:tgtEl>
                                          <p:spTgt spid="245"/>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46"/>
                                        </p:tgtEl>
                                        <p:attrNameLst>
                                          <p:attrName>style.visibility</p:attrName>
                                        </p:attrNameLst>
                                      </p:cBhvr>
                                      <p:to>
                                        <p:strVal val="visible"/>
                                      </p:to>
                                    </p:set>
                                    <p:animEffect transition="in" filter="wipe(left)">
                                      <p:cBhvr additive="repl">
                                        <p:cTn id="16" dur="500"/>
                                        <p:tgtEl>
                                          <p:spTgt spid="24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47"/>
                                        </p:tgtEl>
                                        <p:attrNameLst>
                                          <p:attrName>style.visibility</p:attrName>
                                        </p:attrNameLst>
                                      </p:cBhvr>
                                      <p:to>
                                        <p:strVal val="visible"/>
                                      </p:to>
                                    </p:set>
                                    <p:animEffect transition="in" filter="wipe(left)">
                                      <p:cBhvr additive="repl">
                                        <p:cTn id="19" dur="500"/>
                                        <p:tgtEl>
                                          <p:spTgt spid="2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49" name="图片 12"/>
          <p:cNvPicPr/>
          <p:nvPr/>
        </p:nvPicPr>
        <p:blipFill>
          <a:blip r:embed="rId3"/>
          <a:stretch>
            <a:fillRect/>
          </a:stretch>
        </p:blipFill>
        <p:spPr>
          <a:xfrm rot="6156000">
            <a:off x="11461320" y="-1101240"/>
            <a:ext cx="1066320" cy="1733040"/>
          </a:xfrm>
          <a:prstGeom prst="rect">
            <a:avLst/>
          </a:prstGeom>
          <a:ln w="0">
            <a:noFill/>
          </a:ln>
        </p:spPr>
      </p:pic>
      <p:pic>
        <p:nvPicPr>
          <p:cNvPr id="250" name="图片 22"/>
          <p:cNvPicPr/>
          <p:nvPr/>
        </p:nvPicPr>
        <p:blipFill>
          <a:blip r:embed="rId4"/>
          <a:stretch>
            <a:fillRect/>
          </a:stretch>
        </p:blipFill>
        <p:spPr>
          <a:xfrm rot="3960600">
            <a:off x="11266560" y="-218880"/>
            <a:ext cx="961560" cy="2219040"/>
          </a:xfrm>
          <a:prstGeom prst="rect">
            <a:avLst/>
          </a:prstGeom>
          <a:ln w="0">
            <a:noFill/>
          </a:ln>
        </p:spPr>
      </p:pic>
      <p:pic>
        <p:nvPicPr>
          <p:cNvPr id="251"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252" name="图片 14"/>
          <p:cNvPicPr/>
          <p:nvPr/>
        </p:nvPicPr>
        <p:blipFill>
          <a:blip r:embed="rId6"/>
          <a:stretch>
            <a:fillRect/>
          </a:stretch>
        </p:blipFill>
        <p:spPr>
          <a:xfrm>
            <a:off x="11670480" y="474840"/>
            <a:ext cx="1584000" cy="2206080"/>
          </a:xfrm>
          <a:prstGeom prst="rect">
            <a:avLst/>
          </a:prstGeom>
          <a:ln w="0">
            <a:noFill/>
          </a:ln>
        </p:spPr>
      </p:pic>
      <p:pic>
        <p:nvPicPr>
          <p:cNvPr id="253" name="图片 18"/>
          <p:cNvPicPr/>
          <p:nvPr/>
        </p:nvPicPr>
        <p:blipFill>
          <a:blip r:embed="rId7"/>
          <a:stretch>
            <a:fillRect/>
          </a:stretch>
        </p:blipFill>
        <p:spPr>
          <a:xfrm rot="19285800">
            <a:off x="11289600" y="968760"/>
            <a:ext cx="914400" cy="552960"/>
          </a:xfrm>
          <a:prstGeom prst="rect">
            <a:avLst/>
          </a:prstGeom>
          <a:ln w="0">
            <a:noFill/>
          </a:ln>
        </p:spPr>
      </p:pic>
      <p:pic>
        <p:nvPicPr>
          <p:cNvPr id="254" name="图片 20"/>
          <p:cNvPicPr/>
          <p:nvPr/>
        </p:nvPicPr>
        <p:blipFill>
          <a:blip r:embed="rId8"/>
          <a:stretch>
            <a:fillRect/>
          </a:stretch>
        </p:blipFill>
        <p:spPr>
          <a:xfrm>
            <a:off x="-135360" y="-385920"/>
            <a:ext cx="1076040" cy="1285560"/>
          </a:xfrm>
          <a:prstGeom prst="rect">
            <a:avLst/>
          </a:prstGeom>
          <a:ln w="0">
            <a:noFill/>
          </a:ln>
        </p:spPr>
      </p:pic>
      <p:sp>
        <p:nvSpPr>
          <p:cNvPr id="2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5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企业风险管理与市场竞争</a:t>
            </a:r>
            <a:endParaRPr lang="en-US" sz="3600" b="0" strike="noStrike" spc="-1">
              <a:solidFill>
                <a:schemeClr val="dk1"/>
              </a:solidFill>
              <a:latin typeface="Arial"/>
            </a:endParaRPr>
          </a:p>
        </p:txBody>
      </p:sp>
      <p:sp>
        <p:nvSpPr>
          <p:cNvPr id="2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8" name="组合 26"/>
          <p:cNvGrpSpPr/>
          <p:nvPr/>
        </p:nvGrpSpPr>
        <p:grpSpPr>
          <a:xfrm>
            <a:off x="360" y="0"/>
            <a:ext cx="12191040" cy="6858000"/>
            <a:chOff x="360" y="0"/>
            <a:chExt cx="12191040" cy="6858000"/>
          </a:xfrm>
        </p:grpSpPr>
        <p:pic>
          <p:nvPicPr>
            <p:cNvPr id="259"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60"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6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风险管理与市场竞争的关系</a:t>
            </a:r>
            <a:endParaRPr lang="en-US" sz="3600" b="0" strike="noStrike" spc="-1">
              <a:solidFill>
                <a:schemeClr val="dk1"/>
              </a:solidFill>
              <a:latin typeface="Arial"/>
            </a:endParaRPr>
          </a:p>
        </p:txBody>
      </p:sp>
      <p:sp>
        <p:nvSpPr>
          <p:cNvPr id="26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优质的风险管理可以帮助企业提高市场竞争力，赢得客户信任。</a:t>
            </a:r>
            <a:endParaRPr lang="en-US" sz="1600" b="0" strike="noStrike" spc="-1">
              <a:solidFill>
                <a:srgbClr val="000000"/>
              </a:solidFill>
              <a:latin typeface="Arial"/>
            </a:endParaRPr>
          </a:p>
        </p:txBody>
      </p:sp>
      <p:sp>
        <p:nvSpPr>
          <p:cNvPr id="26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提高市场竞争力</a:t>
            </a:r>
            <a:endParaRPr lang="en-US" sz="2000" b="0" strike="noStrike" spc="-1">
              <a:solidFill>
                <a:srgbClr val="000000"/>
              </a:solidFill>
              <a:latin typeface="Arial"/>
            </a:endParaRPr>
          </a:p>
        </p:txBody>
      </p:sp>
      <p:sp>
        <p:nvSpPr>
          <p:cNvPr id="26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风险管理不仅是企业的内部控制，也是企业对外的展示。</a:t>
            </a:r>
            <a:endParaRPr lang="en-US" sz="1600" b="0" strike="noStrike" spc="-1">
              <a:solidFill>
                <a:srgbClr val="000000"/>
              </a:solidFill>
              <a:latin typeface="Arial"/>
            </a:endParaRPr>
          </a:p>
        </p:txBody>
      </p:sp>
      <p:sp>
        <p:nvSpPr>
          <p:cNvPr id="26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展示企业形象</a:t>
            </a:r>
            <a:endParaRPr lang="en-US" sz="2000" b="0" strike="noStrike" spc="-1">
              <a:solidFill>
                <a:srgbClr val="000000"/>
              </a:solidFill>
              <a:latin typeface="Arial"/>
            </a:endParaRPr>
          </a:p>
        </p:txBody>
      </p:sp>
      <p:sp>
        <p:nvSpPr>
          <p:cNvPr id="26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6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6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6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风险管理与品牌形象</a:t>
            </a:r>
            <a:endParaRPr lang="en-US" sz="3600" b="0" strike="noStrike" spc="-1">
              <a:solidFill>
                <a:schemeClr val="dk1"/>
              </a:solidFill>
              <a:latin typeface="Arial"/>
            </a:endParaRPr>
          </a:p>
        </p:txBody>
      </p:sp>
      <p:sp>
        <p:nvSpPr>
          <p:cNvPr id="27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风险管理不仅关乎企业的利益，也关乎社会的信任。</a:t>
            </a:r>
            <a:endParaRPr lang="en-US" sz="1600" b="0" strike="noStrike" spc="-1">
              <a:solidFill>
                <a:srgbClr val="000000"/>
              </a:solidFill>
              <a:latin typeface="Arial"/>
            </a:endParaRPr>
          </a:p>
        </p:txBody>
      </p:sp>
      <p:sp>
        <p:nvSpPr>
          <p:cNvPr id="27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提升品牌形象</a:t>
            </a:r>
            <a:endParaRPr lang="en-US" sz="2000" b="0" strike="noStrike" spc="-1">
              <a:solidFill>
                <a:srgbClr val="000000"/>
              </a:solidFill>
              <a:latin typeface="Arial"/>
            </a:endParaRPr>
          </a:p>
        </p:txBody>
      </p:sp>
      <p:sp>
        <p:nvSpPr>
          <p:cNvPr id="27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7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7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7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7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7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pic>
        <p:nvPicPr>
          <p:cNvPr id="280" name="图片 4"/>
          <p:cNvPicPr/>
          <p:nvPr/>
        </p:nvPicPr>
        <p:blipFill>
          <a:blip r:embed="rId2"/>
          <a:stretch>
            <a:fillRect/>
          </a:stretch>
        </p:blipFill>
        <p:spPr>
          <a:xfrm>
            <a:off x="6135480" y="1175400"/>
            <a:ext cx="5381640" cy="5381640"/>
          </a:xfrm>
          <a:prstGeom prst="rect">
            <a:avLst/>
          </a:prstGeom>
          <a:ln w="0">
            <a:noFill/>
          </a:ln>
        </p:spPr>
      </p:pic>
      <p:pic>
        <p:nvPicPr>
          <p:cNvPr id="281" name="图片 22"/>
          <p:cNvPicPr/>
          <p:nvPr/>
        </p:nvPicPr>
        <p:blipFill>
          <a:blip r:embed="rId3"/>
          <a:srcRect l="19237" t="10197"/>
          <a:stretch>
            <a:fillRect/>
          </a:stretch>
        </p:blipFill>
        <p:spPr>
          <a:xfrm>
            <a:off x="0" y="0"/>
            <a:ext cx="514440" cy="929880"/>
          </a:xfrm>
          <a:prstGeom prst="rect">
            <a:avLst/>
          </a:prstGeom>
          <a:ln w="0">
            <a:noFill/>
          </a:ln>
        </p:spPr>
      </p:pic>
      <p:pic>
        <p:nvPicPr>
          <p:cNvPr id="282" name="图片 23"/>
          <p:cNvPicPr/>
          <p:nvPr/>
        </p:nvPicPr>
        <p:blipFill>
          <a:blip r:embed="rId4"/>
          <a:srcRect l="55284"/>
          <a:stretch>
            <a:fillRect/>
          </a:stretch>
        </p:blipFill>
        <p:spPr>
          <a:xfrm>
            <a:off x="0" y="625680"/>
            <a:ext cx="426600" cy="1140840"/>
          </a:xfrm>
          <a:prstGeom prst="rect">
            <a:avLst/>
          </a:prstGeom>
          <a:ln w="0">
            <a:noFill/>
          </a:ln>
        </p:spPr>
      </p:pic>
      <p:pic>
        <p:nvPicPr>
          <p:cNvPr id="283" name="图片 7"/>
          <p:cNvPicPr/>
          <p:nvPr/>
        </p:nvPicPr>
        <p:blipFill>
          <a:blip r:embed="rId5"/>
          <a:srcRect t="23379" r="-3045"/>
          <a:stretch>
            <a:fillRect/>
          </a:stretch>
        </p:blipFill>
        <p:spPr>
          <a:xfrm>
            <a:off x="8933040" y="0"/>
            <a:ext cx="1378440" cy="1427400"/>
          </a:xfrm>
          <a:prstGeom prst="rect">
            <a:avLst/>
          </a:prstGeom>
          <a:ln w="0">
            <a:noFill/>
          </a:ln>
        </p:spPr>
      </p:pic>
      <p:pic>
        <p:nvPicPr>
          <p:cNvPr id="284" name="图片 6"/>
          <p:cNvPicPr/>
          <p:nvPr/>
        </p:nvPicPr>
        <p:blipFill>
          <a:blip r:embed="rId6"/>
          <a:srcRect t="10754"/>
          <a:stretch>
            <a:fillRect/>
          </a:stretch>
        </p:blipFill>
        <p:spPr>
          <a:xfrm>
            <a:off x="8476200" y="0"/>
            <a:ext cx="589680" cy="1017000"/>
          </a:xfrm>
          <a:prstGeom prst="rect">
            <a:avLst/>
          </a:prstGeom>
          <a:ln w="0">
            <a:noFill/>
          </a:ln>
        </p:spPr>
      </p:pic>
      <p:pic>
        <p:nvPicPr>
          <p:cNvPr id="285"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81"/>
                                        </p:tgtEl>
                                        <p:attrNameLst>
                                          <p:attrName>style.visibility</p:attrName>
                                        </p:attrNameLst>
                                      </p:cBhvr>
                                      <p:to>
                                        <p:strVal val="visible"/>
                                      </p:to>
                                    </p:set>
                                    <p:animEffect transition="in" filter="wipe(left)">
                                      <p:cBhvr additive="repl">
                                        <p:cTn id="7" dur="500"/>
                                        <p:tgtEl>
                                          <p:spTgt spid="281"/>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82"/>
                                        </p:tgtEl>
                                        <p:attrNameLst>
                                          <p:attrName>style.visibility</p:attrName>
                                        </p:attrNameLst>
                                      </p:cBhvr>
                                      <p:to>
                                        <p:strVal val="visible"/>
                                      </p:to>
                                    </p:set>
                                    <p:animEffect transition="in" filter="wipe(left)">
                                      <p:cBhvr additive="repl">
                                        <p:cTn id="10" dur="500"/>
                                        <p:tgtEl>
                                          <p:spTgt spid="282"/>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83"/>
                                        </p:tgtEl>
                                        <p:attrNameLst>
                                          <p:attrName>style.visibility</p:attrName>
                                        </p:attrNameLst>
                                      </p:cBhvr>
                                      <p:to>
                                        <p:strVal val="visible"/>
                                      </p:to>
                                    </p:set>
                                    <p:animEffect transition="in" filter="wipe(left)">
                                      <p:cBhvr additive="repl">
                                        <p:cTn id="13" dur="500"/>
                                        <p:tgtEl>
                                          <p:spTgt spid="28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84"/>
                                        </p:tgtEl>
                                        <p:attrNameLst>
                                          <p:attrName>style.visibility</p:attrName>
                                        </p:attrNameLst>
                                      </p:cBhvr>
                                      <p:to>
                                        <p:strVal val="visible"/>
                                      </p:to>
                                    </p:set>
                                    <p:animEffect transition="in" filter="wipe(left)">
                                      <p:cBhvr additive="repl">
                                        <p:cTn id="16" dur="500"/>
                                        <p:tgtEl>
                                          <p:spTgt spid="284"/>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85"/>
                                        </p:tgtEl>
                                        <p:attrNameLst>
                                          <p:attrName>style.visibility</p:attrName>
                                        </p:attrNameLst>
                                      </p:cBhvr>
                                      <p:to>
                                        <p:strVal val="visible"/>
                                      </p:to>
                                    </p:set>
                                    <p:animEffect transition="in" filter="wipe(left)">
                                      <p:cBhvr additive="repl">
                                        <p:cTn id="19" dur="500"/>
                                        <p:tgtEl>
                                          <p:spTgt spid="2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86" name="组合 26"/>
          <p:cNvGrpSpPr/>
          <p:nvPr/>
        </p:nvGrpSpPr>
        <p:grpSpPr>
          <a:xfrm>
            <a:off x="360" y="0"/>
            <a:ext cx="12191040" cy="6858000"/>
            <a:chOff x="360" y="0"/>
            <a:chExt cx="12191040" cy="6858000"/>
          </a:xfrm>
        </p:grpSpPr>
        <p:pic>
          <p:nvPicPr>
            <p:cNvPr id="287"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88"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8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把握市场变化</a:t>
            </a:r>
            <a:endParaRPr lang="en-US" sz="1800" b="0" strike="noStrike" spc="-1">
              <a:solidFill>
                <a:srgbClr val="000000"/>
              </a:solidFill>
              <a:latin typeface="Arial"/>
            </a:endParaRPr>
          </a:p>
        </p:txBody>
      </p:sp>
      <p:sp>
        <p:nvSpPr>
          <p:cNvPr id="291"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帮助企业更好地把握市场变化。</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快速调整战略</a:t>
            </a:r>
            <a:endParaRPr lang="en-US" sz="1400" b="0" strike="noStrike" spc="-1">
              <a:solidFill>
                <a:srgbClr val="000000"/>
              </a:solidFill>
              <a:latin typeface="Arial"/>
            </a:endParaRPr>
          </a:p>
        </p:txBody>
      </p:sp>
      <p:sp>
        <p:nvSpPr>
          <p:cNvPr id="29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调整战略</a:t>
            </a:r>
            <a:endParaRPr lang="en-US" sz="1800" b="0" strike="noStrike" spc="-1">
              <a:solidFill>
                <a:srgbClr val="000000"/>
              </a:solidFill>
              <a:latin typeface="Arial"/>
            </a:endParaRPr>
          </a:p>
        </p:txBody>
      </p:sp>
      <p:sp>
        <p:nvSpPr>
          <p:cNvPr id="294"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风险管理可以帮助企业更好地把握市场变化。</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快速调整战略</a:t>
            </a:r>
            <a:endParaRPr lang="en-US" sz="1400" b="0" strike="noStrike" spc="-1">
              <a:solidFill>
                <a:srgbClr val="000000"/>
              </a:solidFill>
              <a:latin typeface="Arial"/>
            </a:endParaRPr>
          </a:p>
        </p:txBody>
      </p:sp>
      <p:sp>
        <p:nvSpPr>
          <p:cNvPr id="29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创新能力</a:t>
            </a:r>
            <a:endParaRPr lang="en-US" sz="1800" b="0" strike="noStrike" spc="-1">
              <a:solidFill>
                <a:srgbClr val="000000"/>
              </a:solidFill>
              <a:latin typeface="Arial"/>
            </a:endParaRPr>
          </a:p>
        </p:txBody>
      </p:sp>
      <p:sp>
        <p:nvSpPr>
          <p:cNvPr id="297"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风险管理可以帮助企业更好地把握市场变化。</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快速调整战略</a:t>
            </a:r>
            <a:endParaRPr lang="en-US" sz="1400" b="0" strike="noStrike" spc="-1">
              <a:solidFill>
                <a:srgbClr val="000000"/>
              </a:solidFill>
              <a:latin typeface="Arial"/>
            </a:endParaRPr>
          </a:p>
        </p:txBody>
      </p:sp>
      <p:sp>
        <p:nvSpPr>
          <p:cNvPr id="29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风险管理与创新能力</a:t>
            </a:r>
            <a:endParaRPr lang="en-US" sz="3600" b="0" strike="noStrike" spc="-1">
              <a:solidFill>
                <a:schemeClr val="dk1"/>
              </a:solidFill>
              <a:latin typeface="Arial"/>
            </a:endParaRPr>
          </a:p>
        </p:txBody>
      </p:sp>
      <p:sp>
        <p:nvSpPr>
          <p:cNvPr id="29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激发创新</a:t>
            </a:r>
            <a:endParaRPr lang="en-US" sz="1800" b="0" strike="noStrike" spc="-1">
              <a:solidFill>
                <a:srgbClr val="000000"/>
              </a:solidFill>
              <a:latin typeface="Arial"/>
            </a:endParaRPr>
          </a:p>
        </p:txBody>
      </p:sp>
      <p:sp>
        <p:nvSpPr>
          <p:cNvPr id="301"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风险管理可以帮助企业更好地把握市场变化。</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快速调整战略</a:t>
            </a:r>
            <a:endParaRPr lang="en-US" sz="14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风险管理与人才培养</a:t>
            </a:r>
            <a:endParaRPr lang="en-US" sz="2800" b="0" strike="noStrike" spc="-1">
              <a:solidFill>
                <a:srgbClr val="000000"/>
              </a:solidFill>
              <a:latin typeface="Arial"/>
            </a:endParaRPr>
          </a:p>
        </p:txBody>
      </p:sp>
      <p:sp>
        <p:nvSpPr>
          <p:cNvPr id="30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企业风险管理需要具备专业知识和经验的人才支持。企业应加大对风险管理人才的培养和引进力度。</a:t>
            </a:r>
            <a:endParaRPr lang="en-US" sz="1800" b="0" strike="noStrike" spc="-1">
              <a:solidFill>
                <a:srgbClr val="000000"/>
              </a:solidFill>
              <a:latin typeface="Arial"/>
            </a:endParaRPr>
          </a:p>
        </p:txBody>
      </p:sp>
      <p:sp>
        <p:nvSpPr>
          <p:cNvPr id="3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06" name="图片 4"/>
          <p:cNvPicPr/>
          <p:nvPr/>
        </p:nvPicPr>
        <p:blipFill>
          <a:blip r:embed="rId2"/>
          <a:stretch>
            <a:fillRect/>
          </a:stretch>
        </p:blipFill>
        <p:spPr>
          <a:xfrm>
            <a:off x="510840" y="700560"/>
            <a:ext cx="5381640" cy="5381640"/>
          </a:xfrm>
          <a:prstGeom prst="rect">
            <a:avLst/>
          </a:prstGeom>
          <a:ln w="0">
            <a:noFill/>
          </a:ln>
        </p:spPr>
      </p:pic>
      <p:pic>
        <p:nvPicPr>
          <p:cNvPr id="307" name="图片 22"/>
          <p:cNvPicPr/>
          <p:nvPr/>
        </p:nvPicPr>
        <p:blipFill>
          <a:blip r:embed="rId3"/>
          <a:srcRect l="19237" t="10197"/>
          <a:stretch>
            <a:fillRect/>
          </a:stretch>
        </p:blipFill>
        <p:spPr>
          <a:xfrm>
            <a:off x="0" y="0"/>
            <a:ext cx="514440" cy="929880"/>
          </a:xfrm>
          <a:prstGeom prst="rect">
            <a:avLst/>
          </a:prstGeom>
          <a:ln w="0">
            <a:noFill/>
          </a:ln>
        </p:spPr>
      </p:pic>
      <p:pic>
        <p:nvPicPr>
          <p:cNvPr id="308" name="图片 23"/>
          <p:cNvPicPr/>
          <p:nvPr/>
        </p:nvPicPr>
        <p:blipFill>
          <a:blip r:embed="rId4"/>
          <a:srcRect l="55284"/>
          <a:stretch>
            <a:fillRect/>
          </a:stretch>
        </p:blipFill>
        <p:spPr>
          <a:xfrm>
            <a:off x="0" y="625680"/>
            <a:ext cx="426600" cy="1140840"/>
          </a:xfrm>
          <a:prstGeom prst="rect">
            <a:avLst/>
          </a:prstGeom>
          <a:ln w="0">
            <a:noFill/>
          </a:ln>
        </p:spPr>
      </p:pic>
      <p:pic>
        <p:nvPicPr>
          <p:cNvPr id="309" name="图片 7"/>
          <p:cNvPicPr/>
          <p:nvPr/>
        </p:nvPicPr>
        <p:blipFill>
          <a:blip r:embed="rId5"/>
          <a:srcRect t="23379" r="-3045"/>
          <a:stretch>
            <a:fillRect/>
          </a:stretch>
        </p:blipFill>
        <p:spPr>
          <a:xfrm>
            <a:off x="8933040" y="0"/>
            <a:ext cx="1378440" cy="1427400"/>
          </a:xfrm>
          <a:prstGeom prst="rect">
            <a:avLst/>
          </a:prstGeom>
          <a:ln w="0">
            <a:noFill/>
          </a:ln>
        </p:spPr>
      </p:pic>
      <p:pic>
        <p:nvPicPr>
          <p:cNvPr id="310" name="图片 2"/>
          <p:cNvPicPr/>
          <p:nvPr/>
        </p:nvPicPr>
        <p:blipFill>
          <a:blip r:embed="rId6"/>
          <a:srcRect t="10754"/>
          <a:stretch>
            <a:fillRect/>
          </a:stretch>
        </p:blipFill>
        <p:spPr>
          <a:xfrm>
            <a:off x="8476200" y="0"/>
            <a:ext cx="589680" cy="1017000"/>
          </a:xfrm>
          <a:prstGeom prst="rect">
            <a:avLst/>
          </a:prstGeom>
          <a:ln w="0">
            <a:noFill/>
          </a:ln>
        </p:spPr>
      </p:pic>
      <p:pic>
        <p:nvPicPr>
          <p:cNvPr id="311"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07"/>
                                        </p:tgtEl>
                                        <p:attrNameLst>
                                          <p:attrName>style.visibility</p:attrName>
                                        </p:attrNameLst>
                                      </p:cBhvr>
                                      <p:to>
                                        <p:strVal val="visible"/>
                                      </p:to>
                                    </p:set>
                                    <p:animEffect transition="in" filter="wipe(left)">
                                      <p:cBhvr additive="repl">
                                        <p:cTn id="7" dur="500"/>
                                        <p:tgtEl>
                                          <p:spTgt spid="30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08"/>
                                        </p:tgtEl>
                                        <p:attrNameLst>
                                          <p:attrName>style.visibility</p:attrName>
                                        </p:attrNameLst>
                                      </p:cBhvr>
                                      <p:to>
                                        <p:strVal val="visible"/>
                                      </p:to>
                                    </p:set>
                                    <p:animEffect transition="in" filter="wipe(left)">
                                      <p:cBhvr additive="repl">
                                        <p:cTn id="10" dur="500"/>
                                        <p:tgtEl>
                                          <p:spTgt spid="30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09"/>
                                        </p:tgtEl>
                                        <p:attrNameLst>
                                          <p:attrName>style.visibility</p:attrName>
                                        </p:attrNameLst>
                                      </p:cBhvr>
                                      <p:to>
                                        <p:strVal val="visible"/>
                                      </p:to>
                                    </p:set>
                                    <p:animEffect transition="in" filter="wipe(left)">
                                      <p:cBhvr additive="repl">
                                        <p:cTn id="13" dur="500"/>
                                        <p:tgtEl>
                                          <p:spTgt spid="309"/>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310"/>
                                        </p:tgtEl>
                                        <p:attrNameLst>
                                          <p:attrName>style.visibility</p:attrName>
                                        </p:attrNameLst>
                                      </p:cBhvr>
                                      <p:to>
                                        <p:strVal val="visible"/>
                                      </p:to>
                                    </p:set>
                                    <p:animEffect transition="in" filter="wipe(left)">
                                      <p:cBhvr additive="repl">
                                        <p:cTn id="16" dur="500"/>
                                        <p:tgtEl>
                                          <p:spTgt spid="310"/>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11"/>
                                        </p:tgtEl>
                                        <p:attrNameLst>
                                          <p:attrName>style.visibility</p:attrName>
                                        </p:attrNameLst>
                                      </p:cBhvr>
                                      <p:to>
                                        <p:strVal val="visible"/>
                                      </p:to>
                                    </p:set>
                                    <p:animEffect transition="in" filter="wipe(left)">
                                      <p:cBhvr additive="repl">
                                        <p:cTn id="19" dur="500"/>
                                        <p:tgtEl>
                                          <p:spTgt spid="3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https://d.book118.com/176133105012010104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企业风险管理的创新发展和市场竞争</vt:lpstr>
      <vt:lpstr>目录</vt:lpstr>
      <vt:lpstr>第1章 企业风险管理概述</vt:lpstr>
      <vt:lpstr>什么是企业风险管理？</vt:lpstr>
      <vt:lpstr>为什么企业需要风险管理？</vt:lpstr>
      <vt:lpstr>企业风险管理的重要性</vt:lpstr>
      <vt:lpstr> </vt:lpstr>
      <vt:lpstr>第2章 企业风险管理的创新发展</vt:lpstr>
      <vt:lpstr> </vt:lpstr>
      <vt:lpstr>风险管理策略</vt:lpstr>
      <vt:lpstr>区块链应用案例</vt:lpstr>
      <vt:lpstr>风险管理模式比较</vt:lpstr>
      <vt:lpstr> </vt:lpstr>
      <vt:lpstr>战略转型</vt:lpstr>
      <vt:lpstr>总结与展望</vt:lpstr>
      <vt:lpstr>第3章 企业风险管理与市场竞争</vt:lpstr>
      <vt:lpstr>风险管理与市场竞争的关系</vt:lpstr>
      <vt:lpstr>风险管理与品牌形象</vt:lpstr>
      <vt:lpstr>风险管理与创新能力</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2024-09-29T14:18:51.022</cp:lastPrinted>
  <dcterms:created xsi:type="dcterms:W3CDTF">2024-09-29T06:18:51Z</dcterms:created>
  <dcterms:modified xsi:type="dcterms:W3CDTF">2024-09-29T06:18:53Z</dcterms:modified>
</cp:coreProperties>
</file>