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BSWFFO+MS-UIGothic"/>
      <p:regular r:id="rId18"/>
    </p:embeddedFont>
    <p:embeddedFont>
      <p:font typeface="WGJMVP+WGNKQW+MicrosoftYaHei-Bold"/>
      <p:regular r:id="rId19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C2FF0-4416-4688-9085-4DFC11356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4F145-5F01-4F72-B3C1-C22700EEC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337D5-CBD9-49DC-8279-65886F262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2A5EA-9E67-4199-B305-3A9ACAF7D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F42647-D000-4C18-9C9C-2AF252D5D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DF66D6-054B-45C7-9C8F-A68F8CEDC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338A0E-9C19-415C-A993-C627CEB4E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16916-9435-45AE-9836-248F8EAD6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5B93A-3AE5-43B9-AC0F-798178DA1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DEBEA-05F6-4D8A-BF18-C0676C9FA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7B9BC-16C0-4CE1-A737-EC7751AD2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432301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BSWFFO+MS-UIGothic"/>
                <a:cs typeface="BSWFFO+MS-UIGothic"/>
              </a:rPr>
              <a:t>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27536"/>
                </a:solidFill>
                <a:latin typeface="BSWFFO+MS-UIGothic"/>
                <a:cs typeface="BSWFFO+MS-UIGothic"/>
              </a:rPr>
              <a:t>与分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BSWFFO+MS-UIGothic"/>
                <a:cs typeface="BSWFFO+MS-UIGothic"/>
              </a:rPr>
              <a:t>定</a:t>
            </a:r>
            <a:r>
              <a:rPr sz="2300">
                <a:solidFill>
                  <a:srgbClr val="E2753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BSWFFO+MS-UIGothic"/>
                <a:cs typeface="BSWFFO+MS-UIGothic"/>
              </a:rPr>
              <a:t>分</a:t>
            </a:r>
            <a:r>
              <a:rPr sz="2300">
                <a:solidFill>
                  <a:srgbClr val="E27536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E27536"/>
                </a:solidFill>
                <a:latin typeface="BSWFFO+MS-UIGothic"/>
                <a:cs typeface="BSWFFO+MS-UIGothic"/>
              </a:rPr>
              <a:t>成与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E27536"/>
                </a:solidFill>
                <a:latin typeface="BSWFFO+MS-UIGothic"/>
                <a:cs typeface="BSWFFO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27536"/>
                </a:solidFill>
                <a:latin typeface="SimSun"/>
                <a:cs typeface="SimSun"/>
              </a:rPr>
              <a:t>组</a:t>
            </a:r>
            <a:r>
              <a:rPr sz="2000">
                <a:solidFill>
                  <a:srgbClr val="E27536"/>
                </a:solidFill>
                <a:latin typeface="BSWFFO+MS-UIGothic"/>
                <a:cs typeface="BSWFFO+MS-UIGothic"/>
              </a:rPr>
              <a:t>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27536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E27536"/>
                </a:solidFill>
                <a:latin typeface="BSWFFO+MS-UIGothic"/>
                <a:cs typeface="BSWFFO+MS-UIGothic"/>
              </a:rPr>
              <a:t>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BSWFFO+MS-UIGothic"/>
                <a:cs typeface="BSWFFO+MS-UIGothic"/>
              </a:rPr>
              <a:t>性能特点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14425"/>
            <a:ext cx="2178049" cy="1312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55294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WGJMVP+WGNKQW+MicrosoftYaHei-Bold"/>
                <a:cs typeface="WGJMVP+WGNKQW+MicrosoftYaHei-Bold"/>
              </a:rPr>
              <a:t>01</a:t>
            </a:r>
          </a:p>
          <a:p>
            <a:pPr marL="0" marR="0">
              <a:lnSpc>
                <a:spcPts val="2000"/>
              </a:lnSpc>
              <a:spcBef>
                <a:spcPts val="3378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BSWFFO+MS-UIGothic"/>
                <a:cs typeface="BSWFFO+MS-UIGothic"/>
              </a:rPr>
              <a:t>高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E27536"/>
                </a:solidFill>
                <a:latin typeface="BSWFFO+MS-UIGothic"/>
                <a:cs typeface="BSWFFO+MS-UIGothic"/>
              </a:rPr>
              <a:t>度与高</a:t>
            </a: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刚</a:t>
            </a:r>
            <a:r>
              <a:rPr sz="2000">
                <a:solidFill>
                  <a:srgbClr val="E27536"/>
                </a:solidFill>
                <a:latin typeface="BSWFFO+MS-UIGothic"/>
                <a:cs typeface="BSWFFO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8135" y="1914425"/>
            <a:ext cx="1134287" cy="1312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39419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WGJMVP+WGNKQW+MicrosoftYaHei-Bold"/>
                <a:cs typeface="WGJMVP+WGNKQW+MicrosoftYaHei-Bold"/>
              </a:rPr>
              <a:t>02</a:t>
            </a:r>
          </a:p>
          <a:p>
            <a:pPr marL="0" marR="0">
              <a:lnSpc>
                <a:spcPts val="2000"/>
              </a:lnSpc>
              <a:spcBef>
                <a:spcPts val="3378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轻质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2610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WGJMVP+WGNKQW+MicrosoftYaHei-Bold"/>
                <a:cs typeface="WGJMVP+WGNKQ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9813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WGJMVP+WGNKQW+MicrosoftYaHei-Bold"/>
                <a:cs typeface="WGJMVP+WGNKQW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10469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WGJMVP+WGNKQW+MicrosoftYaHei-Bold"/>
                <a:cs typeface="WGJMVP+WGNKQW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145404" y="2592609"/>
            <a:ext cx="6656958" cy="10213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优</a:t>
            </a:r>
            <a:r>
              <a:rPr sz="2000" spc="25">
                <a:solidFill>
                  <a:srgbClr val="E27536"/>
                </a:solidFill>
                <a:latin typeface="BSWFFO+MS-UIGothic"/>
                <a:cs typeface="BSWFFO+MS-UIGothic"/>
              </a:rPr>
              <a:t>良的化学</a:t>
            </a: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稳</a:t>
            </a:r>
            <a:r>
              <a:rPr sz="2000">
                <a:solidFill>
                  <a:srgbClr val="E27536"/>
                </a:solidFill>
                <a:latin typeface="BSWFFO+MS-UIGothic"/>
                <a:cs typeface="BSWFFO+MS-UIGothic"/>
              </a:rPr>
              <a:t>定</a:t>
            </a:r>
            <a:r>
              <a:rPr sz="2000" spc="3204">
                <a:solidFill>
                  <a:srgbClr val="E27536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优</a:t>
            </a:r>
            <a:r>
              <a:rPr sz="2000" spc="25">
                <a:solidFill>
                  <a:srgbClr val="E27536"/>
                </a:solidFill>
                <a:latin typeface="BSWFFO+MS-UIGothic"/>
                <a:cs typeface="BSWFFO+MS-UIGothic"/>
              </a:rPr>
              <a:t>良的隔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热</a:t>
            </a:r>
            <a:r>
              <a:rPr sz="2000" spc="23">
                <a:solidFill>
                  <a:srgbClr val="E27536"/>
                </a:solidFill>
                <a:latin typeface="BSWFFO+MS-UIGothic"/>
                <a:cs typeface="BSWFFO+MS-UIGothic"/>
              </a:rPr>
              <a:t>性能</a:t>
            </a:r>
            <a:r>
              <a:rPr sz="2000" spc="2952">
                <a:solidFill>
                  <a:srgbClr val="E27536"/>
                </a:solidFill>
                <a:latin typeface="Times New Roman"/>
                <a:cs typeface="Times New Roman"/>
              </a:rPr>
              <a:t> </a:t>
            </a:r>
            <a:r>
              <a:rPr sz="2000" spc="23">
                <a:solidFill>
                  <a:srgbClr val="E27536"/>
                </a:solidFill>
                <a:latin typeface="BSWFFO+MS-UIGothic"/>
                <a:cs typeface="BSWFFO+MS-UIGothic"/>
              </a:rPr>
              <a:t>可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设计</a:t>
            </a:r>
            <a:r>
              <a:rPr sz="2000" spc="25">
                <a:solidFill>
                  <a:srgbClr val="E27536"/>
                </a:solidFill>
                <a:latin typeface="BSWFFO+MS-UIGothic"/>
                <a:cs typeface="BSWFFO+MS-UIGothic"/>
              </a:rPr>
              <a:t>性</a:t>
            </a:r>
            <a:r>
              <a:rPr sz="2000">
                <a:solidFill>
                  <a:srgbClr val="E27536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2083"/>
              </a:lnSpc>
              <a:spcBef>
                <a:spcPts val="831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BSWFFO+MS-UIGothic"/>
                <a:cs typeface="BSWFFO+MS-UIGothic"/>
              </a:rPr>
              <a:t>性和耐腐</a:t>
            </a:r>
            <a:r>
              <a:rPr sz="2000">
                <a:solidFill>
                  <a:srgbClr val="E27536"/>
                </a:solidFill>
                <a:latin typeface="WGJMVP+WGNKQW+MicrosoftYaHei-Bold"/>
                <a:cs typeface="WGJMVP+WGNKQW+MicrosoftYaHei-Bold"/>
              </a:rPr>
              <a:t>…</a:t>
            </a:r>
            <a:r>
              <a:rPr sz="2000" spc="7330">
                <a:solidFill>
                  <a:srgbClr val="E27536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E27536"/>
                </a:solidFill>
                <a:latin typeface="BSWFFO+MS-UIGothic"/>
                <a:cs typeface="BSWFFO+MS-UIGothic"/>
              </a:rPr>
              <a:t>和隔音性能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弹</a:t>
            </a:r>
            <a:r>
              <a:rPr sz="3000">
                <a:solidFill>
                  <a:srgbClr val="E27536"/>
                </a:solidFill>
                <a:latin typeface="BSWFFO+MS-UIGothic"/>
                <a:cs typeface="BSWFFO+MS-UIGothic"/>
              </a:rPr>
              <a:t>性模量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弹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性模量是衡量聚合物基复合材料在受力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时刚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度的指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，反映了材料抵抗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弹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形的能力。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BSWFFO+MS-UIGothic"/>
                <a:cs typeface="BSWFFO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89932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聚合物基复合材料的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弹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性模量取决于基体聚合物的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型、增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材料的性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纤维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含量以及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在基体中的分散状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。通常，增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强纤维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弹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性模量高于基体聚合物，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因此复合材料的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弹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性模量主要取决于增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强纤维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的性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E27536"/>
                </a:solidFill>
                <a:latin typeface="BSWFFO+MS-UIGothic"/>
                <a:cs typeface="BSWFFO+MS-UIGothic"/>
              </a:rPr>
              <a:t>度与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韧</a:t>
            </a:r>
            <a:r>
              <a:rPr sz="3000">
                <a:solidFill>
                  <a:srgbClr val="E27536"/>
                </a:solidFill>
                <a:latin typeface="BSWFFO+MS-UIGothic"/>
                <a:cs typeface="BSWFFO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874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BSWFFO+MS-UIGothic"/>
                <a:cs typeface="BSWFFO+MS-UIGothic"/>
              </a:rPr>
              <a:t>度与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FFFFFF"/>
                </a:solidFill>
                <a:latin typeface="BSWFFO+MS-UIGothic"/>
                <a:cs typeface="BSWFFO+MS-UIGothic"/>
              </a:rPr>
              <a:t>性是聚合物基复合材料在受力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SWFFO+MS-UIGothic"/>
                <a:cs typeface="BSWFFO+MS-UIGothic"/>
              </a:rPr>
              <a:t>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BSWFFO+MS-UIGothic"/>
                <a:cs typeface="BSWFFO+MS-UIGothic"/>
              </a:rPr>
              <a:t>出的重要力学性能，分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BSWFFO+MS-UIGothic"/>
                <a:cs typeface="BSWFFO+MS-UIGothic"/>
              </a:rPr>
              <a:t>反映了材料抵抗断裂和吸收能量的能力。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E27536"/>
                </a:solidFill>
                <a:latin typeface="BSWFFO+MS-UIGothic"/>
                <a:cs typeface="BSWFFO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6610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复合材料的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度取决于增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强纤维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的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度以及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与基体之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的界面粘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结强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度。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增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可以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著提高复合材料的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度，而良好的界面粘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结则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有助于将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荷有效地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到增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强纤维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上。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性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与材料的断裂伸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率和能量吸收能力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有关，其中基体聚合物的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性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复合材料的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性有</a:t>
            </a:r>
            <a:r>
              <a:rPr sz="1500">
                <a:solidFill>
                  <a:srgbClr val="7A3812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7A3812"/>
                </a:solidFill>
                <a:latin typeface="BSWFFO+MS-UIGothic"/>
                <a:cs typeface="BSWFFO+MS-UIGothic"/>
              </a:rPr>
              <a:t>大影响。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BSWFFO+MS-UIGothic"/>
                <a:cs typeface="BSWFFO+MS-UIGothic"/>
              </a:rPr>
              <a:t>疲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劳</a:t>
            </a:r>
            <a:r>
              <a:rPr sz="3000">
                <a:solidFill>
                  <a:srgbClr val="E27536"/>
                </a:solidFill>
                <a:latin typeface="BSWFFO+MS-UIGothic"/>
                <a:cs typeface="BSWFFO+MS-UIGothic"/>
              </a:rPr>
              <a:t>性能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E27536"/>
                </a:solidFill>
                <a:latin typeface="BSWFFO+MS-UIGothic"/>
                <a:cs typeface="BSWFFO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性能是指聚合物基复合材料在交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力作用下的抗疲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能力，是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估材料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实际应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用中耐久性的重要指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79946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疲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性能主要取决于增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强纤维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和基体聚合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物的性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，以及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与基体的界面粘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结强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度。在交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变应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力作用下，复合材料中的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力集中区域，如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与基体的界面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，容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易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生裂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纹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并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展，最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终导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致材料断裂。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因此，改善界面粘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结强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度和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化基体聚合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物的性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是提高复合材料疲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性能的关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WGJMVP+WGNKQW+MicrosoftYaHei-Bold"/>
                <a:cs typeface="WGJMVP+WGNKQW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损伤</a:t>
            </a:r>
            <a:r>
              <a:rPr sz="3000">
                <a:solidFill>
                  <a:srgbClr val="E27536"/>
                </a:solidFill>
                <a:latin typeface="BSWFFO+MS-UIGothic"/>
                <a:cs typeface="BSWFFO+MS-UIGothic"/>
              </a:rPr>
              <a:t>容限与断裂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韧</a:t>
            </a:r>
            <a:r>
              <a:rPr sz="3000">
                <a:solidFill>
                  <a:srgbClr val="E27536"/>
                </a:solidFill>
                <a:latin typeface="BSWFFO+MS-UIGothic"/>
                <a:cs typeface="BSWFFO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27536"/>
                </a:solidFill>
                <a:latin typeface="BSWFFO+MS-UIGothic"/>
                <a:cs typeface="BSWFFO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53485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容限与断裂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韧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性是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估聚合物基复合材料在受到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后保持整体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定性的能力的重要指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665784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容限是指在承受一定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荷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，复合材料能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承受的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程度而不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丧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失其整体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定性的能力。断裂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韧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性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映了材料在裂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纹扩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展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吸收能量的能力，是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估材料抵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抗脆性断裂的重要参数。影响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容限与断裂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韧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性的因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素包括增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强纤维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的性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、基体聚合物的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型和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与基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体的界面粘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结强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度等。通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过优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化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些因素，可以提高聚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合物基复合材料的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容限和断裂</a:t>
            </a: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韧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性，从而提高其在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7A3812"/>
                </a:solidFill>
                <a:latin typeface="SimSun"/>
                <a:cs typeface="SimSun"/>
              </a:rPr>
              <a:t>实际应</a:t>
            </a:r>
            <a:r>
              <a:rPr sz="1350">
                <a:solidFill>
                  <a:srgbClr val="7A3812"/>
                </a:solidFill>
                <a:latin typeface="BSWFFO+MS-UIGothic"/>
                <a:cs typeface="BSWFFO+MS-UIGothic"/>
              </a:rPr>
              <a:t>用中的可靠性。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E27536"/>
                </a:solidFill>
                <a:latin typeface="BSWFFO+MS-UIGothic"/>
                <a:cs typeface="BSWFFO+MS-UIGothic"/>
              </a:rPr>
              <a:t>膨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胀</a:t>
            </a:r>
            <a:r>
              <a:rPr sz="3000">
                <a:solidFill>
                  <a:srgbClr val="E27536"/>
                </a:solidFill>
                <a:latin typeface="BSWFFO+MS-UIGothic"/>
                <a:cs typeface="BSWFFO+MS-UIGothic"/>
              </a:rPr>
              <a:t>系数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584878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胀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系数是描述聚合物基复合材料在温度升高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尺寸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BSWFFO+MS-UIGothic"/>
                <a:cs typeface="BSWFFO+MS-UIGothic"/>
              </a:rPr>
              <a:t>化的参数。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51457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聚合物基复合材料的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膨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胀</a:t>
            </a: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系数取决于其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成材料的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膨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胀</a:t>
            </a: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系数以及复合材料的制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工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。在温度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化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，复合材料的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胀</a:t>
            </a: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系数会影响其尺寸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定性，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而影响其</a:t>
            </a:r>
            <a:r>
              <a:rPr sz="1350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E27536"/>
                </a:solidFill>
                <a:latin typeface="BSWFFO+MS-UIGothic"/>
                <a:cs typeface="BSWFFO+MS-UIGothic"/>
              </a:rPr>
              <a:t>用性能。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https://d.book118.com/176143230152010053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BSWFFO+MS-UIGothic</vt:lpstr>
      <vt:lpstr>SimSun</vt:lpstr>
      <vt:lpstr>WGJMVP+WGNKQW+MicrosoftYaHei-Bold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2024-09-20T12:50:13.215</cp:lastPrinted>
  <dcterms:created xsi:type="dcterms:W3CDTF">2024-09-20T04:50:13Z</dcterms:created>
  <dcterms:modified xsi:type="dcterms:W3CDTF">2024-09-20T04:50:14Z</dcterms:modified>
</cp:coreProperties>
</file>