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9144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03B405-8790-4647-AFF2-41D51ACFE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D2851C-7985-49F4-90DC-B242559EC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1481BC-9639-415C-AA96-A01534E872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FB92CD-2217-4E5D-9D40-A19D3023F4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70E74F-E3F2-4A5C-80FA-31AE6E5C59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AFE4C2-B65E-4BFE-A882-7F6EB5A82D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EC2235-02B3-4D86-AC60-915F5AA29C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9832A8-63B2-4D1F-A28F-3F1DB0009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619992-5082-43C3-8797-E559A2232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30C6E3-26D1-411D-9DB0-4420099A4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EA669-89E9-4844-9190-C984508A59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图片 2049" descr="corbeil"/>
          <p:cNvPicPr>
            <a:picLocks noChangeAspect="1"/>
          </p:cNvPicPr>
          <p:nvPr/>
        </p:nvPicPr>
        <p:blipFill>
          <a:blip r:embed="rId1">
            <a:lum bright="6000"/>
          </a:blip>
          <a:srcRect b="66667"/>
          <a:stretch>
            <a:fillRect/>
          </a:stretch>
        </p:blipFill>
        <p:spPr>
          <a:xfrm>
            <a:off x="0" y="0"/>
            <a:ext cx="9144000" cy="2667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205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folHlink">
              <a:alpha val="4999"/>
            </a:schemeClr>
          </a:solidFill>
          <a:ln w="9525">
            <a:noFill/>
            <a:miter lim="800000"/>
          </a:ln>
        </p:spPr>
        <p:txBody>
          <a:bodyPr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PMingLiU" charset="-120"/>
              <a:cs typeface="+mn-cs"/>
            </a:endParaRPr>
          </a:p>
        </p:txBody>
      </p:sp>
      <p:pic>
        <p:nvPicPr>
          <p:cNvPr id="3076" name="图片 2051" descr="corbeil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4"/>
              </a:clrFrom>
              <a:clrTo>
                <a:srgbClr val="F6F6F4">
                  <a:alpha val="0"/>
                </a:srgbClr>
              </a:clrTo>
            </a:clrChange>
            <a:lum bright="-6000" contrast="18000"/>
          </a:blip>
          <a:srcRect t="36000" r="42000"/>
          <a:stretch>
            <a:fillRect/>
          </a:stretch>
        </p:blipFill>
        <p:spPr>
          <a:xfrm>
            <a:off x="0" y="2836863"/>
            <a:ext cx="4876800" cy="4035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7" name="Freeform 27"/>
          <p:cNvSpPr/>
          <p:nvPr/>
        </p:nvSpPr>
        <p:spPr>
          <a:xfrm rot="-5400000">
            <a:off x="566738" y="-566737"/>
            <a:ext cx="1152525" cy="2286000"/>
          </a:xfrm>
          <a:custGeom>
            <a:cxnLst>
              <a:cxn ang="0">
                <a:pos x="0" y="0"/>
              </a:cxn>
              <a:cxn ang="0">
                <a:pos x="1779" y="3648"/>
              </a:cxn>
              <a:cxn ang="0">
                <a:pos x="1785" y="0"/>
              </a:cxn>
            </a:cxnLst>
            <a:rect l="l" t="t" r="r" b="b"/>
            <a:pathLst>
              <a:path w="1785" h="3648">
                <a:moveTo>
                  <a:pt x="0" y="0"/>
                </a:moveTo>
                <a:lnTo>
                  <a:pt x="1779" y="3648"/>
                </a:lnTo>
                <a:lnTo>
                  <a:pt x="1785" y="0"/>
                </a:lnTo>
              </a:path>
            </a:pathLst>
          </a:custGeom>
          <a:solidFill>
            <a:schemeClr val="folHlink">
              <a:alpha val="29803"/>
            </a:schemeClr>
          </a:solidFill>
          <a:ln w="9525">
            <a:noFill/>
          </a:ln>
        </p:spPr>
        <p:txBody>
          <a:bodyPr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78" name="Freeform 27"/>
          <p:cNvSpPr/>
          <p:nvPr/>
        </p:nvSpPr>
        <p:spPr>
          <a:xfrm rot="5400000">
            <a:off x="5705475" y="3419475"/>
            <a:ext cx="2305050" cy="4572000"/>
          </a:xfrm>
          <a:custGeom>
            <a:cxnLst>
              <a:cxn ang="0">
                <a:pos x="0" y="0"/>
              </a:cxn>
              <a:cxn ang="0">
                <a:pos x="1779" y="3648"/>
              </a:cxn>
              <a:cxn ang="0">
                <a:pos x="1785" y="0"/>
              </a:cxn>
            </a:cxnLst>
            <a:rect l="l" t="t" r="r" b="b"/>
            <a:pathLst>
              <a:path w="1785" h="3648">
                <a:moveTo>
                  <a:pt x="0" y="0"/>
                </a:moveTo>
                <a:lnTo>
                  <a:pt x="1779" y="3648"/>
                </a:lnTo>
                <a:lnTo>
                  <a:pt x="1785" y="0"/>
                </a:lnTo>
              </a:path>
            </a:pathLst>
          </a:custGeom>
          <a:solidFill>
            <a:schemeClr val="folHlink">
              <a:alpha val="29803"/>
            </a:schemeClr>
          </a:solidFill>
          <a:ln w="9525">
            <a:noFill/>
          </a:ln>
        </p:spPr>
        <p:txBody>
          <a:bodyPr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58" name="标题 2057"/>
          <p:cNvSpPr>
            <a:spLocks noGrp="1"/>
          </p:cNvSpPr>
          <p:nvPr>
            <p:ph type="ctrTitle"/>
          </p:nvPr>
        </p:nvSpPr>
        <p:spPr>
          <a:xfrm>
            <a:off x="685800" y="2438400"/>
            <a:ext cx="7772400" cy="11620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lvl="0" algn="r">
              <a:defRPr sz="4400" kern="1200">
                <a:effectLst>
                  <a:outerShdw blurRad="38100" dist="38100" dir="2700000">
                    <a:srgbClr val="C0C0C0"/>
                  </a:outerShdw>
                </a:effectLst>
              </a:defRPr>
            </a:lvl1pPr>
          </a:lstStyle>
          <a:p>
            <a:pPr lvl="0"/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2059" name="副标题 2058"/>
          <p:cNvSpPr>
            <a:spLocks noGrp="1"/>
          </p:cNvSpPr>
          <p:nvPr>
            <p:ph type="subTitle" idx="1"/>
          </p:nvPr>
        </p:nvSpPr>
        <p:spPr>
          <a:xfrm>
            <a:off x="2057400" y="3886200"/>
            <a:ext cx="6400800" cy="6096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marL="0" lvl="0" indent="0" algn="r">
              <a:buNone/>
              <a:defRPr sz="2400" kern="1200">
                <a:latin typeface="Arial" pitchFamily="34" charset="0"/>
              </a:defRPr>
            </a:lvl1pPr>
            <a:lvl2pPr marL="457200" lvl="1" indent="-457200" algn="ctr">
              <a:buNone/>
              <a:defRPr sz="2400" kern="1200">
                <a:latin typeface="Arial" pitchFamily="34" charset="0"/>
              </a:defRPr>
            </a:lvl2pPr>
            <a:lvl3pPr marL="914400" lvl="2" indent="-914400" algn="ctr">
              <a:buNone/>
              <a:defRPr sz="2400" kern="1200">
                <a:latin typeface="Arial" pitchFamily="34" charset="0"/>
              </a:defRPr>
            </a:lvl3pPr>
            <a:lvl4pPr marL="1371600" lvl="3" indent="-1371600" algn="ctr">
              <a:buNone/>
              <a:defRPr sz="2400" kern="1200">
                <a:latin typeface="Arial" pitchFamily="34" charset="0"/>
              </a:defRPr>
            </a:lvl4pPr>
            <a:lvl5pPr marL="1828800" lvl="4" indent="-1828800" algn="ctr">
              <a:buNone/>
              <a:defRPr sz="2400" kern="1200">
                <a:latin typeface="Arial" pitchFamily="34" charset="0"/>
              </a:defRPr>
            </a:lvl5pPr>
          </a:lstStyle>
          <a:p>
            <a:pPr lvl="0"/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17" name="日期占位符 2054"/>
          <p:cNvSpPr>
            <a:spLocks noGrp="1"/>
          </p:cNvSpPr>
          <p:nvPr>
            <p:ph type="dt" sz="half" idx="2"/>
          </p:nvPr>
        </p:nvSpPr>
        <p:spPr>
          <a:xfrm>
            <a:off x="457200" y="6381750"/>
            <a:ext cx="2133600" cy="476250"/>
          </a:xfrm>
          <a:prstGeom prst="rect">
            <a:avLst/>
          </a:prstGeom>
          <a:ln>
            <a:miter/>
          </a:ln>
        </p:spPr>
        <p:txBody>
          <a:bodyPr anchor="t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页脚占位符 2055"/>
          <p:cNvSpPr>
            <a:spLocks noGrp="1"/>
          </p:cNvSpPr>
          <p:nvPr>
            <p:ph type="ftr" sz="quarter" idx="3"/>
          </p:nvPr>
        </p:nvSpPr>
        <p:spPr>
          <a:xfrm>
            <a:off x="3124200" y="6381750"/>
            <a:ext cx="2895600" cy="476250"/>
          </a:xfrm>
          <a:prstGeom prst="rect">
            <a:avLst/>
          </a:prstGeom>
          <a:ln>
            <a:miter/>
          </a:ln>
        </p:spPr>
        <p:txBody>
          <a:bodyPr anchor="t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灯片编号占位符 2056"/>
          <p:cNvSpPr>
            <a:spLocks noGrp="1"/>
          </p:cNvSpPr>
          <p:nvPr>
            <p:ph type="sldNum" sz="quarter" idx="4"/>
          </p:nvPr>
        </p:nvSpPr>
        <p:spPr>
          <a:xfrm>
            <a:off x="6553200" y="6381750"/>
            <a:ext cx="2133600" cy="476250"/>
          </a:xfrm>
          <a:prstGeom prst="rect">
            <a:avLst/>
          </a:prstGeom>
          <a:ln>
            <a:miter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latin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BE7D4797-A363-4D6F-BD7B-528A2E6F98DA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/>
            </a:fld>
            <a:endParaRPr kumimoji="0" lang="zh-TW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C8C6C7DC-C281-41A8-B46F-136C718E1759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TW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C8C6C7DC-C281-41A8-B46F-136C718E1759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TW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C8C6C7DC-C281-41A8-B46F-136C718E1759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TW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C8C6C7DC-C281-41A8-B46F-136C718E1759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TW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C8C6C7DC-C281-41A8-B46F-136C718E1759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TW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C8C6C7DC-C281-41A8-B46F-136C718E1759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TW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C8C6C7DC-C281-41A8-B46F-136C718E1759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TW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C8C6C7DC-C281-41A8-B46F-136C718E1759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TW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C8C6C7DC-C281-41A8-B46F-136C718E1759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TW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C8C6C7DC-C281-41A8-B46F-136C718E1759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TW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image" Target="../media/image2.png" /><Relationship Id="rId14" Type="http://schemas.openxmlformats.org/officeDocument/2006/relationships/image" Target="../media/image3.jpeg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图片 1025" descr="corbeil"/>
          <p:cNvPicPr>
            <a:picLocks noChangeAspect="1"/>
          </p:cNvPicPr>
          <p:nvPr/>
        </p:nvPicPr>
        <p:blipFill>
          <a:blip r:embed="rId12">
            <a:lum bright="6000"/>
          </a:blip>
          <a:srcRect b="72667"/>
          <a:stretch>
            <a:fillRect/>
          </a:stretch>
        </p:blipFill>
        <p:spPr>
          <a:xfrm>
            <a:off x="0" y="0"/>
            <a:ext cx="9144000" cy="1524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矩形 102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folHlink">
              <a:alpha val="4999"/>
            </a:schemeClr>
          </a:solidFill>
          <a:ln w="9525">
            <a:noFill/>
            <a:miter lim="800000"/>
          </a:ln>
        </p:spPr>
        <p:txBody>
          <a:bodyPr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PMingLiU" charset="-120"/>
              <a:cs typeface="+mn-cs"/>
            </a:endParaRPr>
          </a:p>
        </p:txBody>
      </p:sp>
      <p:sp>
        <p:nvSpPr>
          <p:cNvPr id="1028" name="未知"/>
          <p:cNvSpPr>
            <a:spLocks noChangeArrowheads="1"/>
          </p:cNvSpPr>
          <p:nvPr/>
        </p:nvSpPr>
        <p:spPr bwMode="auto">
          <a:xfrm rot="5400000">
            <a:off x="5295900" y="3009900"/>
            <a:ext cx="6858000" cy="838200"/>
          </a:xfrm>
          <a:custGeom>
            <a:cxnLst>
              <a:cxn ang="0">
                <a:pos x="5553" y="0"/>
              </a:cxn>
              <a:cxn ang="0">
                <a:pos x="5553" y="150"/>
              </a:cxn>
              <a:cxn ang="0">
                <a:pos x="4585" y="186"/>
              </a:cxn>
              <a:cxn ang="0">
                <a:pos x="2246" y="180"/>
              </a:cxn>
              <a:cxn ang="0">
                <a:pos x="960" y="180"/>
              </a:cxn>
              <a:cxn ang="0">
                <a:pos x="76" y="198"/>
              </a:cxn>
              <a:cxn ang="0">
                <a:pos x="1" y="153"/>
              </a:cxn>
              <a:cxn ang="0">
                <a:pos x="1" y="0"/>
              </a:cxn>
              <a:cxn ang="0">
                <a:pos x="5553" y="0"/>
              </a:cxn>
            </a:cxnLst>
            <a:rect l="0" t="0" r="r" b="b"/>
            <a:pathLst>
              <a:path w="5557" h="198">
                <a:moveTo>
                  <a:pt x="5553" y="0"/>
                </a:moveTo>
                <a:lnTo>
                  <a:pt x="5553" y="150"/>
                </a:lnTo>
                <a:cubicBezTo>
                  <a:pt x="5557" y="144"/>
                  <a:pt x="5136" y="181"/>
                  <a:pt x="4585" y="186"/>
                </a:cubicBezTo>
                <a:cubicBezTo>
                  <a:pt x="4034" y="191"/>
                  <a:pt x="2849" y="170"/>
                  <a:pt x="2246" y="180"/>
                </a:cubicBezTo>
                <a:cubicBezTo>
                  <a:pt x="1643" y="190"/>
                  <a:pt x="1319" y="178"/>
                  <a:pt x="960" y="180"/>
                </a:cubicBezTo>
                <a:cubicBezTo>
                  <a:pt x="601" y="182"/>
                  <a:pt x="238" y="198"/>
                  <a:pt x="76" y="198"/>
                </a:cubicBezTo>
                <a:cubicBezTo>
                  <a:pt x="28" y="198"/>
                  <a:pt x="1" y="153"/>
                  <a:pt x="1" y="153"/>
                </a:cubicBezTo>
                <a:cubicBezTo>
                  <a:pt x="1" y="153"/>
                  <a:pt x="0" y="83"/>
                  <a:pt x="1" y="0"/>
                </a:cubicBezTo>
                <a:lnTo>
                  <a:pt x="5553" y="0"/>
                </a:lnTo>
                <a:close/>
              </a:path>
            </a:pathLst>
          </a:custGeom>
          <a:solidFill>
            <a:schemeClr val="folHlink">
              <a:alpha val="29999"/>
            </a:schemeClr>
          </a:solidFill>
          <a:ln w="9525">
            <a:noFill/>
            <a:round/>
          </a:ln>
        </p:spPr>
        <p:txBody>
          <a:bodyPr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PMingLiU" charset="-120"/>
              <a:cs typeface="+mn-cs"/>
            </a:endParaRPr>
          </a:p>
        </p:txBody>
      </p:sp>
      <p:sp>
        <p:nvSpPr>
          <p:cNvPr id="1029" name="日期占位符 1028"/>
          <p:cNvSpPr>
            <a:spLocks noGrp="1"/>
          </p:cNvSpPr>
          <p:nvPr>
            <p:ph type="dt" sz="half" idx="2"/>
          </p:nvPr>
        </p:nvSpPr>
        <p:spPr>
          <a:xfrm>
            <a:off x="457200" y="6381750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400" b="0" i="0" u="none" kern="1200" baseline="0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页脚占位符 1029"/>
          <p:cNvSpPr>
            <a:spLocks noGrp="1"/>
          </p:cNvSpPr>
          <p:nvPr>
            <p:ph type="ftr" sz="quarter" idx="3"/>
          </p:nvPr>
        </p:nvSpPr>
        <p:spPr>
          <a:xfrm>
            <a:off x="3124200" y="6381750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defPPr>
              <a:defRPr lang="zh-TW"/>
            </a:defPPr>
            <a:lvl1pPr marL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400" b="0" i="0" u="none" kern="1200" baseline="0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TW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1" name="灯片编号占位符 1030"/>
          <p:cNvSpPr>
            <a:spLocks noGrp="1"/>
          </p:cNvSpPr>
          <p:nvPr>
            <p:ph type="sldNum" sz="quarter" idx="4"/>
          </p:nvPr>
        </p:nvSpPr>
        <p:spPr>
          <a:xfrm>
            <a:off x="6553200" y="6381750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TW"/>
            </a:defPPr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400"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C8C6C7DC-C281-41A8-B46F-136C718E1759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TW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32" name="图片 1031" descr="hr-abhijit-sagade-03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3547" t="44969" r="2586" b="29874"/>
          <a:stretch>
            <a:fillRect/>
          </a:stretch>
        </p:blipFill>
        <p:spPr>
          <a:xfrm>
            <a:off x="381000" y="1066800"/>
            <a:ext cx="6172200" cy="381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图片 1032" descr="corbeil"/>
          <p:cNvPicPr>
            <a:picLocks noChangeAspect="1"/>
          </p:cNvPicPr>
          <p:nvPr/>
        </p:nvPicPr>
        <p:blipFill>
          <a:blip r:embed="rId14">
            <a:clrChange>
              <a:clrFrom>
                <a:srgbClr val="F6F6F4"/>
              </a:clrFrom>
              <a:clrTo>
                <a:srgbClr val="F6F6F4">
                  <a:alpha val="0"/>
                </a:srgbClr>
              </a:clrTo>
            </a:clrChange>
            <a:lum bright="-6000" contrast="12000"/>
          </a:blip>
          <a:srcRect l="33000" t="32001"/>
          <a:stretch>
            <a:fillRect/>
          </a:stretch>
        </p:blipFill>
        <p:spPr>
          <a:xfrm>
            <a:off x="6477000" y="4814888"/>
            <a:ext cx="2667000" cy="2043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4" name="标题 1033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35" name="文本占位符 1034"/>
          <p:cNvSpPr/>
          <p:nvPr>
            <p:ph type="body" idx="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3600" b="1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3600" b="1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3600" b="1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3600" b="1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buFont typeface="Arial" pitchFamily="34" charset="0"/>
        <a:defRPr sz="3600" b="1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buFont typeface="Arial" pitchFamily="34" charset="0"/>
        <a:defRPr sz="3600" b="1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buFont typeface="Arial" pitchFamily="34" charset="0"/>
        <a:defRPr sz="3600" b="1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buFont typeface="Arial" pitchFamily="34" charset="0"/>
        <a:defRPr sz="3600" b="1">
          <a:solidFill>
            <a:schemeClr val="tx2"/>
          </a:solidFill>
          <a:latin typeface="Arial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Microsoft JhengHei" panose="020b0604030504040204" pitchFamily="34" charset="-120"/>
        <a:buChar char="◆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Font typeface="Microsoft JhengHei" panose="020b0604030504040204" pitchFamily="34" charset="-12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Font typeface="Microsoft JhengHei" panose="020b0604030504040204" pitchFamily="34" charset="-12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Font typeface="Microsoft JhengHei" panose="020b0604030504040204" pitchFamily="34" charset="-12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Font typeface="Microsoft JhengHei" panose="020b0604030504040204" pitchFamily="34" charset="-12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spcBef>
          <a:spcPct val="20000"/>
        </a:spcBef>
        <a:spcAft>
          <a:spcPct val="0"/>
        </a:spcAft>
        <a:buFont typeface="Microsoft JhengHei" panose="020b0604030504040204" pitchFamily="34" charset="-12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spcBef>
          <a:spcPct val="20000"/>
        </a:spcBef>
        <a:spcAft>
          <a:spcPct val="0"/>
        </a:spcAft>
        <a:buFont typeface="Microsoft JhengHei" panose="020b0604030504040204" pitchFamily="34" charset="-12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spcBef>
          <a:spcPct val="20000"/>
        </a:spcBef>
        <a:spcAft>
          <a:spcPct val="0"/>
        </a:spcAft>
        <a:buFont typeface="Microsoft JhengHei" panose="020b0604030504040204" pitchFamily="34" charset="-12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spcBef>
          <a:spcPct val="20000"/>
        </a:spcBef>
        <a:spcAft>
          <a:spcPct val="0"/>
        </a:spcAft>
        <a:buFont typeface="Microsoft JhengHei" panose="020b0604030504040204" pitchFamily="34" charset="-12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spcBef>
          <a:spcPct val="0"/>
        </a:spcBef>
        <a:spcAft>
          <a:spcPct val="0"/>
        </a:spcAft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6145001014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标题 5121"/>
          <p:cNvSpPr>
            <a:spLocks noGrp="1"/>
          </p:cNvSpPr>
          <p:nvPr>
            <p:ph type="ctrTitle"/>
          </p:nvPr>
        </p:nvSpPr>
        <p:spPr>
          <a:xfrm>
            <a:off x="990600" y="1825625"/>
            <a:ext cx="7162800" cy="12985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4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儿童幽门螺杆菌感染诊治专家共识</a:t>
            </a:r>
            <a:endParaRPr kumimoji="0" lang="zh-CN" altLang="en-US" sz="4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j-cs"/>
            </a:endParaRPr>
          </a:p>
        </p:txBody>
      </p:sp>
      <p:sp>
        <p:nvSpPr>
          <p:cNvPr id="5123" name="副标题 5122"/>
          <p:cNvSpPr/>
          <p:nvPr>
            <p:ph type="subTitle" idx="1"/>
          </p:nvPr>
        </p:nvSpPr>
        <p:spPr>
          <a:xfrm>
            <a:off x="4724400" y="6096000"/>
            <a:ext cx="4191000" cy="3810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ClrTx/>
              <a:buSzTx/>
            </a:pPr>
            <a:endParaRPr lang="en-US" altLang="zh-CN" sz="1800" b="1" kern="1200">
              <a:latin typeface="+mn-lt"/>
              <a:ea typeface="Microsoft JhengHei" panose="020b0604030504040204" pitchFamily="34" charset="-120"/>
              <a:cs typeface="+mn-cs"/>
            </a:endParaRPr>
          </a:p>
        </p:txBody>
      </p:sp>
      <p:sp>
        <p:nvSpPr>
          <p:cNvPr id="5124" name="Rectangle 7"/>
          <p:cNvSpPr/>
          <p:nvPr/>
        </p:nvSpPr>
        <p:spPr>
          <a:xfrm>
            <a:off x="7162800" y="533400"/>
            <a:ext cx="1389063" cy="3492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 cap="flat" cmpd="sng">
            <a:solidFill>
              <a:srgbClr val="969696"/>
            </a:solidFill>
            <a:prstDash val="dash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defPPr>
              <a:defRPr lang="zh-TW"/>
            </a:defPPr>
            <a:lvl1pPr marL="34290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◆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buFont typeface="Arial" pitchFamily="34" charset="0"/>
              <a:buNone/>
            </a:pPr>
            <a:r>
              <a:rPr lang="de-DE" altLang="en-US" sz="1400" b="1">
                <a:ea typeface="华文细黑" panose="02010600040101010101" pitchFamily="2" charset="-122"/>
              </a:rPr>
              <a:t>LOGO</a:t>
            </a:r>
            <a:endParaRPr lang="de-DE" altLang="en-US" sz="1400" b="1">
              <a:ea typeface="华文细黑" panose="02010600040101010101" pitchFamily="2" charset="-122"/>
            </a:endParaRPr>
          </a:p>
        </p:txBody>
      </p:sp>
      <p:sp>
        <p:nvSpPr>
          <p:cNvPr id="5125" name="TextBox 5124"/>
          <p:cNvSpPr txBox="1"/>
          <p:nvPr/>
        </p:nvSpPr>
        <p:spPr>
          <a:xfrm>
            <a:off x="914400" y="9144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00"/>
              <a:t>2023最新整理收集</a:t>
            </a:r>
          </a:p>
          <a:p>
            <a:pPr>
              <a:defRPr sz="100" b="1" i="1">
                <a:solidFill>
                  <a:srgbClr val="E1E100"/>
                </a:solidFill>
              </a:defRPr>
            </a:pPr>
            <a:r>
              <a:t>do</a:t>
            </a:r>
            <a:br/>
            <a:br/>
            <a:br/>
            <a:r>
              <a:t> something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标题 6145"/>
          <p:cNvSpPr/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/>
          </a:p>
        </p:txBody>
      </p:sp>
      <p:sp>
        <p:nvSpPr>
          <p:cNvPr id="6147" name="内容占位符 6146"/>
          <p:cNvSpPr/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zh-CN" altLang="en-US" b="1"/>
              <a:t> </a:t>
            </a:r>
            <a:r>
              <a:rPr lang="zh-CN" altLang="en-US" sz="2800" b="1"/>
              <a:t>幽门螺杆菌(Helicobacter pylori，Hp)感染是儿科的常见问题，与儿童慢性胃炎、消化性溃疡等疾病密切相关。</a:t>
            </a:r>
            <a:endParaRPr lang="zh-CN" altLang="en-US" sz="2800" b="1"/>
          </a:p>
          <a:p>
            <a:pPr eaLnBrk="1" hangingPunct="1"/>
            <a:r>
              <a:rPr lang="zh-CN" altLang="en-US" sz="2800" b="1"/>
              <a:t> 由于儿童自身生长发育及药物代谢的特点，成人Hp感染的诊治指南并不完全适用于儿童，为了规范中国儿童Hp感染的诊断与治疗，特制定儿童Hp感染的诊治专家共识。</a:t>
            </a:r>
            <a:endParaRPr lang="zh-CN" altLang="en-US" sz="2800" b="1"/>
          </a:p>
        </p:txBody>
      </p:sp>
      <p:sp>
        <p:nvSpPr>
          <p:cNvPr id="6148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eaLnBrk="1" hangingPunct="1">
              <a:spcBef>
                <a:spcPct val="0"/>
              </a:spcBef>
              <a:buFont typeface="Arial" pitchFamily="34" charset="0"/>
              <a:buNone/>
            </a:pPr>
            <a:fld id="{9A0DB2DC-4C9A-4742-B13C-FB6460FD3503}" type="slidenum">
              <a:rPr lang="zh-TW" altLang="en-US" sz="1400"/>
              <a:t>2</a:t>
            </a:fld>
            <a:endParaRPr lang="zh-TW" altLang="en-US" sz="14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矩形 7"/>
          <p:cNvSpPr/>
          <p:nvPr/>
        </p:nvSpPr>
        <p:spPr>
          <a:xfrm>
            <a:off x="2713038" y="2058988"/>
            <a:ext cx="4303712" cy="762000"/>
          </a:xfrm>
          <a:custGeom>
            <a:gdLst>
              <a:gd name="txL" fmla="*/ 0 w 2520280"/>
              <a:gd name="txT" fmla="*/ 0 h 1872208"/>
              <a:gd name="txR" fmla="*/ 2520280 w 2520280"/>
              <a:gd name="txB" fmla="*/ 1872208 h 1872208"/>
            </a:gdLst>
            <a:cxnLst>
              <a:cxn ang="0">
                <a:pos x="0" y="126228"/>
              </a:cxn>
              <a:cxn ang="0">
                <a:pos x="12549663" y="126228"/>
              </a:cxn>
              <a:cxn ang="0">
                <a:pos x="0" y="126228"/>
              </a:cxn>
              <a:cxn ang="0">
                <a:pos x="0" y="0"/>
              </a:cxn>
              <a:cxn ang="0">
                <a:pos x="4561" y="0"/>
              </a:cxn>
              <a:cxn ang="0">
                <a:pos x="0" y="0"/>
              </a:cxn>
            </a:cxnLst>
            <a:rect l="txL" t="txT" r="txR" b="tx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 cmpd="sng">
            <a:solidFill>
              <a:srgbClr val="DDDDDD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324000" tIns="0" rIns="108000" bIns="144000" anchor="b" anchorCtr="0"/>
          <a:lstStyle>
            <a:defPPr>
              <a:defRPr lang="zh-TW"/>
            </a:defPPr>
            <a:lvl1pPr marL="34290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◆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2800" b="1">
                <a:ea typeface="微软雅黑" panose="020b0503020204020204" pitchFamily="34" charset="-122"/>
              </a:rPr>
              <a:t>儿童Hp感染的诊断</a:t>
            </a:r>
            <a:endParaRPr lang="zh-CN" altLang="en-US" sz="2800" b="1">
              <a:ea typeface="微软雅黑" panose="020b0503020204020204" pitchFamily="34" charset="-122"/>
            </a:endParaRPr>
          </a:p>
        </p:txBody>
      </p:sp>
      <p:sp>
        <p:nvSpPr>
          <p:cNvPr id="7171" name="任意多边形 16"/>
          <p:cNvSpPr/>
          <p:nvPr/>
        </p:nvSpPr>
        <p:spPr>
          <a:xfrm>
            <a:off x="2127250" y="2279650"/>
            <a:ext cx="549275" cy="549275"/>
          </a:xfrm>
          <a:custGeom>
            <a:gdLst>
              <a:gd name="txL" fmla="*/ 0 w 696310"/>
              <a:gd name="txT" fmla="*/ 0 h 696310"/>
              <a:gd name="txR" fmla="*/ 696310 w 696310"/>
              <a:gd name="txB" fmla="*/ 696310 h 696310"/>
            </a:gdLst>
            <a:cxnLst>
              <a:cxn ang="0">
                <a:pos x="0" y="0"/>
              </a:cxn>
              <a:cxn ang="0">
                <a:pos x="225712" y="0"/>
              </a:cxn>
              <a:cxn ang="0">
                <a:pos x="225712" y="116081"/>
              </a:cxn>
              <a:cxn ang="0">
                <a:pos x="341794" y="116081"/>
              </a:cxn>
              <a:cxn ang="0">
                <a:pos x="341794" y="341794"/>
              </a:cxn>
              <a:cxn ang="0">
                <a:pos x="0" y="341794"/>
              </a:cxn>
            </a:cxnLst>
            <a:rect l="txL" t="txT" r="txR" b="txB"/>
            <a:pathLst>
              <a:path w="696310" h="696310">
                <a:moveTo>
                  <a:pt x="0" y="0"/>
                </a:moveTo>
                <a:lnTo>
                  <a:pt x="459827" y="0"/>
                </a:lnTo>
                <a:lnTo>
                  <a:pt x="459827" y="236483"/>
                </a:lnTo>
                <a:lnTo>
                  <a:pt x="696310" y="236483"/>
                </a:lnTo>
                <a:lnTo>
                  <a:pt x="696310" y="696310"/>
                </a:lnTo>
                <a:lnTo>
                  <a:pt x="0" y="696310"/>
                </a:lnTo>
                <a:lnTo>
                  <a:pt x="0" y="0"/>
                </a:lnTo>
                <a:close/>
              </a:path>
            </a:pathLst>
          </a:custGeom>
          <a:solidFill>
            <a:srgbClr val="E779A3"/>
          </a:solidFill>
          <a:ln w="9525">
            <a:noFill/>
          </a:ln>
        </p:spPr>
        <p:txBody>
          <a:bodyPr lIns="0" tIns="180000" rIns="0" bIns="0" anchor="ctr" anchorCtr="0"/>
          <a:lstStyle>
            <a:defPPr>
              <a:defRPr lang="zh-TW"/>
            </a:defPPr>
            <a:lvl1pPr marL="34290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◆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en-US" altLang="zh-CN" sz="2000">
                <a:solidFill>
                  <a:srgbClr val="FFFFFF"/>
                </a:solidFill>
                <a:ea typeface="PMingLiU" charset="-120"/>
              </a:rPr>
              <a:t>01</a:t>
            </a:r>
            <a:endParaRPr lang="zh-CN" altLang="en-US" sz="2000">
              <a:solidFill>
                <a:srgbClr val="FFFFFF"/>
              </a:solidFill>
              <a:ea typeface="PMingLiU" charset="-120"/>
            </a:endParaRPr>
          </a:p>
        </p:txBody>
      </p:sp>
      <p:sp>
        <p:nvSpPr>
          <p:cNvPr id="7172" name="矩形 17"/>
          <p:cNvSpPr/>
          <p:nvPr/>
        </p:nvSpPr>
        <p:spPr>
          <a:xfrm>
            <a:off x="2527300" y="2260600"/>
            <a:ext cx="163513" cy="168275"/>
          </a:xfrm>
          <a:prstGeom prst="rect">
            <a:avLst/>
          </a:prstGeom>
          <a:solidFill>
            <a:srgbClr val="F5C9DA"/>
          </a:solidFill>
          <a:ln w="9525">
            <a:noFill/>
          </a:ln>
        </p:spPr>
        <p:txBody>
          <a:bodyPr lIns="0" tIns="216000" rIns="180000" bIns="0" anchor="ctr" anchorCtr="0"/>
          <a:lstStyle>
            <a:defPPr>
              <a:defRPr lang="zh-TW"/>
            </a:defPPr>
            <a:lvl1pPr marL="34290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◆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eaLnBrk="1" hangingPunct="1">
              <a:spcBef>
                <a:spcPct val="0"/>
              </a:spcBef>
              <a:buFont typeface="Arial" pitchFamily="34" charset="0"/>
              <a:buNone/>
            </a:pPr>
            <a:endParaRPr lang="zh-CN" altLang="en-US" sz="400">
              <a:solidFill>
                <a:srgbClr val="FFFFFF"/>
              </a:solidFill>
              <a:ea typeface="PMingLiU" charset="-120"/>
            </a:endParaRPr>
          </a:p>
        </p:txBody>
      </p:sp>
      <p:sp>
        <p:nvSpPr>
          <p:cNvPr id="7173" name="矩形 7"/>
          <p:cNvSpPr/>
          <p:nvPr/>
        </p:nvSpPr>
        <p:spPr>
          <a:xfrm>
            <a:off x="2713038" y="3478213"/>
            <a:ext cx="4303712" cy="762000"/>
          </a:xfrm>
          <a:custGeom>
            <a:gdLst>
              <a:gd name="txL" fmla="*/ 0 w 2520280"/>
              <a:gd name="txT" fmla="*/ 0 h 1872208"/>
              <a:gd name="txR" fmla="*/ 2520280 w 2520280"/>
              <a:gd name="txB" fmla="*/ 1872208 h 1872208"/>
            </a:gdLst>
            <a:cxnLst>
              <a:cxn ang="0">
                <a:pos x="0" y="126228"/>
              </a:cxn>
              <a:cxn ang="0">
                <a:pos x="12549663" y="126228"/>
              </a:cxn>
              <a:cxn ang="0">
                <a:pos x="0" y="126228"/>
              </a:cxn>
              <a:cxn ang="0">
                <a:pos x="0" y="0"/>
              </a:cxn>
              <a:cxn ang="0">
                <a:pos x="4561" y="0"/>
              </a:cxn>
              <a:cxn ang="0">
                <a:pos x="0" y="0"/>
              </a:cxn>
            </a:cxnLst>
            <a:rect l="txL" t="txT" r="txR" b="tx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 cmpd="sng">
            <a:solidFill>
              <a:srgbClr val="DDDDDD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324000" tIns="0" rIns="108000" bIns="144000" anchor="b" anchorCtr="0"/>
          <a:lstStyle>
            <a:defPPr>
              <a:defRPr lang="zh-TW"/>
            </a:defPPr>
            <a:lvl1pPr marL="34290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◆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2800" b="1">
                <a:ea typeface="微软雅黑" panose="020b0503020204020204" pitchFamily="34" charset="-122"/>
              </a:rPr>
              <a:t>儿童Hp感染的</a:t>
            </a:r>
            <a:r>
              <a:rPr lang="zh-CN" altLang="en-US" sz="2800" b="1">
                <a:ea typeface="微软雅黑" panose="020b0503020204020204" pitchFamily="34" charset="-122"/>
                <a:sym typeface="Arial" pitchFamily="34" charset="0"/>
              </a:rPr>
              <a:t>治疗</a:t>
            </a:r>
            <a:endParaRPr lang="zh-CN" altLang="en-US" sz="2800" b="1"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7174" name="任意多边形 19"/>
          <p:cNvSpPr/>
          <p:nvPr/>
        </p:nvSpPr>
        <p:spPr>
          <a:xfrm>
            <a:off x="2127250" y="3697288"/>
            <a:ext cx="549275" cy="549275"/>
          </a:xfrm>
          <a:custGeom>
            <a:gdLst>
              <a:gd name="txL" fmla="*/ 0 w 696310"/>
              <a:gd name="txT" fmla="*/ 0 h 696310"/>
              <a:gd name="txR" fmla="*/ 696310 w 696310"/>
              <a:gd name="txB" fmla="*/ 696310 h 696310"/>
            </a:gdLst>
            <a:cxnLst>
              <a:cxn ang="0">
                <a:pos x="0" y="0"/>
              </a:cxn>
              <a:cxn ang="0">
                <a:pos x="225712" y="0"/>
              </a:cxn>
              <a:cxn ang="0">
                <a:pos x="225712" y="116081"/>
              </a:cxn>
              <a:cxn ang="0">
                <a:pos x="341794" y="116081"/>
              </a:cxn>
              <a:cxn ang="0">
                <a:pos x="341794" y="341794"/>
              </a:cxn>
              <a:cxn ang="0">
                <a:pos x="0" y="341794"/>
              </a:cxn>
            </a:cxnLst>
            <a:rect l="txL" t="txT" r="txR" b="txB"/>
            <a:pathLst>
              <a:path w="696310" h="696310">
                <a:moveTo>
                  <a:pt x="0" y="0"/>
                </a:moveTo>
                <a:lnTo>
                  <a:pt x="459827" y="0"/>
                </a:lnTo>
                <a:lnTo>
                  <a:pt x="459827" y="236483"/>
                </a:lnTo>
                <a:lnTo>
                  <a:pt x="696310" y="236483"/>
                </a:lnTo>
                <a:lnTo>
                  <a:pt x="696310" y="696310"/>
                </a:lnTo>
                <a:lnTo>
                  <a:pt x="0" y="696310"/>
                </a:lnTo>
                <a:lnTo>
                  <a:pt x="0" y="0"/>
                </a:lnTo>
                <a:close/>
              </a:path>
            </a:pathLst>
          </a:custGeom>
          <a:solidFill>
            <a:srgbClr val="FFC91D"/>
          </a:solidFill>
          <a:ln w="9525">
            <a:noFill/>
          </a:ln>
        </p:spPr>
        <p:txBody>
          <a:bodyPr lIns="0" tIns="180000" rIns="0" bIns="0" anchor="ctr" anchorCtr="0"/>
          <a:lstStyle>
            <a:defPPr>
              <a:defRPr lang="zh-TW"/>
            </a:defPPr>
            <a:lvl1pPr marL="34290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◆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en-US" altLang="zh-CN" sz="2000">
                <a:solidFill>
                  <a:srgbClr val="FFFFFF"/>
                </a:solidFill>
                <a:ea typeface="PMingLiU" charset="-120"/>
              </a:rPr>
              <a:t>02</a:t>
            </a:r>
            <a:endParaRPr lang="zh-CN" altLang="en-US" sz="2000">
              <a:solidFill>
                <a:srgbClr val="FFFFFF"/>
              </a:solidFill>
              <a:ea typeface="PMingLiU" charset="-120"/>
            </a:endParaRPr>
          </a:p>
        </p:txBody>
      </p:sp>
      <p:sp>
        <p:nvSpPr>
          <p:cNvPr id="7175" name="矩形 20"/>
          <p:cNvSpPr/>
          <p:nvPr/>
        </p:nvSpPr>
        <p:spPr>
          <a:xfrm>
            <a:off x="2527300" y="3678238"/>
            <a:ext cx="163513" cy="169862"/>
          </a:xfrm>
          <a:prstGeom prst="rect">
            <a:avLst/>
          </a:prstGeom>
          <a:solidFill>
            <a:srgbClr val="FFE9A5"/>
          </a:solidFill>
          <a:ln w="9525">
            <a:noFill/>
          </a:ln>
        </p:spPr>
        <p:txBody>
          <a:bodyPr lIns="0" tIns="216000" rIns="180000" bIns="0" anchor="ctr" anchorCtr="0"/>
          <a:lstStyle>
            <a:defPPr>
              <a:defRPr lang="zh-TW"/>
            </a:defPPr>
            <a:lvl1pPr marL="34290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◆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eaLnBrk="1" hangingPunct="1">
              <a:spcBef>
                <a:spcPct val="0"/>
              </a:spcBef>
              <a:buFont typeface="Arial" pitchFamily="34" charset="0"/>
              <a:buNone/>
            </a:pPr>
            <a:endParaRPr lang="zh-CN" altLang="en-US" sz="400">
              <a:solidFill>
                <a:srgbClr val="FFFFFF"/>
              </a:solidFill>
              <a:ea typeface="PMingLiU" charset="-120"/>
            </a:endParaRPr>
          </a:p>
        </p:txBody>
      </p:sp>
      <p:sp>
        <p:nvSpPr>
          <p:cNvPr id="7176" name="矩形 23"/>
          <p:cNvSpPr/>
          <p:nvPr/>
        </p:nvSpPr>
        <p:spPr>
          <a:xfrm>
            <a:off x="2527300" y="5097463"/>
            <a:ext cx="163513" cy="168275"/>
          </a:xfrm>
          <a:prstGeom prst="rect">
            <a:avLst/>
          </a:prstGeom>
          <a:solidFill>
            <a:srgbClr val="E2F1B9"/>
          </a:solidFill>
          <a:ln w="9525">
            <a:noFill/>
          </a:ln>
        </p:spPr>
        <p:txBody>
          <a:bodyPr lIns="0" tIns="216000" rIns="180000" bIns="0" anchor="ctr" anchorCtr="0"/>
          <a:lstStyle>
            <a:defPPr>
              <a:defRPr lang="zh-TW"/>
            </a:defPPr>
            <a:lvl1pPr marL="34290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◆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eaLnBrk="1" hangingPunct="1">
              <a:spcBef>
                <a:spcPct val="0"/>
              </a:spcBef>
              <a:buFont typeface="Arial" pitchFamily="34" charset="0"/>
              <a:buNone/>
            </a:pPr>
            <a:endParaRPr lang="zh-CN" altLang="en-US" sz="400">
              <a:solidFill>
                <a:srgbClr val="FFFFFF"/>
              </a:solidFill>
              <a:ea typeface="PMingLiU" charset="-120"/>
            </a:endParaRPr>
          </a:p>
        </p:txBody>
      </p:sp>
      <p:sp>
        <p:nvSpPr>
          <p:cNvPr id="7177" name="任意多边形 24"/>
          <p:cNvSpPr/>
          <p:nvPr/>
        </p:nvSpPr>
        <p:spPr>
          <a:xfrm>
            <a:off x="4587875" y="1023938"/>
            <a:ext cx="236538" cy="236537"/>
          </a:xfrm>
          <a:custGeom>
            <a:gdLst>
              <a:gd name="txL" fmla="*/ 0 w 696310"/>
              <a:gd name="txT" fmla="*/ 0 h 696310"/>
              <a:gd name="txR" fmla="*/ 696310 w 696310"/>
              <a:gd name="txB" fmla="*/ 696310 h 696310"/>
            </a:gdLst>
            <a:cxnLst>
              <a:cxn ang="0">
                <a:pos x="0" y="0"/>
              </a:cxn>
              <a:cxn ang="0">
                <a:pos x="156204" y="0"/>
              </a:cxn>
              <a:cxn ang="0">
                <a:pos x="156204" y="80333"/>
              </a:cxn>
              <a:cxn ang="0">
                <a:pos x="236538" y="80333"/>
              </a:cxn>
              <a:cxn ang="0">
                <a:pos x="236538" y="236537"/>
              </a:cxn>
              <a:cxn ang="0">
                <a:pos x="0" y="236537"/>
              </a:cxn>
              <a:cxn ang="0">
                <a:pos x="0" y="0"/>
              </a:cxn>
            </a:cxnLst>
            <a:rect l="txL" t="txT" r="txR" b="txB"/>
            <a:pathLst>
              <a:path w="696310" h="696310">
                <a:moveTo>
                  <a:pt x="0" y="0"/>
                </a:moveTo>
                <a:lnTo>
                  <a:pt x="459827" y="0"/>
                </a:lnTo>
                <a:lnTo>
                  <a:pt x="459827" y="236483"/>
                </a:lnTo>
                <a:lnTo>
                  <a:pt x="696310" y="236483"/>
                </a:lnTo>
                <a:lnTo>
                  <a:pt x="696310" y="696310"/>
                </a:lnTo>
                <a:lnTo>
                  <a:pt x="0" y="696310"/>
                </a:lnTo>
                <a:lnTo>
                  <a:pt x="0" y="0"/>
                </a:lnTo>
                <a:close/>
              </a:path>
            </a:pathLst>
          </a:custGeom>
          <a:solidFill>
            <a:srgbClr val="E779A3">
              <a:alpha val="100000"/>
            </a:srgbClr>
          </a:solidFill>
          <a:ln w="9525">
            <a:noFill/>
          </a:ln>
        </p:spPr>
        <p:txBody>
          <a:bodyPr/>
          <a:lstStyle>
            <a:defPPr>
              <a:defRPr lang="zh-TW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178" name="矩形 25"/>
          <p:cNvSpPr/>
          <p:nvPr/>
        </p:nvSpPr>
        <p:spPr>
          <a:xfrm>
            <a:off x="4770438" y="998538"/>
            <a:ext cx="85725" cy="90487"/>
          </a:xfrm>
          <a:prstGeom prst="rect">
            <a:avLst/>
          </a:prstGeom>
          <a:solidFill>
            <a:srgbClr val="F5C9DA"/>
          </a:solidFill>
          <a:ln w="9525">
            <a:noFill/>
          </a:ln>
        </p:spPr>
        <p:txBody>
          <a:bodyPr lIns="0" tIns="216000" rIns="180000" bIns="0" anchor="ctr" anchorCtr="0"/>
          <a:lstStyle>
            <a:defPPr>
              <a:defRPr lang="zh-TW"/>
            </a:defPPr>
            <a:lvl1pPr marL="34290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◆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eaLnBrk="1" hangingPunct="1">
              <a:lnSpc>
                <a:spcPct val="8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en-US" sz="600">
              <a:solidFill>
                <a:srgbClr val="FFFFFF"/>
              </a:solidFill>
              <a:ea typeface="PMingLiU" charset="-120"/>
            </a:endParaRPr>
          </a:p>
        </p:txBody>
      </p:sp>
      <p:sp>
        <p:nvSpPr>
          <p:cNvPr id="7179" name="文本框 26"/>
          <p:cNvSpPr txBox="1"/>
          <p:nvPr/>
        </p:nvSpPr>
        <p:spPr>
          <a:xfrm>
            <a:off x="4114800" y="1631950"/>
            <a:ext cx="18875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TW"/>
            </a:defPPr>
            <a:lvl1pPr marL="34290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◆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icrosoft JhengHei" panose="020b0604030504040204" pitchFamily="34" charset="-120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en-US" altLang="zh-CN" sz="1800" b="1">
                <a:solidFill>
                  <a:srgbClr val="E5E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800" b="1">
              <a:solidFill>
                <a:srgbClr val="E5E4E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80" name="文本框 1"/>
          <p:cNvPicPr/>
          <p:nvPr/>
        </p:nvPicPr>
        <p:blipFill>
          <a:blip r:embed="rId2"/>
          <a:stretch>
            <a:fillRect/>
          </a:stretch>
        </p:blipFill>
        <p:spPr>
          <a:xfrm>
            <a:off x="3140075" y="1116013"/>
            <a:ext cx="1627188" cy="646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81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eaLnBrk="1" hangingPunct="1">
              <a:spcBef>
                <a:spcPct val="0"/>
              </a:spcBef>
              <a:buFont typeface="Arial" pitchFamily="34" charset="0"/>
              <a:buNone/>
            </a:pPr>
            <a:fld id="{9A0DB2DC-4C9A-4742-B13C-FB6460FD3503}" type="slidenum">
              <a:rPr lang="zh-TW" altLang="en-US" sz="1400"/>
              <a:t>3</a:t>
            </a:fld>
            <a:endParaRPr lang="zh-TW" altLang="en-US" sz="14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标题 8193"/>
          <p:cNvSpPr/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CN" altLang="en-US">
                <a:solidFill>
                  <a:srgbClr val="008000"/>
                </a:solidFill>
                <a:ea typeface="微软雅黑" panose="020b0503020204020204" pitchFamily="34" charset="-122"/>
              </a:rPr>
              <a:t>一、儿童Hp感染的诊断</a:t>
            </a:r>
            <a:endParaRPr lang="zh-CN" altLang="en-US">
              <a:solidFill>
                <a:srgbClr val="008000"/>
              </a:solidFill>
              <a:ea typeface="微软雅黑" panose="020b0503020204020204" pitchFamily="34" charset="-122"/>
            </a:endParaRPr>
          </a:p>
        </p:txBody>
      </p:sp>
      <p:sp>
        <p:nvSpPr>
          <p:cNvPr id="8195" name="内容占位符 8194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marL="1905" indent="-1905" eaLnBrk="1" hangingPunct="1"/>
            <a:r>
              <a:rPr lang="zh-CN" altLang="en-US" b="1">
                <a:solidFill>
                  <a:srgbClr val="008000"/>
                </a:solidFill>
              </a:rPr>
              <a:t>(一)Hp的检测指征</a:t>
            </a:r>
            <a:endParaRPr lang="zh-CN" altLang="en-US" b="1">
              <a:solidFill>
                <a:srgbClr val="008000"/>
              </a:solidFill>
            </a:endParaRPr>
          </a:p>
          <a:p>
            <a:pPr marL="1905" indent="-1905" eaLnBrk="1" hangingPunct="1">
              <a:buNone/>
            </a:pPr>
            <a:r>
              <a:rPr lang="zh-CN" altLang="en-US" sz="2400" b="1"/>
              <a:t>  1.消化性溃疡。</a:t>
            </a:r>
            <a:endParaRPr lang="zh-CN" altLang="en-US" sz="2400" b="1"/>
          </a:p>
          <a:p>
            <a:pPr marL="1905" indent="-1905" eaLnBrk="1" hangingPunct="1"/>
            <a:endParaRPr lang="zh-CN" altLang="en-US" sz="2400" b="1"/>
          </a:p>
          <a:p>
            <a:pPr marL="1905" indent="-1905" eaLnBrk="1" hangingPunct="1">
              <a:buNone/>
            </a:pPr>
            <a:r>
              <a:rPr lang="zh-CN" altLang="en-US" sz="2400" b="1"/>
              <a:t>  2.胃黏膜相关淋巴组织(mucosa associatedlymphoid tissue，MALT)淋巴瘤。</a:t>
            </a:r>
            <a:endParaRPr lang="zh-CN" altLang="en-US" sz="2400" b="1"/>
          </a:p>
          <a:p>
            <a:pPr marL="1905" indent="-1905" eaLnBrk="1" hangingPunct="1"/>
            <a:endParaRPr lang="zh-CN" altLang="en-US" sz="2400" b="1"/>
          </a:p>
          <a:p>
            <a:pPr marL="1905" indent="-1905" eaLnBrk="1" hangingPunct="1">
              <a:buNone/>
            </a:pPr>
            <a:r>
              <a:rPr lang="zh-CN" altLang="en-US" sz="2400" b="1"/>
              <a:t>  3.慢性胃炎。</a:t>
            </a:r>
            <a:endParaRPr lang="zh-CN" altLang="en-US" sz="2400" b="1"/>
          </a:p>
          <a:p>
            <a:pPr marL="1905" indent="-1905" eaLnBrk="1" hangingPunct="1"/>
            <a:endParaRPr lang="zh-CN" altLang="en-US" sz="2400" b="1"/>
          </a:p>
          <a:p>
            <a:pPr marL="1905" indent="-1905" eaLnBrk="1" hangingPunct="1">
              <a:buNone/>
            </a:pPr>
            <a:r>
              <a:rPr lang="zh-CN" altLang="en-US" sz="2400" b="1"/>
              <a:t>  4.一级亲属中有胃癌的患儿。</a:t>
            </a:r>
            <a:endParaRPr lang="zh-CN" altLang="en-US" sz="2400" b="1"/>
          </a:p>
        </p:txBody>
      </p:sp>
      <p:sp>
        <p:nvSpPr>
          <p:cNvPr id="8196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eaLnBrk="1" hangingPunct="1">
              <a:spcBef>
                <a:spcPct val="0"/>
              </a:spcBef>
              <a:buFont typeface="Arial" pitchFamily="34" charset="0"/>
              <a:buNone/>
            </a:pPr>
            <a:fld id="{9A0DB2DC-4C9A-4742-B13C-FB6460FD3503}" type="slidenum">
              <a:rPr lang="zh-TW" altLang="en-US" sz="1400"/>
              <a:t>4</a:t>
            </a:fld>
            <a:endParaRPr lang="zh-TW" altLang="en-US" sz="14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标题 9217"/>
          <p:cNvSpPr/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/>
          </a:p>
        </p:txBody>
      </p:sp>
      <p:sp>
        <p:nvSpPr>
          <p:cNvPr id="9219" name="内容占位符 9218"/>
          <p:cNvSpPr/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80000"/>
              </a:lnSpc>
            </a:pPr>
            <a:r>
              <a:rPr lang="en-US" altLang="zh-CN" sz="2400" b="1"/>
              <a:t>5.</a:t>
            </a:r>
            <a:r>
              <a:rPr lang="zh-CN" altLang="en-US" sz="2400" b="1"/>
              <a:t>不明原因的难治性缺铁性贫血。</a:t>
            </a:r>
            <a:endParaRPr lang="zh-CN" altLang="en-US" sz="2400" b="1"/>
          </a:p>
          <a:p>
            <a:pPr eaLnBrk="1" hangingPunct="1">
              <a:lnSpc>
                <a:spcPct val="80000"/>
              </a:lnSpc>
            </a:pPr>
            <a:endParaRPr lang="zh-CN" altLang="en-US" sz="2400" b="1"/>
          </a:p>
          <a:p>
            <a:pPr eaLnBrk="1" hangingPunct="1">
              <a:lnSpc>
                <a:spcPct val="80000"/>
              </a:lnSpc>
            </a:pPr>
            <a:r>
              <a:rPr lang="en-US" altLang="zh-CN" sz="2400" b="1"/>
              <a:t>6.</a:t>
            </a:r>
            <a:r>
              <a:rPr lang="zh-CN" altLang="en-US" sz="2400" b="1"/>
              <a:t>计划长期服用非甾体消炎药</a:t>
            </a:r>
            <a:r>
              <a:rPr lang="en-US" altLang="zh-CN" sz="2400" b="1"/>
              <a:t>(non steroidanti.inflammatory drug</a:t>
            </a:r>
            <a:r>
              <a:rPr lang="zh-CN" altLang="en-US" sz="2400" b="1"/>
              <a:t>，</a:t>
            </a:r>
            <a:r>
              <a:rPr lang="en-US" altLang="zh-CN" sz="2400" b="1"/>
              <a:t>NSAID)(</a:t>
            </a:r>
            <a:r>
              <a:rPr lang="zh-CN" altLang="en-US" sz="2400" b="1"/>
              <a:t>包括低剂量阿司匹林</a:t>
            </a:r>
            <a:r>
              <a:rPr lang="en-US" altLang="zh-CN" sz="2400" b="1"/>
              <a:t>)</a:t>
            </a:r>
            <a:r>
              <a:rPr lang="zh-CN" altLang="en-US" sz="2400" b="1"/>
              <a:t>。</a:t>
            </a:r>
            <a:endParaRPr lang="zh-CN" altLang="en-US" sz="2400" b="1"/>
          </a:p>
          <a:p>
            <a:pPr eaLnBrk="1" hangingPunct="1">
              <a:lnSpc>
                <a:spcPct val="80000"/>
              </a:lnSpc>
            </a:pPr>
            <a:endParaRPr lang="zh-CN" altLang="en-US" sz="2400" b="1"/>
          </a:p>
          <a:p>
            <a:pPr eaLnBrk="1" hangingPunct="1">
              <a:lnSpc>
                <a:spcPct val="80000"/>
              </a:lnSpc>
            </a:pPr>
            <a:r>
              <a:rPr lang="en-US" altLang="zh-CN" sz="2400" b="1"/>
              <a:t>7.</a:t>
            </a:r>
            <a:r>
              <a:rPr lang="zh-CN" altLang="en-US" sz="2400" b="1"/>
              <a:t>不建议常规检测：目前尚无足够证据显示</a:t>
            </a:r>
            <a:r>
              <a:rPr lang="en-US" altLang="zh-CN" sz="2400" b="1"/>
              <a:t>Hp</a:t>
            </a:r>
            <a:r>
              <a:rPr lang="zh-CN" altLang="en-US" sz="2400" b="1"/>
              <a:t>感染与中耳炎、牙周疾病、食物过敏、特发性血小板减少性紫癜及生长发育迟缓有关。临床检查的目的是寻找潜在病因，而不是检测是否存在</a:t>
            </a:r>
            <a:r>
              <a:rPr lang="en-US" altLang="zh-CN" sz="2400" b="1"/>
              <a:t>Hp</a:t>
            </a:r>
            <a:r>
              <a:rPr lang="zh-CN" altLang="en-US" sz="2400" b="1"/>
              <a:t>感染。因此对于功能性腹痛患儿不建议行</a:t>
            </a:r>
            <a:r>
              <a:rPr lang="en-US" altLang="zh-CN" sz="2400" b="1"/>
              <a:t>Hp</a:t>
            </a:r>
            <a:r>
              <a:rPr lang="zh-CN" altLang="en-US" sz="2400" b="1"/>
              <a:t>检测。</a:t>
            </a:r>
            <a:endParaRPr lang="zh-CN" altLang="en-US" sz="2400" b="1"/>
          </a:p>
        </p:txBody>
      </p:sp>
      <p:sp>
        <p:nvSpPr>
          <p:cNvPr id="9220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eaLnBrk="1" hangingPunct="1">
              <a:spcBef>
                <a:spcPct val="0"/>
              </a:spcBef>
              <a:buFont typeface="Arial" pitchFamily="34" charset="0"/>
              <a:buNone/>
            </a:pPr>
            <a:fld id="{9A0DB2DC-4C9A-4742-B13C-FB6460FD3503}" type="slidenum">
              <a:rPr lang="zh-TW" altLang="en-US" sz="1400"/>
              <a:t>5</a:t>
            </a:fld>
            <a:endParaRPr lang="zh-TW" altLang="en-US" sz="14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标题 10241"/>
          <p:cNvSpPr/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/>
          </a:p>
        </p:txBody>
      </p:sp>
      <p:sp>
        <p:nvSpPr>
          <p:cNvPr id="10243" name="内容占位符 1024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marL="1905" indent="-1905" eaLnBrk="1" hangingPunct="1"/>
            <a:r>
              <a:rPr lang="zh-CN" altLang="en-US" b="1">
                <a:solidFill>
                  <a:srgbClr val="008000"/>
                </a:solidFill>
              </a:rPr>
              <a:t>(一)各种Hp检测方法的特点</a:t>
            </a:r>
            <a:endParaRPr lang="zh-CN" altLang="en-US" b="1">
              <a:solidFill>
                <a:srgbClr val="008000"/>
              </a:solidFill>
            </a:endParaRPr>
          </a:p>
          <a:p>
            <a:pPr marL="1905" indent="-1905" eaLnBrk="1" hangingPunct="1">
              <a:buNone/>
            </a:pPr>
            <a:r>
              <a:rPr lang="zh-CN" altLang="en-US" sz="2800" b="1"/>
              <a:t>  检测方法包括侵入和非侵入性两类。</a:t>
            </a:r>
            <a:endParaRPr lang="zh-CN" altLang="en-US" sz="2800" b="1"/>
          </a:p>
          <a:p>
            <a:pPr marL="1905" indent="-1905" eaLnBrk="1" hangingPunct="1">
              <a:buNone/>
            </a:pPr>
            <a:r>
              <a:rPr lang="zh-CN" altLang="en-US" sz="2800" b="1"/>
              <a:t>  侵入方法依赖胃镜检查级胃黏膜组织活检，包括，包括快速尿素酶试验（RUT）、胃黏膜组织切片染色和胃黏膜Hp培养、核酸检测等。</a:t>
            </a:r>
            <a:endParaRPr lang="zh-CN" altLang="en-US" sz="2800" b="1"/>
          </a:p>
          <a:p>
            <a:pPr marL="1905" indent="-1905" eaLnBrk="1" hangingPunct="1">
              <a:buNone/>
            </a:pPr>
            <a:r>
              <a:rPr lang="zh-CN" altLang="en-US" sz="2800" b="1"/>
              <a:t>  非侵入性检测包括尿素呼气试验（UBT）、粪便Hp抗原检测（HpSA或SAT）和血清Hp抗体检测等。</a:t>
            </a:r>
            <a:endParaRPr lang="zh-CN" altLang="en-US" sz="2800" b="1"/>
          </a:p>
          <a:p>
            <a:pPr marL="1905" indent="-1905" eaLnBrk="1" hangingPunct="1"/>
            <a:endParaRPr lang="zh-CN" altLang="en-US" sz="2800" b="1"/>
          </a:p>
        </p:txBody>
      </p:sp>
      <p:sp>
        <p:nvSpPr>
          <p:cNvPr id="10244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eaLnBrk="1" hangingPunct="1">
              <a:spcBef>
                <a:spcPct val="0"/>
              </a:spcBef>
              <a:buFont typeface="Arial" pitchFamily="34" charset="0"/>
              <a:buNone/>
            </a:pPr>
            <a:fld id="{9A0DB2DC-4C9A-4742-B13C-FB6460FD3503}" type="slidenum">
              <a:rPr lang="zh-TW" altLang="en-US" sz="1400"/>
              <a:t>6</a:t>
            </a:fld>
            <a:endParaRPr lang="zh-TW" altLang="en-US" sz="14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标题 11265"/>
          <p:cNvSpPr/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/>
          </a:p>
        </p:txBody>
      </p:sp>
      <p:sp>
        <p:nvSpPr>
          <p:cNvPr id="11267" name="内容占位符 11266"/>
          <p:cNvSpPr/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marL="1905" indent="-344805" eaLnBrk="1" hangingPunct="1">
              <a:buNone/>
            </a:pPr>
            <a:r>
              <a:rPr lang="zh-CN" altLang="en-US" sz="2400" b="1"/>
              <a:t>   1.RUT：敏感度75%-100%，特异度84%-100%，其操作间断、费用低、省时，但检测结果易受试剂pH值、取材部位、组织大小、细菌量及分布、观察时间、环境温度和胃炎严重程度等因素影响，故存在结果假阴性的情况。</a:t>
            </a:r>
            <a:endParaRPr lang="zh-CN" altLang="en-US" sz="2400" b="1"/>
          </a:p>
          <a:p>
            <a:pPr marL="1905" indent="-344805" eaLnBrk="1" hangingPunct="1">
              <a:buNone/>
            </a:pPr>
            <a:r>
              <a:rPr lang="zh-CN" altLang="en-US" sz="2400" b="1"/>
              <a:t>   同时取2块组织进行检测（胃窦和胃体各一块）可以提高检测敏感性。</a:t>
            </a:r>
            <a:endParaRPr lang="zh-CN" altLang="en-US" sz="2400" b="1"/>
          </a:p>
        </p:txBody>
      </p:sp>
      <p:sp>
        <p:nvSpPr>
          <p:cNvPr id="11268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eaLnBrk="1" hangingPunct="1">
              <a:spcBef>
                <a:spcPct val="0"/>
              </a:spcBef>
              <a:buFont typeface="Arial" pitchFamily="34" charset="0"/>
              <a:buNone/>
            </a:pPr>
            <a:fld id="{9A0DB2DC-4C9A-4742-B13C-FB6460FD3503}" type="slidenum">
              <a:rPr lang="zh-TW" altLang="en-US" sz="1400"/>
              <a:t>7</a:t>
            </a:fld>
            <a:endParaRPr lang="zh-TW" altLang="en-US" sz="14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标题 12289"/>
          <p:cNvSpPr/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/>
          </a:p>
        </p:txBody>
      </p:sp>
      <p:sp>
        <p:nvSpPr>
          <p:cNvPr id="12291" name="内容占位符 12290"/>
          <p:cNvSpPr/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marL="1905" indent="-344805" eaLnBrk="1" hangingPunct="1">
              <a:buNone/>
            </a:pPr>
            <a:r>
              <a:rPr lang="zh-CN" altLang="en-US" b="1"/>
              <a:t> </a:t>
            </a:r>
            <a:r>
              <a:rPr lang="zh-CN" altLang="en-US" sz="2400" b="1"/>
              <a:t> 2.组织学检测：敏感度66%-100%，特异度94%-100%，检测Hp的同时，可对胃黏膜病变进行诊断（HE染色），是唯一能确诊Hp感染同时判断其损伤程度的方法，但Hp在胃内呈灶性分布，其检出率易受取材部位及大小、细菌数量及一些疾病，如消化道出血、胃黏膜萎缩等的影响。</a:t>
            </a:r>
            <a:endParaRPr lang="zh-CN" altLang="en-US" sz="2400" b="1"/>
          </a:p>
        </p:txBody>
      </p:sp>
      <p:sp>
        <p:nvSpPr>
          <p:cNvPr id="12292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eaLnBrk="1" hangingPunct="1">
              <a:spcBef>
                <a:spcPct val="0"/>
              </a:spcBef>
              <a:buFont typeface="Arial" pitchFamily="34" charset="0"/>
              <a:buNone/>
            </a:pPr>
            <a:fld id="{9A0DB2DC-4C9A-4742-B13C-FB6460FD3503}" type="slidenum">
              <a:rPr lang="zh-TW" altLang="en-US" sz="1400"/>
              <a:t>8</a:t>
            </a:fld>
            <a:endParaRPr lang="zh-TW" altLang="en-US" sz="14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标题 13313"/>
          <p:cNvSpPr/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/>
          </a:p>
        </p:txBody>
      </p:sp>
      <p:sp>
        <p:nvSpPr>
          <p:cNvPr id="13315" name="内容占位符 13314"/>
          <p:cNvSpPr/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marL="1905" indent="-344805" eaLnBrk="1" hangingPunct="1">
              <a:buNone/>
            </a:pPr>
            <a:r>
              <a:rPr lang="zh-CN" altLang="en-US" sz="2400" b="1"/>
              <a:t>   3.Hp培养：敏感度55%-96%，特异度100%，是诊断Hp现症感染的</a:t>
            </a:r>
            <a:r>
              <a:rPr lang="zh-CN" altLang="en-US" sz="2400" b="1">
                <a:latin typeface="Microsoft JhengHei" panose="020b0604030504040204" pitchFamily="34" charset="-120"/>
              </a:rPr>
              <a:t>“</a:t>
            </a:r>
            <a:r>
              <a:rPr lang="zh-CN" altLang="en-US" sz="2400" b="1"/>
              <a:t>金标准</a:t>
            </a:r>
            <a:r>
              <a:rPr lang="zh-CN" altLang="en-US" sz="2400" b="1">
                <a:latin typeface="Microsoft JhengHei" panose="020b0604030504040204" pitchFamily="34" charset="-120"/>
              </a:rPr>
              <a:t>”</a:t>
            </a:r>
            <a:r>
              <a:rPr lang="zh-CN" altLang="en-US" sz="2400" b="1"/>
              <a:t>，Hp培养可进行药敏试验和细菌学研究。但复杂、耗时，需一定实验室条件，标本转送培养需专门的转送液并保持低温。</a:t>
            </a:r>
            <a:endParaRPr lang="zh-CN" altLang="en-US" sz="2400" b="1"/>
          </a:p>
          <a:p>
            <a:pPr marL="1905" indent="-344805" eaLnBrk="1" hangingPunct="1">
              <a:buNone/>
            </a:pPr>
            <a:r>
              <a:rPr lang="zh-CN" altLang="en-US" sz="2400" b="1"/>
              <a:t>   4.UBT：敏感度75%-100%，特异度77%-100%，可反映全胃Hp感染的状况，不会出现因细菌灶性分布而造成的假阴性结果。13C尿素呼气试验无放射性，适用于儿童，可用于诊断Hp现症感染，还可用于治疗后的复查。</a:t>
            </a:r>
            <a:endParaRPr lang="zh-CN" altLang="en-US" sz="2400" b="1"/>
          </a:p>
          <a:p>
            <a:pPr marL="1905" indent="-344805" eaLnBrk="1" hangingPunct="1">
              <a:buNone/>
            </a:pPr>
            <a:endParaRPr lang="zh-CN" altLang="en-US" sz="2400" b="1"/>
          </a:p>
        </p:txBody>
      </p:sp>
      <p:sp>
        <p:nvSpPr>
          <p:cNvPr id="13316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eaLnBrk="1" hangingPunct="1">
              <a:spcBef>
                <a:spcPct val="0"/>
              </a:spcBef>
              <a:buFont typeface="Arial" pitchFamily="34" charset="0"/>
              <a:buNone/>
            </a:pPr>
            <a:fld id="{9A0DB2DC-4C9A-4742-B13C-FB6460FD3503}" type="slidenum">
              <a:rPr lang="zh-TW" altLang="en-US" sz="1400"/>
              <a:t>9</a:t>
            </a:fld>
            <a:endParaRPr lang="zh-TW" altLang="en-US" sz="14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标题 14337"/>
          <p:cNvSpPr/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/>
          </a:p>
        </p:txBody>
      </p:sp>
      <p:sp>
        <p:nvSpPr>
          <p:cNvPr id="14339" name="内容占位符 14338"/>
          <p:cNvSpPr/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marL="1905" indent="-344805" eaLnBrk="1" hangingPunct="1">
              <a:buNone/>
            </a:pPr>
            <a:r>
              <a:rPr lang="zh-CN" altLang="en-US" sz="2400" b="1"/>
              <a:t>   5.SAT：敏感度97%-98%，特异度95%-100%，检查时不需要口服任何试剂，是唯一一项诊断准确性不受患儿年龄影响的无创性检测方法。该方法的准确性，可与UBT相当。可用于Hp治疗前诊断和治疗后复查。</a:t>
            </a:r>
            <a:endParaRPr lang="zh-CN" altLang="en-US" sz="2400" b="1"/>
          </a:p>
          <a:p>
            <a:pPr marL="1905" indent="-344805" eaLnBrk="1" hangingPunct="1">
              <a:buNone/>
            </a:pPr>
            <a:r>
              <a:rPr lang="zh-CN" altLang="en-US" sz="2400" b="1"/>
              <a:t>   6.血清抗体检测：敏感度55%-100%，特异度70%-98%，检测的抗体反映一段时间内Hp感染情况，Hp根除后血清抗体可以维持很久，因此不能用于诊断现症感染，多用于流行病学调查。</a:t>
            </a:r>
            <a:endParaRPr lang="zh-CN" altLang="en-US" sz="2400" b="1"/>
          </a:p>
        </p:txBody>
      </p:sp>
      <p:sp>
        <p:nvSpPr>
          <p:cNvPr id="14340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eaLnBrk="1" hangingPunct="1">
              <a:spcBef>
                <a:spcPct val="0"/>
              </a:spcBef>
              <a:buFont typeface="Arial" pitchFamily="34" charset="0"/>
              <a:buNone/>
            </a:pPr>
            <a:fld id="{9A0DB2DC-4C9A-4742-B13C-FB6460FD3503}" type="slidenum">
              <a:rPr lang="zh-TW" altLang="en-US" sz="1400"/>
              <a:t>10</a:t>
            </a:fld>
            <a:endParaRPr lang="zh-TW" altLang="en-US" sz="14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标题 15361"/>
          <p:cNvSpPr/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/>
          </a:p>
        </p:txBody>
      </p:sp>
      <p:sp>
        <p:nvSpPr>
          <p:cNvPr id="15363" name="内容占位符 15362"/>
          <p:cNvSpPr/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marL="1905" indent="-344805" eaLnBrk="1" hangingPunct="1">
              <a:buNone/>
            </a:pPr>
            <a:r>
              <a:rPr lang="zh-CN" altLang="en-US" sz="2400" b="1"/>
              <a:t>   </a:t>
            </a:r>
            <a:endParaRPr lang="zh-CN" altLang="en-US" sz="2400" b="1"/>
          </a:p>
          <a:p>
            <a:pPr marL="1905" indent="-344805" eaLnBrk="1" hangingPunct="1">
              <a:buNone/>
            </a:pPr>
            <a:r>
              <a:rPr lang="zh-CN" altLang="en-US" sz="2400" b="1"/>
              <a:t>  7.分子生物学检测：可用于检测粪便或胃黏膜组织等标本。其中聚合酶链反应试验（PCR），应用较为广泛。</a:t>
            </a:r>
            <a:endParaRPr lang="zh-CN" altLang="en-US" sz="2400" b="1"/>
          </a:p>
          <a:p>
            <a:pPr marL="1905" indent="-344805" eaLnBrk="1" hangingPunct="1">
              <a:buNone/>
            </a:pPr>
            <a:r>
              <a:rPr lang="zh-CN" altLang="en-US" sz="2400" b="1"/>
              <a:t>  目前主要用作分子生物学及分子流行病学研究，尤其适用于菌株的DNA分型、耐药基因突变的检测。</a:t>
            </a:r>
            <a:endParaRPr lang="zh-CN" altLang="en-US" sz="2400" b="1"/>
          </a:p>
        </p:txBody>
      </p:sp>
      <p:sp>
        <p:nvSpPr>
          <p:cNvPr id="15364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eaLnBrk="1" hangingPunct="1">
              <a:spcBef>
                <a:spcPct val="0"/>
              </a:spcBef>
              <a:buFont typeface="Arial" pitchFamily="34" charset="0"/>
              <a:buNone/>
            </a:pPr>
            <a:fld id="{9A0DB2DC-4C9A-4742-B13C-FB6460FD3503}" type="slidenum">
              <a:rPr lang="zh-TW" altLang="en-US" sz="1400"/>
              <a:t>11</a:t>
            </a:fld>
            <a:endParaRPr lang="zh-TW" altLang="en-US" sz="14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标题 16385"/>
          <p:cNvSpPr/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/>
          </a:p>
        </p:txBody>
      </p:sp>
      <p:sp>
        <p:nvSpPr>
          <p:cNvPr id="16387" name="文本占位符 16386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1905" marR="0" lvl="0" indent="-19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Char char="◆"/>
              <a:defRPr/>
            </a:pPr>
            <a:r>
              <a: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(三)Hp感染的诊断</a:t>
            </a:r>
            <a:endParaRPr kumimoji="0" lang="zh-CN" altLang="en-US" sz="3200" b="1" i="0" u="none" strike="noStrike" kern="1200" cap="none" spc="0" normalizeH="0" baseline="0" noProof="1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r>
              <a: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符合下述四项之一者可判断为Hp现症感染：</a:t>
            </a: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（1）细菌培养阳性；</a:t>
            </a: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（2）组织病理学检查和RUT均阳性；</a:t>
            </a: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（3）若组织病理学检查和RUT结果不一致，需进一步行非 侵入性检测，如UBT或SAT；</a:t>
            </a: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（4）消化性溃疡出血时，病理组织学或RUT中任一项阳性。</a:t>
            </a: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388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eaLnBrk="1" hangingPunct="1">
              <a:spcBef>
                <a:spcPct val="0"/>
              </a:spcBef>
              <a:buFont typeface="Arial" pitchFamily="34" charset="0"/>
              <a:buNone/>
            </a:pPr>
            <a:fld id="{9A0DB2DC-4C9A-4742-B13C-FB6460FD3503}" type="slidenum">
              <a:rPr lang="zh-TW" altLang="en-US" sz="1400"/>
              <a:t>12</a:t>
            </a:fld>
            <a:endParaRPr lang="zh-TW" altLang="en-US" sz="14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标题 17409"/>
          <p:cNvSpPr/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CN" altLang="en-US" sz="3200">
                <a:solidFill>
                  <a:srgbClr val="008000"/>
                </a:solidFill>
                <a:ea typeface="微软雅黑" panose="020b0503020204020204" pitchFamily="34" charset="-122"/>
              </a:rPr>
              <a:t>一、儿童Hp感染的治疗</a:t>
            </a:r>
            <a:endParaRPr lang="zh-CN" altLang="en-US" sz="3200">
              <a:solidFill>
                <a:srgbClr val="008000"/>
              </a:solidFill>
              <a:ea typeface="微软雅黑" panose="020b0503020204020204" pitchFamily="34" charset="-122"/>
            </a:endParaRPr>
          </a:p>
        </p:txBody>
      </p:sp>
      <p:sp>
        <p:nvSpPr>
          <p:cNvPr id="17411" name="文本占位符 17410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1905" marR="0" lvl="0" indent="-19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Char char="◆"/>
              <a:defRPr/>
            </a:pP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</a:t>
            </a: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Hp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感染根除治疗的适应症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消化性溃疡、胃</a:t>
            </a:r>
            <a:r>
              <a:rPr kumimoji="0" lang="en-US" altLang="zh-CN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MALT</a:t>
            </a: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淋巴瘤必须根治。</a:t>
            </a: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以下情况可考虑根治： </a:t>
            </a: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）慢性胃炎； </a:t>
            </a: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）胃癌家族史； </a:t>
            </a: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）不明原因的难治性缺铁性贫血； </a:t>
            </a: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）计划长期服用</a:t>
            </a:r>
            <a:r>
              <a:rPr kumimoji="0" lang="en-US" altLang="zh-CN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NSAID</a:t>
            </a: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（包括低剂量阿司匹林）； </a:t>
            </a: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3448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None/>
              <a:defRPr/>
            </a:pP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）监护人、年长儿童强烈要求治疗。</a:t>
            </a: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19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Char char="◆"/>
              <a:defRPr/>
            </a:pP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19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Char char="◆"/>
              <a:defRPr/>
            </a:pP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05" marR="0" lvl="0" indent="-190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icrosoft JhengHei" panose="020b0604030504040204" pitchFamily="34" charset="-120"/>
              <a:buChar char="◆"/>
              <a:defRPr/>
            </a:pP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412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eaLnBrk="1" hangingPunct="1">
              <a:spcBef>
                <a:spcPct val="0"/>
              </a:spcBef>
              <a:buFont typeface="Arial" pitchFamily="34" charset="0"/>
              <a:buNone/>
            </a:pPr>
            <a:fld id="{9A0DB2DC-4C9A-4742-B13C-FB6460FD3503}" type="slidenum">
              <a:rPr lang="zh-TW" altLang="en-US" sz="1400"/>
              <a:t>13</a:t>
            </a:fld>
            <a:endParaRPr lang="zh-TW" altLang="en-US" sz="14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https://d.book118.com/176145001014010043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Powerbar_Flower_Rhe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Powerbar_Flower_Rhe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bar_Flower_Rhe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bar_Flower_Rhe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bar_Flower_Rhe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bar_Flower_Rhe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bar_Flower_Rhe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bar_Flower_Rhe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bar_Flower_Rhe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bar_Flower_Rhe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bar_Flower_Rhe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bar_Flower_Rhe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bar_Flower_Rhe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宋体</vt:lpstr>
      <vt:lpstr>PMingLiU</vt:lpstr>
      <vt:lpstr>Microsoft JhengHei</vt:lpstr>
      <vt:lpstr>华文细黑</vt:lpstr>
      <vt:lpstr>微软雅黑</vt:lpstr>
      <vt:lpstr>Office Theme</vt:lpstr>
      <vt:lpstr>儿童幽门螺杆菌感染诊治专家共识</vt:lpstr>
      <vt:lpstr>PowerPoint Presentation</vt:lpstr>
      <vt:lpstr>PowerPoint Presentation</vt:lpstr>
      <vt:lpstr>一、儿童Hp感染的诊断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一、儿童Hp感染的治疗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2024-09-10T20:31:46.904</cp:lastPrinted>
  <dcterms:created xsi:type="dcterms:W3CDTF">2024-09-10T12:31:46Z</dcterms:created>
  <dcterms:modified xsi:type="dcterms:W3CDTF">2024-09-10T12:31:48Z</dcterms:modified>
</cp:coreProperties>
</file>