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55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90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68912B-83F9-4DBC-B908-2535B5CBC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0CC627-E3B6-40C9-AE1A-6185FBCEB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A25668-54A2-4562-893B-8B4744413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16DDFC-11B7-4727-8030-FD9FBA175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26401D-F3A4-41DF-91A0-3131FD272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8E8029-263F-4D89-B23D-CF4B39BCC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8ECD83-F8C1-48CA-8979-4A9B763F9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2534EF-F47E-4E79-BFCE-00CA5B272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AC57FE-2B47-4877-8F4B-EB9D1F1D6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212A19-D16E-4651-B7CA-964878FF2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781AAB-C40A-45D1-A0D0-6EE164FFE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542" r:id="rId2"/>
    <p:sldLayoutId id="2147485543" r:id="rId3"/>
    <p:sldLayoutId id="2147485544" r:id="rId4"/>
    <p:sldLayoutId id="2147485545" r:id="rId5"/>
    <p:sldLayoutId id="2147485546" r:id="rId6"/>
    <p:sldLayoutId id="2147485547" r:id="rId7"/>
    <p:sldLayoutId id="2147485548" r:id="rId8"/>
    <p:sldLayoutId id="2147485549" r:id="rId9"/>
    <p:sldLayoutId id="2147485550" r:id="rId10"/>
    <p:sldLayoutId id="214748555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14" Type="http://schemas.openxmlformats.org/officeDocument/2006/relationships/tags" Target="../tags/tag174.xml" /><Relationship Id="rId15" Type="http://schemas.openxmlformats.org/officeDocument/2006/relationships/tags" Target="../tags/tag175.xml" /><Relationship Id="rId16" Type="http://schemas.openxmlformats.org/officeDocument/2006/relationships/tags" Target="../tags/tag176.xml" /><Relationship Id="rId17" Type="http://schemas.openxmlformats.org/officeDocument/2006/relationships/tags" Target="../tags/tag177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14" Type="http://schemas.openxmlformats.org/officeDocument/2006/relationships/tags" Target="../tags/tag190.xml" /><Relationship Id="rId15" Type="http://schemas.openxmlformats.org/officeDocument/2006/relationships/tags" Target="../tags/tag191.xml" /><Relationship Id="rId16" Type="http://schemas.openxmlformats.org/officeDocument/2006/relationships/tags" Target="../tags/tag192.xml" /><Relationship Id="rId17" Type="http://schemas.openxmlformats.org/officeDocument/2006/relationships/tags" Target="../tags/tag193.xml" /><Relationship Id="rId18" Type="http://schemas.openxmlformats.org/officeDocument/2006/relationships/tags" Target="../tags/tag194.xml" /><Relationship Id="rId19" Type="http://schemas.openxmlformats.org/officeDocument/2006/relationships/tags" Target="../tags/tag195.xml" /><Relationship Id="rId2" Type="http://schemas.openxmlformats.org/officeDocument/2006/relationships/tags" Target="../tags/tag178.xml" /><Relationship Id="rId20" Type="http://schemas.openxmlformats.org/officeDocument/2006/relationships/tags" Target="../tags/tag196.xml" /><Relationship Id="rId21" Type="http://schemas.openxmlformats.org/officeDocument/2006/relationships/tags" Target="../tags/tag197.xml" /><Relationship Id="rId22" Type="http://schemas.openxmlformats.org/officeDocument/2006/relationships/tags" Target="../tags/tag198.xml" /><Relationship Id="rId23" Type="http://schemas.openxmlformats.org/officeDocument/2006/relationships/tags" Target="../tags/tag199.xml" /><Relationship Id="rId24" Type="http://schemas.openxmlformats.org/officeDocument/2006/relationships/tags" Target="../tags/tag200.xml" /><Relationship Id="rId25" Type="http://schemas.openxmlformats.org/officeDocument/2006/relationships/tags" Target="../tags/tag201.xml" /><Relationship Id="rId26" Type="http://schemas.openxmlformats.org/officeDocument/2006/relationships/tags" Target="../tags/tag202.xml" /><Relationship Id="rId27" Type="http://schemas.openxmlformats.org/officeDocument/2006/relationships/tags" Target="../tags/tag203.xml" /><Relationship Id="rId28" Type="http://schemas.openxmlformats.org/officeDocument/2006/relationships/tags" Target="../tags/tag204.xml" /><Relationship Id="rId29" Type="http://schemas.openxmlformats.org/officeDocument/2006/relationships/tags" Target="../tags/tag205.xml" /><Relationship Id="rId3" Type="http://schemas.openxmlformats.org/officeDocument/2006/relationships/tags" Target="../tags/tag179.xml" /><Relationship Id="rId30" Type="http://schemas.openxmlformats.org/officeDocument/2006/relationships/tags" Target="../tags/tag206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14" Type="http://schemas.openxmlformats.org/officeDocument/2006/relationships/tags" Target="../tags/tag219.xml" /><Relationship Id="rId15" Type="http://schemas.openxmlformats.org/officeDocument/2006/relationships/tags" Target="../tags/tag220.xml" /><Relationship Id="rId16" Type="http://schemas.openxmlformats.org/officeDocument/2006/relationships/tags" Target="../tags/tag221.xml" /><Relationship Id="rId17" Type="http://schemas.openxmlformats.org/officeDocument/2006/relationships/tags" Target="../tags/tag222.xml" /><Relationship Id="rId18" Type="http://schemas.openxmlformats.org/officeDocument/2006/relationships/tags" Target="../tags/tag223.xml" /><Relationship Id="rId19" Type="http://schemas.openxmlformats.org/officeDocument/2006/relationships/tags" Target="../tags/tag224.xml" /><Relationship Id="rId2" Type="http://schemas.openxmlformats.org/officeDocument/2006/relationships/tags" Target="../tags/tag207.xml" /><Relationship Id="rId20" Type="http://schemas.openxmlformats.org/officeDocument/2006/relationships/tags" Target="../tags/tag225.xml" /><Relationship Id="rId21" Type="http://schemas.openxmlformats.org/officeDocument/2006/relationships/tags" Target="../tags/tag226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tags" Target="../tags/tag237.xml" /><Relationship Id="rId13" Type="http://schemas.openxmlformats.org/officeDocument/2006/relationships/tags" Target="../tags/tag238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Relationship Id="rId6" Type="http://schemas.openxmlformats.org/officeDocument/2006/relationships/tags" Target="../tags/tag231.xml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0.xml" /><Relationship Id="rId11" Type="http://schemas.openxmlformats.org/officeDocument/2006/relationships/tags" Target="../tags/tag251.xml" /><Relationship Id="rId12" Type="http://schemas.openxmlformats.org/officeDocument/2006/relationships/tags" Target="../tags/tag252.xml" /><Relationship Id="rId13" Type="http://schemas.openxmlformats.org/officeDocument/2006/relationships/tags" Target="../tags/tag253.xml" /><Relationship Id="rId14" Type="http://schemas.openxmlformats.org/officeDocument/2006/relationships/tags" Target="../tags/tag254.xml" /><Relationship Id="rId15" Type="http://schemas.openxmlformats.org/officeDocument/2006/relationships/tags" Target="../tags/tag255.xml" /><Relationship Id="rId16" Type="http://schemas.openxmlformats.org/officeDocument/2006/relationships/tags" Target="../tags/tag256.xml" /><Relationship Id="rId17" Type="http://schemas.openxmlformats.org/officeDocument/2006/relationships/tags" Target="../tags/tag257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Relationship Id="rId5" Type="http://schemas.openxmlformats.org/officeDocument/2006/relationships/tags" Target="../tags/tag245.xml" /><Relationship Id="rId6" Type="http://schemas.openxmlformats.org/officeDocument/2006/relationships/tags" Target="../tags/tag246.xml" /><Relationship Id="rId7" Type="http://schemas.openxmlformats.org/officeDocument/2006/relationships/tags" Target="../tags/tag247.xml" /><Relationship Id="rId8" Type="http://schemas.openxmlformats.org/officeDocument/2006/relationships/tags" Target="../tags/tag248.xml" /><Relationship Id="rId9" Type="http://schemas.openxmlformats.org/officeDocument/2006/relationships/tags" Target="../tags/tag24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6.xml" /><Relationship Id="rId11" Type="http://schemas.openxmlformats.org/officeDocument/2006/relationships/tags" Target="../tags/tag267.xml" /><Relationship Id="rId12" Type="http://schemas.openxmlformats.org/officeDocument/2006/relationships/tags" Target="../tags/tag268.xml" /><Relationship Id="rId13" Type="http://schemas.openxmlformats.org/officeDocument/2006/relationships/tags" Target="../tags/tag269.xml" /><Relationship Id="rId14" Type="http://schemas.openxmlformats.org/officeDocument/2006/relationships/tags" Target="../tags/tag270.xml" /><Relationship Id="rId15" Type="http://schemas.openxmlformats.org/officeDocument/2006/relationships/tags" Target="../tags/tag271.xml" /><Relationship Id="rId16" Type="http://schemas.openxmlformats.org/officeDocument/2006/relationships/tags" Target="../tags/tag272.xml" /><Relationship Id="rId17" Type="http://schemas.openxmlformats.org/officeDocument/2006/relationships/tags" Target="../tags/tag273.xml" /><Relationship Id="rId18" Type="http://schemas.openxmlformats.org/officeDocument/2006/relationships/tags" Target="../tags/tag274.xml" /><Relationship Id="rId19" Type="http://schemas.openxmlformats.org/officeDocument/2006/relationships/tags" Target="../tags/tag275.xml" /><Relationship Id="rId2" Type="http://schemas.openxmlformats.org/officeDocument/2006/relationships/tags" Target="../tags/tag258.xml" /><Relationship Id="rId20" Type="http://schemas.openxmlformats.org/officeDocument/2006/relationships/tags" Target="../tags/tag276.xml" /><Relationship Id="rId21" Type="http://schemas.openxmlformats.org/officeDocument/2006/relationships/tags" Target="../tags/tag277.xml" /><Relationship Id="rId3" Type="http://schemas.openxmlformats.org/officeDocument/2006/relationships/tags" Target="../tags/tag259.xml" /><Relationship Id="rId4" Type="http://schemas.openxmlformats.org/officeDocument/2006/relationships/tags" Target="../tags/tag260.xml" /><Relationship Id="rId5" Type="http://schemas.openxmlformats.org/officeDocument/2006/relationships/tags" Target="../tags/tag261.xml" /><Relationship Id="rId6" Type="http://schemas.openxmlformats.org/officeDocument/2006/relationships/tags" Target="../tags/tag262.xml" /><Relationship Id="rId7" Type="http://schemas.openxmlformats.org/officeDocument/2006/relationships/tags" Target="../tags/tag263.xml" /><Relationship Id="rId8" Type="http://schemas.openxmlformats.org/officeDocument/2006/relationships/tags" Target="../tags/tag264.xml" /><Relationship Id="rId9" Type="http://schemas.openxmlformats.org/officeDocument/2006/relationships/tags" Target="../tags/tag26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150033223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生物遗传与进化机制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2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6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21"/>
          <p:cNvSpPr/>
          <p:nvPr>
            <p:custDataLst>
              <p:tags r:id="rId5"/>
            </p:custDataLst>
          </p:nvPr>
        </p:nvSpPr>
        <p:spPr>
          <a:xfrm>
            <a:off x="4431665" y="65976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77105" y="1535430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7914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3"/>
          <p:cNvSpPr/>
          <p:nvPr>
            <p:custDataLst>
              <p:tags r:id="rId8"/>
            </p:custDataLst>
          </p:nvPr>
        </p:nvSpPr>
        <p:spPr>
          <a:xfrm>
            <a:off x="4431665" y="257492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77105" y="344995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9430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遗传学基础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10"/>
          <p:cNvSpPr/>
          <p:nvPr>
            <p:custDataLst>
              <p:tags r:id="rId11"/>
            </p:custDataLst>
          </p:nvPr>
        </p:nvSpPr>
        <p:spPr>
          <a:xfrm>
            <a:off x="4431665" y="449008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77105" y="536511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60946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物种进化机制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40"/>
          <p:cNvSpPr/>
          <p:nvPr>
            <p:custDataLst>
              <p:tags r:id="rId14"/>
            </p:custDataLst>
          </p:nvPr>
        </p:nvSpPr>
        <p:spPr>
          <a:xfrm>
            <a:off x="8164830" y="161734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509635" y="2493010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92795" y="1736725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生物进化实例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45"/>
          <p:cNvSpPr/>
          <p:nvPr>
            <p:custDataLst>
              <p:tags r:id="rId17"/>
            </p:custDataLst>
          </p:nvPr>
        </p:nvSpPr>
        <p:spPr>
          <a:xfrm>
            <a:off x="8164830" y="353250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509635" y="440753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92795" y="3651885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进化论的争议与现代发展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01</a:t>
            </a:r>
            <a:endParaRPr lang="zh-CN" altLang="en-US"/>
          </a:p>
        </p:txBody>
      </p:sp>
      <p:sp>
        <p:nvSpPr>
          <p:cNvPr id="1049006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02</a:t>
            </a:r>
            <a:endParaRPr lang="zh-CN" altLang="en-US"/>
          </a:p>
        </p:txBody>
      </p:sp>
      <p:sp>
        <p:nvSpPr>
          <p:cNvPr id="104908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遗传学基础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DNA结构与功能</a:t>
            </a:r>
            <a:endParaRPr lang="zh-CN" altLang="en-US"/>
          </a:p>
        </p:txBody>
      </p:sp>
      <p:sp>
        <p:nvSpPr>
          <p:cNvPr id="1049158" name="圆角矩形 5"/>
          <p:cNvSpPr/>
          <p:nvPr>
            <p:custDataLst>
              <p:tags r:id="rId2"/>
            </p:custDataLst>
          </p:nvPr>
        </p:nvSpPr>
        <p:spPr>
          <a:xfrm>
            <a:off x="631821" y="1464396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圆角矩形 3"/>
          <p:cNvSpPr/>
          <p:nvPr>
            <p:custDataLst>
              <p:tags r:id="rId3"/>
            </p:custDataLst>
          </p:nvPr>
        </p:nvSpPr>
        <p:spPr>
          <a:xfrm>
            <a:off x="608330" y="1418049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文本框 5"/>
          <p:cNvSpPr txBox="1"/>
          <p:nvPr>
            <p:custDataLst>
              <p:tags r:id="rId4"/>
            </p:custDataLst>
          </p:nvPr>
        </p:nvSpPr>
        <p:spPr>
          <a:xfrm>
            <a:off x="784829" y="1791999"/>
            <a:ext cx="2199893" cy="3081755"/>
          </a:xfrm>
          <a:prstGeom prst="rect">
            <a:avLst/>
          </a:prstGeom>
          <a:noFill/>
        </p:spPr>
        <p:txBody>
          <a:bodyPr wrap="square" rtlCol="0" anchor="t" anchorCtr="0">
            <a:normAutofit fontScale="869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DNA双螺旋结构：由两条反向平行的脱氧核糖核酸链相互盘旋而成，是遗传信息的载体。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圆角矩形 16"/>
          <p:cNvSpPr/>
          <p:nvPr>
            <p:custDataLst>
              <p:tags r:id="rId5"/>
            </p:custDataLst>
          </p:nvPr>
        </p:nvSpPr>
        <p:spPr>
          <a:xfrm>
            <a:off x="791178" y="5054062"/>
            <a:ext cx="687586" cy="688220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500" b="1">
                <a:latin typeface="+mn-ea"/>
              </a:rPr>
              <a:t>01</a:t>
            </a:r>
            <a:endParaRPr lang="en-US" altLang="zh-CN" sz="2500" b="1">
              <a:latin typeface="+mn-ea"/>
            </a:endParaRPr>
          </a:p>
        </p:txBody>
      </p:sp>
      <p:sp>
        <p:nvSpPr>
          <p:cNvPr id="1049166" name="圆角矩形 12"/>
          <p:cNvSpPr/>
          <p:nvPr>
            <p:custDataLst>
              <p:tags r:id="rId6"/>
            </p:custDataLst>
          </p:nvPr>
        </p:nvSpPr>
        <p:spPr>
          <a:xfrm>
            <a:off x="3431050" y="1464396"/>
            <a:ext cx="2553527" cy="4686756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圆角矩形 13"/>
          <p:cNvSpPr/>
          <p:nvPr>
            <p:custDataLst>
              <p:tags r:id="rId7"/>
            </p:custDataLst>
          </p:nvPr>
        </p:nvSpPr>
        <p:spPr>
          <a:xfrm>
            <a:off x="3401845" y="1418049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圆角矩形 15"/>
          <p:cNvSpPr/>
          <p:nvPr>
            <p:custDataLst>
              <p:tags r:id="rId8"/>
            </p:custDataLst>
          </p:nvPr>
        </p:nvSpPr>
        <p:spPr>
          <a:xfrm>
            <a:off x="3634849" y="5059141"/>
            <a:ext cx="687586" cy="688220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9172" name="文本框 10"/>
          <p:cNvSpPr txBox="1"/>
          <p:nvPr>
            <p:custDataLst>
              <p:tags r:id="rId9"/>
            </p:custDataLst>
          </p:nvPr>
        </p:nvSpPr>
        <p:spPr>
          <a:xfrm>
            <a:off x="3579614" y="1797078"/>
            <a:ext cx="2198623" cy="3081755"/>
          </a:xfrm>
          <a:prstGeom prst="rect">
            <a:avLst/>
          </a:prstGeom>
          <a:noFill/>
        </p:spPr>
        <p:txBody>
          <a:bodyPr wrap="square" rtlCol="0" anchor="t" anchorCtr="0">
            <a:normAutofit fontScale="95652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DNA功能：储存、复制和传递遗传信息，控制蛋白质合成，以及基因表达和调控等。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圆角矩形 5"/>
          <p:cNvSpPr/>
          <p:nvPr>
            <p:custDataLst>
              <p:tags r:id="rId10"/>
            </p:custDataLst>
          </p:nvPr>
        </p:nvSpPr>
        <p:spPr>
          <a:xfrm>
            <a:off x="6224565" y="1464396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圆角矩形 3"/>
          <p:cNvSpPr/>
          <p:nvPr>
            <p:custDataLst>
              <p:tags r:id="rId11"/>
            </p:custDataLst>
          </p:nvPr>
        </p:nvSpPr>
        <p:spPr>
          <a:xfrm>
            <a:off x="6201074" y="1418049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文本框 23"/>
          <p:cNvSpPr txBox="1"/>
          <p:nvPr>
            <p:custDataLst>
              <p:tags r:id="rId12"/>
            </p:custDataLst>
          </p:nvPr>
        </p:nvSpPr>
        <p:spPr>
          <a:xfrm>
            <a:off x="6377573" y="1791999"/>
            <a:ext cx="2199893" cy="3081755"/>
          </a:xfrm>
          <a:prstGeom prst="rect">
            <a:avLst/>
          </a:prstGeom>
          <a:noFill/>
        </p:spPr>
        <p:txBody>
          <a:bodyPr wrap="square" rtlCol="0" anchor="t" anchorCtr="0">
            <a:normAutofit fontScale="95652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DNA结构特点：稳定性高、变异少，但突变可能影响遗传信息的传递和表达。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圆角矩形 16"/>
          <p:cNvSpPr/>
          <p:nvPr>
            <p:custDataLst>
              <p:tags r:id="rId13"/>
            </p:custDataLst>
          </p:nvPr>
        </p:nvSpPr>
        <p:spPr>
          <a:xfrm>
            <a:off x="6383922" y="5054062"/>
            <a:ext cx="687586" cy="688220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182" name="圆角矩形 12"/>
          <p:cNvSpPr/>
          <p:nvPr>
            <p:custDataLst>
              <p:tags r:id="rId14"/>
            </p:custDataLst>
          </p:nvPr>
        </p:nvSpPr>
        <p:spPr>
          <a:xfrm>
            <a:off x="9023794" y="1464396"/>
            <a:ext cx="2553527" cy="4686756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圆角矩形 13"/>
          <p:cNvSpPr/>
          <p:nvPr>
            <p:custDataLst>
              <p:tags r:id="rId15"/>
            </p:custDataLst>
          </p:nvPr>
        </p:nvSpPr>
        <p:spPr>
          <a:xfrm>
            <a:off x="8994589" y="1418049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圆角矩形 15"/>
          <p:cNvSpPr/>
          <p:nvPr>
            <p:custDataLst>
              <p:tags r:id="rId16"/>
            </p:custDataLst>
          </p:nvPr>
        </p:nvSpPr>
        <p:spPr>
          <a:xfrm>
            <a:off x="9227593" y="5059141"/>
            <a:ext cx="687586" cy="688220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188" name="文本框 32"/>
          <p:cNvSpPr txBox="1"/>
          <p:nvPr>
            <p:custDataLst>
              <p:tags r:id="rId17"/>
            </p:custDataLst>
          </p:nvPr>
        </p:nvSpPr>
        <p:spPr>
          <a:xfrm>
            <a:off x="9172358" y="1797078"/>
            <a:ext cx="2198623" cy="3081755"/>
          </a:xfrm>
          <a:prstGeom prst="rect">
            <a:avLst/>
          </a:prstGeom>
          <a:noFill/>
        </p:spPr>
        <p:txBody>
          <a:bodyPr wrap="square" rtlCol="0" anchor="t" anchorCtr="0">
            <a:normAutofit fontScale="8260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DNA损伤修复：细胞内存在多种机制来修复DNA损伤，保持基因组的稳定性和遗传信息的正确传递。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4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基因表达与调控</a:t>
            </a:r>
            <a:endParaRPr lang="zh-CN" altLang="en-US"/>
          </a:p>
        </p:txBody>
      </p:sp>
      <p:sp>
        <p:nvSpPr>
          <p:cNvPr id="1049248" name="椭圆 262"/>
          <p:cNvSpPr/>
          <p:nvPr>
            <p:custDataLst>
              <p:tags r:id="rId2"/>
            </p:custDataLst>
          </p:nvPr>
        </p:nvSpPr>
        <p:spPr>
          <a:xfrm>
            <a:off x="2414057" y="403686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0" name="椭圆 263"/>
          <p:cNvSpPr/>
          <p:nvPr>
            <p:custDataLst>
              <p:tags r:id="rId3"/>
            </p:custDataLst>
          </p:nvPr>
        </p:nvSpPr>
        <p:spPr>
          <a:xfrm>
            <a:off x="3266271" y="411725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2" name="椭圆 264"/>
          <p:cNvSpPr/>
          <p:nvPr>
            <p:custDataLst>
              <p:tags r:id="rId4"/>
            </p:custDataLst>
          </p:nvPr>
        </p:nvSpPr>
        <p:spPr>
          <a:xfrm>
            <a:off x="4064242" y="435383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4" name="椭圆 265"/>
          <p:cNvSpPr/>
          <p:nvPr>
            <p:custDataLst>
              <p:tags r:id="rId5"/>
            </p:custDataLst>
          </p:nvPr>
        </p:nvSpPr>
        <p:spPr>
          <a:xfrm>
            <a:off x="4738693" y="455381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6" name="椭圆 266"/>
          <p:cNvSpPr/>
          <p:nvPr>
            <p:custDataLst>
              <p:tags r:id="rId6"/>
            </p:custDataLst>
          </p:nvPr>
        </p:nvSpPr>
        <p:spPr>
          <a:xfrm>
            <a:off x="5430137" y="475837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8386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8" name="椭圆 268"/>
          <p:cNvSpPr/>
          <p:nvPr>
            <p:custDataLst>
              <p:tags r:id="rId8"/>
            </p:custDataLst>
          </p:nvPr>
        </p:nvSpPr>
        <p:spPr>
          <a:xfrm flipV="1">
            <a:off x="2778078" y="449761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0" name="椭圆 269"/>
          <p:cNvSpPr/>
          <p:nvPr>
            <p:custDataLst>
              <p:tags r:id="rId9"/>
            </p:custDataLst>
          </p:nvPr>
        </p:nvSpPr>
        <p:spPr>
          <a:xfrm flipV="1">
            <a:off x="2819904" y="454009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2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8330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9832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4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5782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7739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65003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6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7874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8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2122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0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3945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5447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2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7538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6816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4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87120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6617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6" name="图形 15"/>
          <p:cNvSpPr/>
          <p:nvPr>
            <p:custDataLst>
              <p:tags r:id="rId23"/>
            </p:custDataLst>
          </p:nvPr>
        </p:nvSpPr>
        <p:spPr>
          <a:xfrm>
            <a:off x="5016447" y="495704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8" name="图形 19"/>
          <p:cNvSpPr/>
          <p:nvPr>
            <p:custDataLst>
              <p:tags r:id="rId24"/>
            </p:custDataLst>
          </p:nvPr>
        </p:nvSpPr>
        <p:spPr>
          <a:xfrm>
            <a:off x="8597185" y="4649232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0" name="图形 27"/>
          <p:cNvSpPr/>
          <p:nvPr>
            <p:custDataLst>
              <p:tags r:id="rId25"/>
            </p:custDataLst>
          </p:nvPr>
        </p:nvSpPr>
        <p:spPr>
          <a:xfrm>
            <a:off x="4113257" y="3681995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2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31019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4" name="正文"/>
          <p:cNvSpPr txBox="1"/>
          <p:nvPr>
            <p:custDataLst>
              <p:tags r:id="rId27"/>
            </p:custDataLst>
          </p:nvPr>
        </p:nvSpPr>
        <p:spPr>
          <a:xfrm>
            <a:off x="608330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基因表达的机制：转录和翻译过程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正文"/>
          <p:cNvSpPr txBox="1"/>
          <p:nvPr>
            <p:custDataLst>
              <p:tags r:id="rId28"/>
            </p:custDataLst>
          </p:nvPr>
        </p:nvSpPr>
        <p:spPr>
          <a:xfrm>
            <a:off x="9419336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基因表达的干预：基因治疗和基因编辑的原理与实践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正文"/>
          <p:cNvSpPr txBox="1"/>
          <p:nvPr>
            <p:custDataLst>
              <p:tags r:id="rId29"/>
            </p:custDataLst>
          </p:nvPr>
        </p:nvSpPr>
        <p:spPr>
          <a:xfrm>
            <a:off x="7063330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基因表达与疾病：基因突变和疾病的关系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正文"/>
          <p:cNvSpPr txBox="1"/>
          <p:nvPr>
            <p:custDataLst>
              <p:tags r:id="rId30"/>
            </p:custDataLst>
          </p:nvPr>
        </p:nvSpPr>
        <p:spPr>
          <a:xfrm>
            <a:off x="2964336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基因表达的调控：表观遗传学和转录调控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34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基因突变与遗传疾病</a:t>
            </a:r>
            <a:endParaRPr lang="zh-CN" altLang="en-US"/>
          </a:p>
        </p:txBody>
      </p:sp>
      <p:sp>
        <p:nvSpPr>
          <p:cNvPr id="104935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30500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4" name="任意多边形 18"/>
          <p:cNvSpPr/>
          <p:nvPr>
            <p:custDataLst>
              <p:tags r:id="rId4"/>
            </p:custDataLst>
          </p:nvPr>
        </p:nvSpPr>
        <p:spPr>
          <a:xfrm>
            <a:off x="6439191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6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0480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31141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2" name="任意多边形 4"/>
          <p:cNvSpPr/>
          <p:nvPr>
            <p:custDataLst>
              <p:tags r:id="rId8"/>
            </p:custDataLst>
          </p:nvPr>
        </p:nvSpPr>
        <p:spPr>
          <a:xfrm>
            <a:off x="736495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4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0480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基因突变是生物遗传变异的主要来源，包括点突变、插入和缺失等类型。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基因突变的发生与环境因素、化学物质、辐射等有关。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7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43958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16805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4" name="任意多边形 11"/>
          <p:cNvSpPr/>
          <p:nvPr>
            <p:custDataLst>
              <p:tags r:id="rId14"/>
            </p:custDataLst>
          </p:nvPr>
        </p:nvSpPr>
        <p:spPr>
          <a:xfrm>
            <a:off x="3661217" y="235652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6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1826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68950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40515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2" name="任意多边形 25"/>
          <p:cNvSpPr/>
          <p:nvPr>
            <p:custDataLst>
              <p:tags r:id="rId18"/>
            </p:custDataLst>
          </p:nvPr>
        </p:nvSpPr>
        <p:spPr>
          <a:xfrm>
            <a:off x="9216523" y="238151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4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4325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9090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遗传性疾病的诊断、预防和治疗可以通过基因检测、基因编辑等技术实现。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6591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基因突变可以导致遗传性疾病，如唐氏综合征、威廉姆斯综合征等。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44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基因组学与进化</a:t>
            </a:r>
            <a:endParaRPr lang="zh-CN" altLang="en-US"/>
          </a:p>
        </p:txBody>
      </p:sp>
      <p:sp>
        <p:nvSpPr>
          <p:cNvPr id="1049448" name="矩形 38"/>
          <p:cNvSpPr/>
          <p:nvPr>
            <p:custDataLst>
              <p:tags r:id="rId2"/>
            </p:custDataLst>
          </p:nvPr>
        </p:nvSpPr>
        <p:spPr>
          <a:xfrm rot="204112">
            <a:off x="1363145" y="1319530"/>
            <a:ext cx="4194774" cy="2189481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矩形 39"/>
          <p:cNvSpPr/>
          <p:nvPr>
            <p:custDataLst>
              <p:tags r:id="rId3"/>
            </p:custDataLst>
          </p:nvPr>
        </p:nvSpPr>
        <p:spPr>
          <a:xfrm>
            <a:off x="1367992" y="1320222"/>
            <a:ext cx="4194774" cy="218948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2" name="TextBox 2"/>
          <p:cNvSpPr txBox="1"/>
          <p:nvPr>
            <p:custDataLst>
              <p:tags r:id="rId4"/>
            </p:custDataLst>
          </p:nvPr>
        </p:nvSpPr>
        <p:spPr>
          <a:xfrm>
            <a:off x="1611037" y="1491254"/>
            <a:ext cx="3726687" cy="180794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77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基因组学研究基因组的组成、结构、功能和演化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54" name="矩形 100"/>
          <p:cNvSpPr/>
          <p:nvPr>
            <p:custDataLst>
              <p:tags r:id="rId5"/>
            </p:custDataLst>
          </p:nvPr>
        </p:nvSpPr>
        <p:spPr>
          <a:xfrm rot="204112">
            <a:off x="6622192" y="1319530"/>
            <a:ext cx="4194774" cy="2189481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矩形 101"/>
          <p:cNvSpPr/>
          <p:nvPr>
            <p:custDataLst>
              <p:tags r:id="rId6"/>
            </p:custDataLst>
          </p:nvPr>
        </p:nvSpPr>
        <p:spPr>
          <a:xfrm>
            <a:off x="6627731" y="1320222"/>
            <a:ext cx="4194774" cy="218948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TextBox 2"/>
          <p:cNvSpPr txBox="1"/>
          <p:nvPr>
            <p:custDataLst>
              <p:tags r:id="rId7"/>
            </p:custDataLst>
          </p:nvPr>
        </p:nvSpPr>
        <p:spPr>
          <a:xfrm>
            <a:off x="6871469" y="1491254"/>
            <a:ext cx="3726687" cy="180794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基因组学为生物进化提供了重要证据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60" name="矩形 122"/>
          <p:cNvSpPr/>
          <p:nvPr>
            <p:custDataLst>
              <p:tags r:id="rId8"/>
            </p:custDataLst>
          </p:nvPr>
        </p:nvSpPr>
        <p:spPr>
          <a:xfrm rot="204112">
            <a:off x="1363145" y="4059497"/>
            <a:ext cx="4194774" cy="2189481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2" name="矩形 123"/>
          <p:cNvSpPr/>
          <p:nvPr>
            <p:custDataLst>
              <p:tags r:id="rId9"/>
            </p:custDataLst>
          </p:nvPr>
        </p:nvSpPr>
        <p:spPr>
          <a:xfrm>
            <a:off x="1367992" y="4060189"/>
            <a:ext cx="4194774" cy="218948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TextBox 2"/>
          <p:cNvSpPr txBox="1"/>
          <p:nvPr>
            <p:custDataLst>
              <p:tags r:id="rId10"/>
            </p:custDataLst>
          </p:nvPr>
        </p:nvSpPr>
        <p:spPr>
          <a:xfrm>
            <a:off x="1610344" y="4231221"/>
            <a:ext cx="3726687" cy="180794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77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基因突变和自然选择是生物进化的主要驱动力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66" name="矩形 89"/>
          <p:cNvSpPr/>
          <p:nvPr>
            <p:custDataLst>
              <p:tags r:id="rId11"/>
            </p:custDataLst>
          </p:nvPr>
        </p:nvSpPr>
        <p:spPr>
          <a:xfrm rot="204112">
            <a:off x="6622192" y="4059497"/>
            <a:ext cx="4194774" cy="2189481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矩形 90"/>
          <p:cNvSpPr/>
          <p:nvPr>
            <p:custDataLst>
              <p:tags r:id="rId12"/>
            </p:custDataLst>
          </p:nvPr>
        </p:nvSpPr>
        <p:spPr>
          <a:xfrm>
            <a:off x="6627731" y="4060189"/>
            <a:ext cx="4194774" cy="218948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TextBox 2"/>
          <p:cNvSpPr txBox="1"/>
          <p:nvPr>
            <p:custDataLst>
              <p:tags r:id="rId13"/>
            </p:custDataLst>
          </p:nvPr>
        </p:nvSpPr>
        <p:spPr>
          <a:xfrm>
            <a:off x="6870084" y="4231221"/>
            <a:ext cx="3726687" cy="180794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772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基因组学研究有助于理解生物多样性和物种形成机制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528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03</a:t>
            </a:r>
            <a:endParaRPr lang="zh-CN" altLang="en-US"/>
          </a:p>
        </p:txBody>
      </p:sp>
      <p:sp>
        <p:nvSpPr>
          <p:cNvPr id="1049530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物种进化机制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60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物种起源与演化</a:t>
            </a:r>
            <a:endParaRPr lang="zh-CN" altLang="en-US"/>
          </a:p>
        </p:txBody>
      </p:sp>
      <p:sp>
        <p:nvSpPr>
          <p:cNvPr id="1049606" name="对角圆角矩形 15"/>
          <p:cNvSpPr/>
          <p:nvPr>
            <p:custDataLst>
              <p:tags r:id="rId2"/>
            </p:custDataLst>
          </p:nvPr>
        </p:nvSpPr>
        <p:spPr>
          <a:xfrm>
            <a:off x="1334418" y="4120047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8" name="对角圆角矩形 16"/>
          <p:cNvSpPr/>
          <p:nvPr>
            <p:custDataLst>
              <p:tags r:id="rId3"/>
            </p:custDataLst>
          </p:nvPr>
        </p:nvSpPr>
        <p:spPr>
          <a:xfrm>
            <a:off x="1334418" y="3974375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0" name="直角三角形 17"/>
          <p:cNvSpPr/>
          <p:nvPr>
            <p:custDataLst>
              <p:tags r:id="rId4"/>
            </p:custDataLst>
          </p:nvPr>
        </p:nvSpPr>
        <p:spPr>
          <a:xfrm>
            <a:off x="1913766" y="3975043"/>
            <a:ext cx="87269" cy="14544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2" name="文本框 27"/>
          <p:cNvSpPr txBox="1"/>
          <p:nvPr>
            <p:custDataLst>
              <p:tags r:id="rId5"/>
            </p:custDataLst>
          </p:nvPr>
        </p:nvSpPr>
        <p:spPr>
          <a:xfrm>
            <a:off x="1951187" y="4131407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演化模式：指物种进化的方式和路径，包括线性和分支进化等模式。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4" name="对角圆角矩形 52"/>
          <p:cNvSpPr/>
          <p:nvPr>
            <p:custDataLst>
              <p:tags r:id="rId6"/>
            </p:custDataLst>
          </p:nvPr>
        </p:nvSpPr>
        <p:spPr>
          <a:xfrm>
            <a:off x="1334418" y="1465871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6" name="对角圆角矩形 53"/>
          <p:cNvSpPr/>
          <p:nvPr>
            <p:custDataLst>
              <p:tags r:id="rId7"/>
            </p:custDataLst>
          </p:nvPr>
        </p:nvSpPr>
        <p:spPr>
          <a:xfrm>
            <a:off x="1334418" y="1319530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8" name="直角三角形 54"/>
          <p:cNvSpPr/>
          <p:nvPr>
            <p:custDataLst>
              <p:tags r:id="rId8"/>
            </p:custDataLst>
          </p:nvPr>
        </p:nvSpPr>
        <p:spPr>
          <a:xfrm>
            <a:off x="1913766" y="1320198"/>
            <a:ext cx="87269" cy="14544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0" name="文本框 56"/>
          <p:cNvSpPr txBox="1"/>
          <p:nvPr>
            <p:custDataLst>
              <p:tags r:id="rId9"/>
            </p:custDataLst>
          </p:nvPr>
        </p:nvSpPr>
        <p:spPr>
          <a:xfrm>
            <a:off x="1951187" y="1469212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物种起源：指生物种类的起源和形成过程，包括新物种的产生和旧物种的灭绝。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2" name="对角圆角矩形 5"/>
          <p:cNvSpPr/>
          <p:nvPr>
            <p:custDataLst>
              <p:tags r:id="rId10"/>
            </p:custDataLst>
          </p:nvPr>
        </p:nvSpPr>
        <p:spPr>
          <a:xfrm>
            <a:off x="1334418" y="2792959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4" name="对角圆角矩形 6"/>
          <p:cNvSpPr/>
          <p:nvPr>
            <p:custDataLst>
              <p:tags r:id="rId11"/>
            </p:custDataLst>
          </p:nvPr>
        </p:nvSpPr>
        <p:spPr>
          <a:xfrm>
            <a:off x="1334418" y="2646618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6" name="直角三角形 7"/>
          <p:cNvSpPr/>
          <p:nvPr>
            <p:custDataLst>
              <p:tags r:id="rId12"/>
            </p:custDataLst>
          </p:nvPr>
        </p:nvSpPr>
        <p:spPr>
          <a:xfrm>
            <a:off x="1913766" y="2647955"/>
            <a:ext cx="87269" cy="14544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8" name="文本框 8"/>
          <p:cNvSpPr txBox="1"/>
          <p:nvPr>
            <p:custDataLst>
              <p:tags r:id="rId13"/>
            </p:custDataLst>
          </p:nvPr>
        </p:nvSpPr>
        <p:spPr>
          <a:xfrm>
            <a:off x="1951187" y="2804319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444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演化机制：指物种在适应环境变化的过程中所发生的遗传变异和自然选择，是物种进化的主要动力。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0" name="对角圆角矩形 9"/>
          <p:cNvSpPr/>
          <p:nvPr>
            <p:custDataLst>
              <p:tags r:id="rId14"/>
            </p:custDataLst>
          </p:nvPr>
        </p:nvSpPr>
        <p:spPr>
          <a:xfrm>
            <a:off x="1334418" y="5447804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2" name="对角圆角矩形 10"/>
          <p:cNvSpPr/>
          <p:nvPr>
            <p:custDataLst>
              <p:tags r:id="rId15"/>
            </p:custDataLst>
          </p:nvPr>
        </p:nvSpPr>
        <p:spPr>
          <a:xfrm>
            <a:off x="1334418" y="5301463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4" name="直角三角形 11"/>
          <p:cNvSpPr/>
          <p:nvPr>
            <p:custDataLst>
              <p:tags r:id="rId16"/>
            </p:custDataLst>
          </p:nvPr>
        </p:nvSpPr>
        <p:spPr>
          <a:xfrm>
            <a:off x="1913766" y="5302132"/>
            <a:ext cx="87269" cy="14544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6" name="文本框 12"/>
          <p:cNvSpPr txBox="1"/>
          <p:nvPr>
            <p:custDataLst>
              <p:tags r:id="rId17"/>
            </p:custDataLst>
          </p:nvPr>
        </p:nvSpPr>
        <p:spPr>
          <a:xfrm>
            <a:off x="1951187" y="5458496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演化速率：指物种进化的速度，受到多种因素的影响，如物种的繁殖方式、生存环境等。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69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自然选择与适应性进化</a:t>
            </a:r>
            <a:endParaRPr lang="zh-CN" altLang="en-US"/>
          </a:p>
        </p:txBody>
      </p:sp>
      <p:sp>
        <p:nvSpPr>
          <p:cNvPr id="1049696" name="任意多边形 35"/>
          <p:cNvSpPr/>
          <p:nvPr>
            <p:custDataLst>
              <p:tags r:id="rId2"/>
            </p:custDataLst>
          </p:nvPr>
        </p:nvSpPr>
        <p:spPr>
          <a:xfrm>
            <a:off x="608330" y="1406334"/>
            <a:ext cx="10969625" cy="104430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698" name="任意多边形 39"/>
          <p:cNvSpPr/>
          <p:nvPr>
            <p:custDataLst>
              <p:tags r:id="rId3"/>
            </p:custDataLst>
          </p:nvPr>
        </p:nvSpPr>
        <p:spPr>
          <a:xfrm>
            <a:off x="691544" y="1496535"/>
            <a:ext cx="10803833" cy="86453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3" name="直接连接符 40"/>
          <p:cNvCxnSpPr/>
          <p:nvPr>
            <p:custDataLst>
              <p:tags r:id="rId4"/>
            </p:custDataLst>
          </p:nvPr>
        </p:nvCxnSpPr>
        <p:spPr>
          <a:xfrm flipH="1">
            <a:off x="1996922" y="1720133"/>
            <a:ext cx="0" cy="43195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700" name="正文"/>
          <p:cNvSpPr txBox="1"/>
          <p:nvPr>
            <p:custDataLst>
              <p:tags r:id="rId5"/>
            </p:custDataLst>
          </p:nvPr>
        </p:nvSpPr>
        <p:spPr>
          <a:xfrm>
            <a:off x="2260539" y="1481925"/>
            <a:ext cx="9009970" cy="87914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自然选择：适者生存，不适者被淘汰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702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920859" y="1478114"/>
            <a:ext cx="900108" cy="900743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704" name="任意多边形 45"/>
          <p:cNvSpPr/>
          <p:nvPr>
            <p:custDataLst>
              <p:tags r:id="rId7"/>
            </p:custDataLst>
          </p:nvPr>
        </p:nvSpPr>
        <p:spPr>
          <a:xfrm>
            <a:off x="608330" y="2643744"/>
            <a:ext cx="10969625" cy="104430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706" name="任意多边形 46"/>
          <p:cNvSpPr/>
          <p:nvPr>
            <p:custDataLst>
              <p:tags r:id="rId8"/>
            </p:custDataLst>
          </p:nvPr>
        </p:nvSpPr>
        <p:spPr>
          <a:xfrm>
            <a:off x="691544" y="2733945"/>
            <a:ext cx="10803833" cy="86453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5" name="直接连接符 47"/>
          <p:cNvCxnSpPr/>
          <p:nvPr>
            <p:custDataLst>
              <p:tags r:id="rId9"/>
            </p:custDataLst>
          </p:nvPr>
        </p:nvCxnSpPr>
        <p:spPr>
          <a:xfrm flipH="1">
            <a:off x="1996922" y="2957543"/>
            <a:ext cx="0" cy="43195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708" name="正文"/>
          <p:cNvSpPr txBox="1"/>
          <p:nvPr>
            <p:custDataLst>
              <p:tags r:id="rId10"/>
            </p:custDataLst>
          </p:nvPr>
        </p:nvSpPr>
        <p:spPr>
          <a:xfrm>
            <a:off x="2260539" y="2719335"/>
            <a:ext cx="9009970" cy="87914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适应性进化：生物在自然选择过程中逐渐适应环境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710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920859" y="2715524"/>
            <a:ext cx="900108" cy="900743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712" name="任意多边形 51"/>
          <p:cNvSpPr/>
          <p:nvPr>
            <p:custDataLst>
              <p:tags r:id="rId12"/>
            </p:custDataLst>
          </p:nvPr>
        </p:nvSpPr>
        <p:spPr>
          <a:xfrm>
            <a:off x="608330" y="3881154"/>
            <a:ext cx="10969625" cy="104430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714" name="任意多边形 52"/>
          <p:cNvSpPr/>
          <p:nvPr>
            <p:custDataLst>
              <p:tags r:id="rId13"/>
            </p:custDataLst>
          </p:nvPr>
        </p:nvSpPr>
        <p:spPr>
          <a:xfrm>
            <a:off x="691544" y="3971355"/>
            <a:ext cx="10803833" cy="86453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7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1996922" y="4194953"/>
            <a:ext cx="0" cy="43195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716" name="正文"/>
          <p:cNvSpPr txBox="1"/>
          <p:nvPr>
            <p:custDataLst>
              <p:tags r:id="rId15"/>
            </p:custDataLst>
          </p:nvPr>
        </p:nvSpPr>
        <p:spPr>
          <a:xfrm>
            <a:off x="2260539" y="3956745"/>
            <a:ext cx="9009970" cy="87914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进化机制：遗传变异、基因突变和基因重组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718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920859" y="3952934"/>
            <a:ext cx="900108" cy="900743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720" name="任意多边形 57"/>
          <p:cNvSpPr/>
          <p:nvPr>
            <p:custDataLst>
              <p:tags r:id="rId17"/>
            </p:custDataLst>
          </p:nvPr>
        </p:nvSpPr>
        <p:spPr>
          <a:xfrm>
            <a:off x="608330" y="5118563"/>
            <a:ext cx="10969625" cy="104430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722" name="任意多边形 58"/>
          <p:cNvSpPr/>
          <p:nvPr>
            <p:custDataLst>
              <p:tags r:id="rId18"/>
            </p:custDataLst>
          </p:nvPr>
        </p:nvSpPr>
        <p:spPr>
          <a:xfrm>
            <a:off x="691544" y="5208765"/>
            <a:ext cx="10803833" cy="86453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9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1996922" y="5432362"/>
            <a:ext cx="0" cy="43195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724" name="正文"/>
          <p:cNvSpPr txBox="1"/>
          <p:nvPr>
            <p:custDataLst>
              <p:tags r:id="rId20"/>
            </p:custDataLst>
          </p:nvPr>
        </p:nvSpPr>
        <p:spPr>
          <a:xfrm>
            <a:off x="2260539" y="5194155"/>
            <a:ext cx="9009970" cy="87914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进化证据：生物形态、生物地理和生物化石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726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920859" y="5190343"/>
            <a:ext cx="900108" cy="900743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78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物种多样性与生态位</a:t>
            </a:r>
            <a:endParaRPr lang="zh-CN" altLang="en-US"/>
          </a:p>
        </p:txBody>
      </p:sp>
      <p:sp>
        <p:nvSpPr>
          <p:cNvPr id="104978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86694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88" name="矩形 65"/>
          <p:cNvSpPr/>
          <p:nvPr>
            <p:custDataLst>
              <p:tags r:id="rId3"/>
            </p:custDataLst>
          </p:nvPr>
        </p:nvSpPr>
        <p:spPr>
          <a:xfrm>
            <a:off x="1069608" y="1692497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0" name="文本框 66"/>
          <p:cNvSpPr txBox="1"/>
          <p:nvPr>
            <p:custDataLst>
              <p:tags r:id="rId4"/>
            </p:custDataLst>
          </p:nvPr>
        </p:nvSpPr>
        <p:spPr>
          <a:xfrm>
            <a:off x="1460993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物种多样性：指地球上生物种类的丰富程度，包括不同物种的数量、分布和特征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79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0060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4" name="矩形 69"/>
          <p:cNvSpPr/>
          <p:nvPr>
            <p:custDataLst>
              <p:tags r:id="rId6"/>
            </p:custDataLst>
          </p:nvPr>
        </p:nvSpPr>
        <p:spPr>
          <a:xfrm>
            <a:off x="6402316" y="1692497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6" name="文本框 70"/>
          <p:cNvSpPr txBox="1"/>
          <p:nvPr>
            <p:custDataLst>
              <p:tags r:id="rId7"/>
            </p:custDataLst>
          </p:nvPr>
        </p:nvSpPr>
        <p:spPr>
          <a:xfrm>
            <a:off x="6794359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生态位：指物种在生态系统中的位置和作用，包括食物链、竞争关系和环境适应性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79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86694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800" name="文本框 74"/>
          <p:cNvSpPr txBox="1"/>
          <p:nvPr>
            <p:custDataLst>
              <p:tags r:id="rId9"/>
            </p:custDataLst>
          </p:nvPr>
        </p:nvSpPr>
        <p:spPr>
          <a:xfrm>
            <a:off x="1460993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物种进化机制：指物种在适应环境变化过程中所发生的遗传变异和自然选择的过程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802" name="矩形 73"/>
          <p:cNvSpPr/>
          <p:nvPr>
            <p:custDataLst>
              <p:tags r:id="rId10"/>
            </p:custDataLst>
          </p:nvPr>
        </p:nvSpPr>
        <p:spPr>
          <a:xfrm>
            <a:off x="1069608" y="4311161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0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9919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06" name="矩形 84"/>
          <p:cNvSpPr/>
          <p:nvPr>
            <p:custDataLst>
              <p:tags r:id="rId12"/>
            </p:custDataLst>
          </p:nvPr>
        </p:nvSpPr>
        <p:spPr>
          <a:xfrm>
            <a:off x="6462832" y="4311161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08" name="文本框 85"/>
          <p:cNvSpPr txBox="1"/>
          <p:nvPr>
            <p:custDataLst>
              <p:tags r:id="rId13"/>
            </p:custDataLst>
          </p:nvPr>
        </p:nvSpPr>
        <p:spPr>
          <a:xfrm>
            <a:off x="6854218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生态位与物种多样性的关系：生态位的不同会导致物种之间的竞争和相互依存，从而影响物种多样性的形成和维持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https://d.book118.com/176150033223010101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6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9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宋体</vt:lpstr>
      <vt:lpstr>+中文正文</vt:lpstr>
      <vt:lpstr>Office Theme</vt:lpstr>
      <vt:lpstr>生物遗传与进化机制</vt:lpstr>
      <vt:lpstr>目录</vt:lpstr>
      <vt:lpstr>添加章节标题</vt:lpstr>
      <vt:lpstr>遗传学基础</vt:lpstr>
      <vt:lpstr>DNA结构与功能</vt:lpstr>
      <vt:lpstr>基因表达与调控</vt:lpstr>
      <vt:lpstr>基因突变与遗传疾病</vt:lpstr>
      <vt:lpstr>基因组学与进化</vt:lpstr>
      <vt:lpstr>物种进化机制</vt:lpstr>
      <vt:lpstr>物种起源与演化</vt:lpstr>
      <vt:lpstr>自然选择与适应性进化</vt:lpstr>
      <vt:lpstr>物种多样性与生态位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2024-09-26T12:43:47.029</cp:lastPrinted>
  <dcterms:created xsi:type="dcterms:W3CDTF">2024-09-26T04:43:47Z</dcterms:created>
  <dcterms:modified xsi:type="dcterms:W3CDTF">2024-09-26T04:43:50Z</dcterms:modified>
</cp:coreProperties>
</file>