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0CD1E0-DB1A-483C-B7B1-D6C49BA3A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FE433-8A6C-4661-BCE6-367BA3BBF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F1A70-327F-4648-9C8E-617EE3FC3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FBFD4F-CBE4-4331-9110-540B822A9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AFDF0-AAD3-42C8-A740-6EEA6992A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39E84-6084-452A-BA29-E131D307F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252DD-F906-4D2D-B26E-15E06EADC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9E0642-56B2-481B-919C-DA5EE8D37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FF31BA-0B5F-487F-8349-62C8BE3DB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708D4-23BD-4FA7-9009-3B5397D6F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EF60D-C74A-4979-92D5-7333284E6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200033124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3009" y="1789641"/>
            <a:ext cx="5931534" cy="16173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0495"/>
              </a:lnSpc>
            </a:pPr>
            <a:endParaRPr lang="Arial" altLang="Arial" sz="100"/>
          </a:p>
          <a:p>
            <a:pPr marL="12700" algn="l" rtl="0" eaLnBrk="0">
              <a:lnSpc>
                <a:spcPct val="84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全球航空公司行业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endParaRPr lang="Microsoft YaHei" altLang="Microsoft YaHei" sz="5100"/>
          </a:p>
          <a:p>
            <a:pPr marL="19929" algn="l" rtl="0" eaLnBrk="0">
              <a:lnSpc>
                <a:spcPts val="7420"/>
              </a:lnSpc>
            </a:pPr>
            <a:r>
              <a:rPr sz="51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4932915" y="1934724"/>
            <a:ext cx="5699125" cy="3100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32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概述与发展趋势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客运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市场分析与展望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货运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市场分析与展望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公司经营策略与盈利模式探讨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0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创新对航空公司行业影响研究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b="1" spc="-1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</a:t>
            </a:r>
            <a:r>
              <a:rPr sz="2400" b="1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：全球航空公司行业挑战与机遇并存</a:t>
            </a:r>
            <a:endParaRPr lang="Microsoft YaHei" altLang="Microsoft YaHei" sz="2400"/>
          </a:p>
        </p:txBody>
      </p:sp>
      <p:sp>
        <p:nvSpPr>
          <p:cNvPr id="5" name="textbox 5"/>
          <p:cNvSpPr/>
          <p:nvPr/>
        </p:nvSpPr>
        <p:spPr>
          <a:xfrm>
            <a:off x="8859608" y="6071725"/>
            <a:ext cx="3201670" cy="99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41"/>
              </a:lnSpc>
            </a:pPr>
            <a:endParaRPr lang="Arial" altLang="Arial" sz="100"/>
          </a:p>
          <a:p>
            <a:pPr marL="12700" algn="l" rtl="0" eaLnBrk="0">
              <a:lnSpc>
                <a:spcPts val="7617"/>
              </a:lnSpc>
            </a:pPr>
            <a:r>
              <a:rPr sz="5700" b="1" spc="1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content</a:t>
            </a:r>
            <a:r>
              <a:rPr sz="5700" b="1" spc="0">
                <a:solidFill>
                  <a:srgbClr val="A9B5F6">
                    <a:alpha val="34117"/>
                  </a:srgbClr>
                </a:solidFill>
                <a:latin typeface="Microsoft YaHei"/>
                <a:ea typeface="Microsoft YaHei"/>
                <a:cs typeface="Microsoft YaHei"/>
              </a:rPr>
              <a:t>s</a:t>
            </a:r>
            <a:endParaRPr lang="Microsoft YaHei" altLang="Microsoft YaHei" sz="5700"/>
          </a:p>
        </p:txBody>
      </p:sp>
      <p:sp>
        <p:nvSpPr>
          <p:cNvPr id="6" name="textbox 6"/>
          <p:cNvSpPr/>
          <p:nvPr/>
        </p:nvSpPr>
        <p:spPr>
          <a:xfrm>
            <a:off x="987295" y="4053157"/>
            <a:ext cx="1087119" cy="2376170"/>
          </a:xfrm>
          <a:prstGeom prst="rect">
            <a:avLst/>
          </a:prstGeom>
        </p:spPr>
        <p:txBody>
          <a:bodyPr vert="eaVert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3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7600" b="1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7600" spc="3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7600" b="1" spc="3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7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1328572" y="1723573"/>
            <a:ext cx="4389754" cy="19386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41846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62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92556" y="1559286"/>
            <a:ext cx="4492829" cy="4492828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2361945" y="3149367"/>
            <a:ext cx="4177029" cy="31178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03"/>
              </a:lnSpc>
            </a:pPr>
            <a:endParaRPr lang="Arial" altLang="Arial" sz="100"/>
          </a:p>
          <a:p>
            <a:pPr marL="13269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务类型多样</a:t>
            </a:r>
            <a:endParaRPr lang="Microsoft YaHei" altLang="Microsoft YaHei" sz="1600"/>
          </a:p>
          <a:p>
            <a:pPr marL="12890" indent="-190" algn="l" rtl="0" eaLnBrk="0">
              <a:lnSpc>
                <a:spcPct val="151000"/>
              </a:lnSpc>
              <a:spcBef>
                <a:spcPts val="535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航空公司提供的服务包括定期航班、包机、货运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运输等，同时还有各种增值服务如餐食、座 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位选择、行李托运等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3677" algn="l" rtl="0" eaLnBrk="0">
              <a:lnSpc>
                <a:spcPct val="91000"/>
              </a:lnSpc>
              <a:spcBef>
                <a:spcPts val="487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水平不断提高</a:t>
            </a:r>
            <a:endParaRPr lang="Microsoft YaHei" altLang="Microsoft YaHei" sz="1600"/>
          </a:p>
          <a:p>
            <a:pPr algn="l" rtl="0" eaLnBrk="0">
              <a:lnSpc>
                <a:spcPct val="112000"/>
              </a:lnSpc>
            </a:pPr>
            <a:endParaRPr lang="Arial" altLang="Arial" sz="400"/>
          </a:p>
          <a:p>
            <a:pPr marL="13843" indent="8191" algn="l" rtl="0" eaLnBrk="0">
              <a:lnSpc>
                <a:spcPct val="151000"/>
              </a:lnSpc>
              <a:spcBef>
                <a:spcPts val="4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随着科技的发展，航空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公司不断引入新技术，如  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送货、生物识别技术、虚拟现实等，提升  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服务质量和效率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2" name="textbox 12"/>
          <p:cNvSpPr/>
          <p:nvPr/>
        </p:nvSpPr>
        <p:spPr>
          <a:xfrm>
            <a:off x="442263" y="318468"/>
            <a:ext cx="4980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2000"/>
              </a:lnSpc>
              <a:spcBef>
                <a:spcPts val="2"/>
              </a:spcBef>
              <a:tabLst>
                <a:tab pos="78041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司行业现状及特点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3" name="textbox 33"/>
          <p:cNvSpPr/>
          <p:nvPr/>
        </p:nvSpPr>
        <p:spPr>
          <a:xfrm>
            <a:off x="2362136" y="1927664"/>
            <a:ext cx="4023995" cy="559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11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航空公司行业拥有数千家航空公司，提供数</a:t>
            </a:r>
            <a:endParaRPr lang="Microsoft YaHei" altLang="Microsoft YaHei" sz="1500"/>
          </a:p>
          <a:p>
            <a:pPr marL="14985" algn="l" rtl="0" eaLnBrk="0">
              <a:lnSpc>
                <a:spcPts val="2700"/>
              </a:lnSpc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百万个航班，每年运送数十亿乘客和货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物。</a:t>
            </a:r>
            <a:endParaRPr lang="Microsoft YaHei" altLang="Microsoft YaHei" sz="1500"/>
          </a:p>
        </p:txBody>
      </p:sp>
      <p:sp>
        <p:nvSpPr>
          <p:cNvPr id="34" name="textbox 34"/>
          <p:cNvSpPr/>
          <p:nvPr/>
        </p:nvSpPr>
        <p:spPr>
          <a:xfrm>
            <a:off x="539110" y="1488376"/>
            <a:ext cx="1511935" cy="1548130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30541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5700"/>
          </a:p>
        </p:txBody>
      </p:sp>
      <p:sp>
        <p:nvSpPr>
          <p:cNvPr id="35" name="textbox 35"/>
          <p:cNvSpPr/>
          <p:nvPr/>
        </p:nvSpPr>
        <p:spPr>
          <a:xfrm>
            <a:off x="539110" y="4984277"/>
            <a:ext cx="1511935" cy="1538605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19539" algn="l" rtl="0" eaLnBrk="0">
              <a:lnSpc>
                <a:spcPct val="86000"/>
              </a:lnSpc>
              <a:spcBef>
                <a:spcPts val="2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5700"/>
          </a:p>
        </p:txBody>
      </p:sp>
      <p:sp>
        <p:nvSpPr>
          <p:cNvPr id="36" name="textbox 36"/>
          <p:cNvSpPr/>
          <p:nvPr/>
        </p:nvSpPr>
        <p:spPr>
          <a:xfrm>
            <a:off x="539110" y="3205846"/>
            <a:ext cx="1511935" cy="1548130"/>
          </a:xfrm>
          <a:prstGeom prst="rect">
            <a:avLst/>
          </a:prstGeom>
          <a:solidFill>
            <a:srgbClr val="405DFF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algn="l" rtl="0" eaLnBrk="0">
              <a:lnSpc>
                <a:spcPct val="148000"/>
              </a:lnSpc>
            </a:pPr>
            <a:endParaRPr lang="Arial" altLang="Arial" sz="1000"/>
          </a:p>
          <a:p>
            <a:pPr marL="601204" algn="l" rtl="0" eaLnBrk="0">
              <a:lnSpc>
                <a:spcPct val="86000"/>
              </a:lnSpc>
              <a:spcBef>
                <a:spcPts val="5"/>
              </a:spcBef>
            </a:pP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5700"/>
          </a:p>
        </p:txBody>
      </p:sp>
      <p:sp>
        <p:nvSpPr>
          <p:cNvPr id="37" name="textbox 37"/>
          <p:cNvSpPr/>
          <p:nvPr/>
        </p:nvSpPr>
        <p:spPr>
          <a:xfrm>
            <a:off x="2362311" y="1472019"/>
            <a:ext cx="1247139" cy="2482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78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业规模庞大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39" name="textbox 39"/>
          <p:cNvSpPr/>
          <p:nvPr/>
        </p:nvSpPr>
        <p:spPr>
          <a:xfrm>
            <a:off x="6186308" y="5072638"/>
            <a:ext cx="5130800" cy="1058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08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新兴市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场崛起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5326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亚洲、非洲和拉丁美洲等新兴市场的航空运输需求增长迅速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421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成为全球航空公司行业的重要增长点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0" name="textbox 40"/>
          <p:cNvSpPr/>
          <p:nvPr/>
        </p:nvSpPr>
        <p:spPr>
          <a:xfrm>
            <a:off x="6188173" y="1759681"/>
            <a:ext cx="5320665" cy="6908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18"/>
              </a:lnSpc>
            </a:pPr>
            <a:endParaRPr lang="Arial" altLang="Arial" sz="100"/>
          </a:p>
          <a:p>
            <a:pPr marL="17565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规模巨大</a:t>
            </a:r>
            <a:endParaRPr lang="Microsoft YaHei" altLang="Microsoft YaHei" sz="16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全球航空运输市场价值数万亿美元，对全球经济具有重要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响。</a:t>
            </a:r>
            <a:endParaRPr lang="Microsoft YaHei" altLang="Microsoft YaHei" sz="1500"/>
          </a:p>
        </p:txBody>
      </p:sp>
      <p:sp>
        <p:nvSpPr>
          <p:cNvPr id="41" name="textbox 41"/>
          <p:cNvSpPr/>
          <p:nvPr/>
        </p:nvSpPr>
        <p:spPr>
          <a:xfrm>
            <a:off x="6188363" y="3878747"/>
            <a:ext cx="5166359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43"/>
              </a:lnSpc>
            </a:pPr>
            <a:endParaRPr lang="Arial" altLang="Arial" sz="100"/>
          </a:p>
          <a:p>
            <a:pPr marL="21653" algn="l" rtl="0" eaLnBrk="0">
              <a:lnSpc>
                <a:spcPct val="9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随着全球经济的发展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和人们生活水平的提高，航空运输需求持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续增长，市场规模不断扩大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2" name="textbox 42"/>
          <p:cNvSpPr/>
          <p:nvPr/>
        </p:nvSpPr>
        <p:spPr>
          <a:xfrm>
            <a:off x="442263" y="318468"/>
            <a:ext cx="4218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994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63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textbox 64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65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textbox 66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67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textbox 68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sp>
        <p:nvSpPr>
          <p:cNvPr id="69" name="textbox 69"/>
          <p:cNvSpPr/>
          <p:nvPr/>
        </p:nvSpPr>
        <p:spPr>
          <a:xfrm>
            <a:off x="6189163" y="3410472"/>
            <a:ext cx="838200" cy="247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90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续增长</a:t>
            </a:r>
            <a:endParaRPr lang="Microsoft YaHei" altLang="Microsoft YaHei" sz="16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textbox 71"/>
          <p:cNvSpPr/>
          <p:nvPr/>
        </p:nvSpPr>
        <p:spPr>
          <a:xfrm>
            <a:off x="5763129" y="1490219"/>
            <a:ext cx="5547995" cy="43459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44"/>
              </a:lnSpc>
            </a:pPr>
            <a:endParaRPr lang="Arial" altLang="Arial" sz="100"/>
          </a:p>
          <a:p>
            <a:pPr marL="14843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烈</a:t>
            </a:r>
            <a:endParaRPr lang="Microsoft YaHei" altLang="Microsoft YaHei" sz="2300"/>
          </a:p>
          <a:p>
            <a:pPr marL="12700" indent="190" algn="l" rtl="0" eaLnBrk="0">
              <a:lnSpc>
                <a:spcPct val="123000"/>
              </a:lnSpc>
              <a:spcBef>
                <a:spcPts val="1058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航空公司行业竞争激烈，包括价格竞争、服务竞争、品牌竞争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等。</a:t>
            </a:r>
            <a:endParaRPr lang="Microsoft YaHei" altLang="Microsoft YaHei" sz="15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6614" algn="l" rtl="0" eaLnBrk="0">
              <a:lnSpc>
                <a:spcPct val="92000"/>
              </a:lnSpc>
              <a:spcBef>
                <a:spcPts val="700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endParaRPr lang="Microsoft YaHei" altLang="Microsoft YaHei" sz="2300"/>
          </a:p>
          <a:p>
            <a:pPr marL="24320" indent="-11429" algn="l" rtl="0" eaLnBrk="0">
              <a:lnSpc>
                <a:spcPct val="122000"/>
              </a:lnSpc>
              <a:spcBef>
                <a:spcPts val="110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航空公司行业的主要参与者包括国际航空集团、美国航空、中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国航空、欧洲航空等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4547" algn="l" rtl="0" eaLnBrk="0">
              <a:lnSpc>
                <a:spcPct val="92000"/>
              </a:lnSpc>
              <a:spcBef>
                <a:spcPts val="694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合作与联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盟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900"/>
          </a:p>
          <a:p>
            <a:pPr marL="13271" indent="3809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为了应对激烈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的竞争，许多航空公司选择加入航空联盟或与其他航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空公司合作，共享资源、降低成本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、提升服务质量。</a:t>
            </a:r>
            <a:endParaRPr lang="Microsoft YaHei" altLang="Microsoft YaHei" sz="15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937356" y="2491844"/>
            <a:ext cx="2714939" cy="2423383"/>
            <a:chExt cx="2714939" cy="2423383"/>
          </a:xfrm>
        </p:grpSpPr>
        <p:sp>
          <p:nvSpPr>
            <p:cNvPr id="72" name="path"/>
            <p:cNvSpPr/>
            <p:nvPr/>
          </p:nvSpPr>
          <p:spPr>
            <a:xfrm>
              <a:off x="33182" y="38100"/>
              <a:ext cx="2648573" cy="2347183"/>
            </a:xfrm>
            <a:custGeom>
              <a:rect l="0" t="0" r="0" b="0"/>
              <a:pathLst>
                <a:path w="4170" h="3696">
                  <a:moveTo>
                    <a:pt x="0" y="1848"/>
                  </a:moveTo>
                  <a:lnTo>
                    <a:pt x="1042" y="0"/>
                  </a:lnTo>
                  <a:lnTo>
                    <a:pt x="3128" y="0"/>
                  </a:lnTo>
                  <a:lnTo>
                    <a:pt x="4170" y="1848"/>
                  </a:lnTo>
                  <a:lnTo>
                    <a:pt x="3128" y="3696"/>
                  </a:lnTo>
                  <a:lnTo>
                    <a:pt x="1042" y="3696"/>
                  </a:lnTo>
                  <a:lnTo>
                    <a:pt x="0" y="1848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0" y="0"/>
              <a:ext cx="2714939" cy="2423383"/>
            </a:xfrm>
            <a:custGeom>
              <a:rect l="0" t="0" r="0" b="0"/>
              <a:pathLst>
                <a:path w="4275" h="3816">
                  <a:moveTo>
                    <a:pt x="52" y="1908"/>
                  </a:moveTo>
                  <a:lnTo>
                    <a:pt x="1095" y="60"/>
                  </a:lnTo>
                  <a:lnTo>
                    <a:pt x="3180" y="60"/>
                  </a:lnTo>
                  <a:lnTo>
                    <a:pt x="4223" y="1908"/>
                  </a:lnTo>
                  <a:lnTo>
                    <a:pt x="3180" y="3756"/>
                  </a:lnTo>
                  <a:lnTo>
                    <a:pt x="1095" y="3756"/>
                  </a:lnTo>
                  <a:lnTo>
                    <a:pt x="52" y="1908"/>
                  </a:lnTo>
                  <a:close/>
                </a:path>
              </a:pathLst>
            </a:custGeom>
            <a:noFill/>
            <a:ln w="76200" cap="flat">
              <a:solidFill>
                <a:srgbClr val="00B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718159" y="509509"/>
              <a:ext cx="1278621" cy="1195189"/>
            </a:xfrm>
            <a:custGeom>
              <a:rect l="0" t="0" r="0" b="0"/>
              <a:pathLst>
                <a:path w="2013" h="1882">
                  <a:moveTo>
                    <a:pt x="0" y="564"/>
                  </a:moveTo>
                  <a:lnTo>
                    <a:pt x="1006" y="0"/>
                  </a:lnTo>
                  <a:lnTo>
                    <a:pt x="2013" y="564"/>
                  </a:lnTo>
                  <a:lnTo>
                    <a:pt x="2013" y="752"/>
                  </a:lnTo>
                  <a:lnTo>
                    <a:pt x="0" y="752"/>
                  </a:lnTo>
                  <a:lnTo>
                    <a:pt x="0" y="564"/>
                  </a:lnTo>
                  <a:close/>
                  <a:moveTo>
                    <a:pt x="0" y="1693"/>
                  </a:moveTo>
                  <a:lnTo>
                    <a:pt x="2013" y="1693"/>
                  </a:lnTo>
                  <a:lnTo>
                    <a:pt x="2013" y="1882"/>
                  </a:lnTo>
                  <a:lnTo>
                    <a:pt x="0" y="1882"/>
                  </a:lnTo>
                  <a:lnTo>
                    <a:pt x="0" y="1693"/>
                  </a:lnTo>
                  <a:close/>
                  <a:moveTo>
                    <a:pt x="201" y="1505"/>
                  </a:moveTo>
                  <a:lnTo>
                    <a:pt x="1812" y="1505"/>
                  </a:lnTo>
                  <a:lnTo>
                    <a:pt x="1812" y="1693"/>
                  </a:lnTo>
                  <a:lnTo>
                    <a:pt x="201" y="1693"/>
                  </a:lnTo>
                  <a:lnTo>
                    <a:pt x="201" y="1505"/>
                  </a:lnTo>
                  <a:close/>
                  <a:moveTo>
                    <a:pt x="201" y="752"/>
                  </a:moveTo>
                  <a:lnTo>
                    <a:pt x="604" y="752"/>
                  </a:lnTo>
                  <a:lnTo>
                    <a:pt x="604" y="1505"/>
                  </a:lnTo>
                  <a:lnTo>
                    <a:pt x="201" y="1505"/>
                  </a:lnTo>
                  <a:lnTo>
                    <a:pt x="201" y="752"/>
                  </a:lnTo>
                  <a:close/>
                  <a:moveTo>
                    <a:pt x="805" y="752"/>
                  </a:moveTo>
                  <a:lnTo>
                    <a:pt x="1208" y="752"/>
                  </a:lnTo>
                  <a:lnTo>
                    <a:pt x="1208" y="1505"/>
                  </a:lnTo>
                  <a:lnTo>
                    <a:pt x="805" y="1505"/>
                  </a:lnTo>
                  <a:lnTo>
                    <a:pt x="805" y="752"/>
                  </a:lnTo>
                  <a:close/>
                  <a:moveTo>
                    <a:pt x="1409" y="752"/>
                  </a:moveTo>
                  <a:lnTo>
                    <a:pt x="1812" y="752"/>
                  </a:lnTo>
                  <a:lnTo>
                    <a:pt x="1812" y="1505"/>
                  </a:lnTo>
                  <a:lnTo>
                    <a:pt x="1409" y="1505"/>
                  </a:lnTo>
                  <a:lnTo>
                    <a:pt x="1409" y="752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5" name="textbox 75"/>
          <p:cNvSpPr/>
          <p:nvPr/>
        </p:nvSpPr>
        <p:spPr>
          <a:xfrm>
            <a:off x="442263" y="318468"/>
            <a:ext cx="4599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及主要参与者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482091" y="4861533"/>
            <a:ext cx="810236" cy="810236"/>
            <a:chExt cx="810236" cy="810236"/>
          </a:xfrm>
        </p:grpSpPr>
        <p:sp>
          <p:nvSpPr>
            <p:cNvPr id="96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7F91F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191089" y="189515"/>
              <a:ext cx="428041" cy="431208"/>
            </a:xfrm>
            <a:custGeom>
              <a:rect l="0" t="0" r="0" b="0"/>
              <a:pathLst>
                <a:path w="674" h="679">
                  <a:moveTo>
                    <a:pt x="444" y="339"/>
                  </a:moveTo>
                  <a:cubicBezTo>
                    <a:pt x="444" y="163"/>
                    <a:pt x="535" y="65"/>
                    <a:pt x="535" y="65"/>
                  </a:cubicBezTo>
                  <a:lnTo>
                    <a:pt x="535" y="65"/>
                  </a:lnTo>
                  <a:cubicBezTo>
                    <a:pt x="535" y="65"/>
                    <a:pt x="455" y="0"/>
                    <a:pt x="335" y="0"/>
                  </a:cubicBezTo>
                  <a:lnTo>
                    <a:pt x="335" y="0"/>
                  </a:lnTo>
                  <a:cubicBezTo>
                    <a:pt x="215" y="0"/>
                    <a:pt x="135" y="65"/>
                    <a:pt x="135" y="65"/>
                  </a:cubicBezTo>
                  <a:lnTo>
                    <a:pt x="135" y="65"/>
                  </a:lnTo>
                  <a:cubicBezTo>
                    <a:pt x="135" y="65"/>
                    <a:pt x="228" y="140"/>
                    <a:pt x="228" y="339"/>
                  </a:cubicBezTo>
                  <a:lnTo>
                    <a:pt x="228" y="339"/>
                  </a:lnTo>
                  <a:cubicBezTo>
                    <a:pt x="228" y="531"/>
                    <a:pt x="135" y="613"/>
                    <a:pt x="135" y="613"/>
                  </a:cubicBezTo>
                  <a:lnTo>
                    <a:pt x="135" y="613"/>
                  </a:lnTo>
                  <a:cubicBezTo>
                    <a:pt x="135" y="613"/>
                    <a:pt x="231" y="679"/>
                    <a:pt x="335" y="679"/>
                  </a:cubicBezTo>
                  <a:lnTo>
                    <a:pt x="335" y="679"/>
                  </a:lnTo>
                  <a:cubicBezTo>
                    <a:pt x="441" y="679"/>
                    <a:pt x="535" y="613"/>
                    <a:pt x="535" y="613"/>
                  </a:cubicBezTo>
                  <a:lnTo>
                    <a:pt x="535" y="613"/>
                  </a:lnTo>
                  <a:cubicBezTo>
                    <a:pt x="535" y="613"/>
                    <a:pt x="444" y="528"/>
                    <a:pt x="444" y="339"/>
                  </a:cubicBezTo>
                  <a:moveTo>
                    <a:pt x="112" y="83"/>
                  </a:moveTo>
                  <a:cubicBezTo>
                    <a:pt x="112" y="83"/>
                    <a:pt x="0" y="151"/>
                    <a:pt x="0" y="340"/>
                  </a:cubicBezTo>
                  <a:lnTo>
                    <a:pt x="0" y="340"/>
                  </a:lnTo>
                  <a:cubicBezTo>
                    <a:pt x="0" y="529"/>
                    <a:pt x="114" y="591"/>
                    <a:pt x="114" y="591"/>
                  </a:cubicBezTo>
                  <a:lnTo>
                    <a:pt x="114" y="591"/>
                  </a:lnTo>
                  <a:cubicBezTo>
                    <a:pt x="114" y="591"/>
                    <a:pt x="197" y="529"/>
                    <a:pt x="197" y="340"/>
                  </a:cubicBezTo>
                  <a:lnTo>
                    <a:pt x="197" y="340"/>
                  </a:lnTo>
                  <a:cubicBezTo>
                    <a:pt x="197" y="151"/>
                    <a:pt x="112" y="83"/>
                    <a:pt x="112" y="83"/>
                  </a:cubicBezTo>
                  <a:moveTo>
                    <a:pt x="558" y="88"/>
                  </a:moveTo>
                  <a:cubicBezTo>
                    <a:pt x="558" y="88"/>
                    <a:pt x="473" y="151"/>
                    <a:pt x="473" y="340"/>
                  </a:cubicBezTo>
                  <a:lnTo>
                    <a:pt x="473" y="340"/>
                  </a:lnTo>
                  <a:cubicBezTo>
                    <a:pt x="473" y="529"/>
                    <a:pt x="557" y="591"/>
                    <a:pt x="557" y="591"/>
                  </a:cubicBezTo>
                  <a:lnTo>
                    <a:pt x="557" y="591"/>
                  </a:lnTo>
                  <a:cubicBezTo>
                    <a:pt x="557" y="591"/>
                    <a:pt x="674" y="529"/>
                    <a:pt x="674" y="340"/>
                  </a:cubicBezTo>
                  <a:lnTo>
                    <a:pt x="674" y="340"/>
                  </a:lnTo>
                  <a:cubicBezTo>
                    <a:pt x="674" y="151"/>
                    <a:pt x="558" y="88"/>
                    <a:pt x="558" y="8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482091" y="1560134"/>
            <a:ext cx="810236" cy="810236"/>
            <a:chExt cx="810236" cy="810236"/>
          </a:xfrm>
        </p:grpSpPr>
        <p:sp>
          <p:nvSpPr>
            <p:cNvPr id="98" name="path"/>
            <p:cNvSpPr/>
            <p:nvPr/>
          </p:nvSpPr>
          <p:spPr>
            <a:xfrm>
              <a:off x="0" y="0"/>
              <a:ext cx="810236" cy="810236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14512" y="233174"/>
              <a:ext cx="345125" cy="344617"/>
            </a:xfrm>
            <a:custGeom>
              <a:rect l="0" t="0" r="0" b="0"/>
              <a:pathLst>
                <a:path w="543" h="542">
                  <a:moveTo>
                    <a:pt x="316" y="209"/>
                  </a:moveTo>
                  <a:cubicBezTo>
                    <a:pt x="328" y="167"/>
                    <a:pt x="323" y="121"/>
                    <a:pt x="301" y="83"/>
                  </a:cubicBezTo>
                  <a:lnTo>
                    <a:pt x="301" y="83"/>
                  </a:lnTo>
                  <a:cubicBezTo>
                    <a:pt x="301" y="84"/>
                    <a:pt x="84" y="303"/>
                    <a:pt x="82" y="302"/>
                  </a:cubicBezTo>
                  <a:lnTo>
                    <a:pt x="82" y="302"/>
                  </a:lnTo>
                  <a:cubicBezTo>
                    <a:pt x="120" y="324"/>
                    <a:pt x="166" y="330"/>
                    <a:pt x="207" y="319"/>
                  </a:cubicBezTo>
                  <a:lnTo>
                    <a:pt x="207" y="319"/>
                  </a:lnTo>
                  <a:cubicBezTo>
                    <a:pt x="207" y="318"/>
                    <a:pt x="315" y="209"/>
                    <a:pt x="316" y="209"/>
                  </a:cubicBezTo>
                  <a:moveTo>
                    <a:pt x="277" y="48"/>
                  </a:moveTo>
                  <a:cubicBezTo>
                    <a:pt x="248" y="19"/>
                    <a:pt x="206" y="0"/>
                    <a:pt x="162" y="0"/>
                  </a:cubicBezTo>
                  <a:lnTo>
                    <a:pt x="162" y="0"/>
                  </a:lnTo>
                  <a:cubicBezTo>
                    <a:pt x="72" y="0"/>
                    <a:pt x="0" y="72"/>
                    <a:pt x="0" y="162"/>
                  </a:cubicBezTo>
                  <a:lnTo>
                    <a:pt x="0" y="162"/>
                  </a:lnTo>
                  <a:cubicBezTo>
                    <a:pt x="0" y="206"/>
                    <a:pt x="19" y="248"/>
                    <a:pt x="48" y="278"/>
                  </a:cubicBezTo>
                  <a:lnTo>
                    <a:pt x="48" y="278"/>
                  </a:lnTo>
                  <a:cubicBezTo>
                    <a:pt x="48" y="278"/>
                    <a:pt x="276" y="50"/>
                    <a:pt x="277" y="48"/>
                  </a:cubicBezTo>
                  <a:moveTo>
                    <a:pt x="507" y="480"/>
                  </a:moveTo>
                  <a:cubicBezTo>
                    <a:pt x="507" y="480"/>
                    <a:pt x="512" y="434"/>
                    <a:pt x="499" y="421"/>
                  </a:cubicBezTo>
                  <a:lnTo>
                    <a:pt x="499" y="421"/>
                  </a:lnTo>
                  <a:cubicBezTo>
                    <a:pt x="498" y="420"/>
                    <a:pt x="346" y="235"/>
                    <a:pt x="346" y="235"/>
                  </a:cubicBezTo>
                  <a:lnTo>
                    <a:pt x="346" y="235"/>
                  </a:lnTo>
                  <a:lnTo>
                    <a:pt x="234" y="347"/>
                  </a:lnTo>
                  <a:lnTo>
                    <a:pt x="419" y="501"/>
                  </a:lnTo>
                  <a:lnTo>
                    <a:pt x="419" y="501"/>
                  </a:lnTo>
                  <a:cubicBezTo>
                    <a:pt x="431" y="515"/>
                    <a:pt x="479" y="508"/>
                    <a:pt x="479" y="508"/>
                  </a:cubicBezTo>
                  <a:lnTo>
                    <a:pt x="479" y="508"/>
                  </a:lnTo>
                  <a:lnTo>
                    <a:pt x="517" y="542"/>
                  </a:lnTo>
                  <a:lnTo>
                    <a:pt x="543" y="516"/>
                  </a:lnTo>
                  <a:lnTo>
                    <a:pt x="507" y="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482091" y="3221071"/>
            <a:ext cx="810236" cy="810235"/>
            <a:chExt cx="810236" cy="810235"/>
          </a:xfrm>
        </p:grpSpPr>
        <p:sp>
          <p:nvSpPr>
            <p:cNvPr id="100" name="path"/>
            <p:cNvSpPr/>
            <p:nvPr/>
          </p:nvSpPr>
          <p:spPr>
            <a:xfrm>
              <a:off x="0" y="0"/>
              <a:ext cx="810236" cy="810235"/>
            </a:xfrm>
            <a:custGeom>
              <a:rect l="0" t="0" r="0" b="0"/>
              <a:pathLst>
                <a:path w="1275" h="1275">
                  <a:moveTo>
                    <a:pt x="0" y="637"/>
                  </a:moveTo>
                  <a:cubicBezTo>
                    <a:pt x="0" y="285"/>
                    <a:pt x="285" y="0"/>
                    <a:pt x="637" y="0"/>
                  </a:cubicBezTo>
                  <a:lnTo>
                    <a:pt x="637" y="0"/>
                  </a:lnTo>
                  <a:lnTo>
                    <a:pt x="637" y="0"/>
                  </a:lnTo>
                  <a:lnTo>
                    <a:pt x="637" y="0"/>
                  </a:lnTo>
                  <a:cubicBezTo>
                    <a:pt x="990" y="0"/>
                    <a:pt x="1275" y="285"/>
                    <a:pt x="1275" y="637"/>
                  </a:cubicBezTo>
                  <a:lnTo>
                    <a:pt x="1275" y="637"/>
                  </a:lnTo>
                  <a:cubicBezTo>
                    <a:pt x="1275" y="637"/>
                    <a:pt x="1275" y="637"/>
                    <a:pt x="1275" y="637"/>
                  </a:cubicBezTo>
                  <a:lnTo>
                    <a:pt x="1275" y="637"/>
                  </a:lnTo>
                  <a:lnTo>
                    <a:pt x="1275" y="637"/>
                  </a:lnTo>
                  <a:lnTo>
                    <a:pt x="1275" y="637"/>
                  </a:lnTo>
                  <a:cubicBezTo>
                    <a:pt x="1275" y="990"/>
                    <a:pt x="990" y="1275"/>
                    <a:pt x="637" y="1275"/>
                  </a:cubicBezTo>
                  <a:lnTo>
                    <a:pt x="637" y="1275"/>
                  </a:lnTo>
                  <a:cubicBezTo>
                    <a:pt x="285" y="1275"/>
                    <a:pt x="0" y="990"/>
                    <a:pt x="0" y="637"/>
                  </a:cubicBezTo>
                  <a:lnTo>
                    <a:pt x="0" y="637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281444" y="185662"/>
              <a:ext cx="275773" cy="424257"/>
            </a:xfrm>
            <a:custGeom>
              <a:rect l="0" t="0" r="0" b="0"/>
              <a:pathLst>
                <a:path w="432" h="668">
                  <a:moveTo>
                    <a:pt x="233" y="233"/>
                  </a:moveTo>
                  <a:lnTo>
                    <a:pt x="281" y="305"/>
                  </a:lnTo>
                  <a:lnTo>
                    <a:pt x="281" y="305"/>
                  </a:lnTo>
                  <a:cubicBezTo>
                    <a:pt x="292" y="321"/>
                    <a:pt x="315" y="334"/>
                    <a:pt x="334" y="334"/>
                  </a:cubicBezTo>
                  <a:lnTo>
                    <a:pt x="334" y="334"/>
                  </a:lnTo>
                  <a:lnTo>
                    <a:pt x="434" y="334"/>
                  </a:lnTo>
                  <a:lnTo>
                    <a:pt x="434" y="267"/>
                  </a:lnTo>
                  <a:lnTo>
                    <a:pt x="334" y="267"/>
                  </a:lnTo>
                  <a:lnTo>
                    <a:pt x="285" y="195"/>
                  </a:lnTo>
                  <a:lnTo>
                    <a:pt x="285" y="195"/>
                  </a:lnTo>
                  <a:cubicBezTo>
                    <a:pt x="272" y="176"/>
                    <a:pt x="257" y="161"/>
                    <a:pt x="239" y="148"/>
                  </a:cubicBezTo>
                  <a:lnTo>
                    <a:pt x="239" y="148"/>
                  </a:lnTo>
                  <a:lnTo>
                    <a:pt x="239" y="148"/>
                  </a:lnTo>
                  <a:lnTo>
                    <a:pt x="195" y="118"/>
                  </a:lnTo>
                  <a:lnTo>
                    <a:pt x="195" y="118"/>
                  </a:lnTo>
                  <a:cubicBezTo>
                    <a:pt x="186" y="113"/>
                    <a:pt x="176" y="110"/>
                    <a:pt x="165" y="110"/>
                  </a:cubicBezTo>
                  <a:lnTo>
                    <a:pt x="165" y="110"/>
                  </a:lnTo>
                  <a:cubicBezTo>
                    <a:pt x="155" y="110"/>
                    <a:pt x="146" y="113"/>
                    <a:pt x="138" y="117"/>
                  </a:cubicBezTo>
                  <a:lnTo>
                    <a:pt x="138" y="117"/>
                  </a:lnTo>
                  <a:lnTo>
                    <a:pt x="138" y="117"/>
                  </a:lnTo>
                  <a:lnTo>
                    <a:pt x="0" y="200"/>
                  </a:lnTo>
                  <a:lnTo>
                    <a:pt x="0" y="367"/>
                  </a:lnTo>
                  <a:lnTo>
                    <a:pt x="66" y="367"/>
                  </a:lnTo>
                  <a:lnTo>
                    <a:pt x="66" y="233"/>
                  </a:lnTo>
                  <a:lnTo>
                    <a:pt x="133" y="200"/>
                  </a:lnTo>
                  <a:lnTo>
                    <a:pt x="33" y="668"/>
                  </a:lnTo>
                  <a:lnTo>
                    <a:pt x="100" y="668"/>
                  </a:lnTo>
                  <a:lnTo>
                    <a:pt x="178" y="412"/>
                  </a:lnTo>
                  <a:lnTo>
                    <a:pt x="233" y="467"/>
                  </a:lnTo>
                  <a:lnTo>
                    <a:pt x="233" y="668"/>
                  </a:lnTo>
                  <a:lnTo>
                    <a:pt x="300" y="668"/>
                  </a:lnTo>
                  <a:lnTo>
                    <a:pt x="300" y="400"/>
                  </a:lnTo>
                  <a:lnTo>
                    <a:pt x="210" y="310"/>
                  </a:lnTo>
                  <a:lnTo>
                    <a:pt x="233" y="233"/>
                  </a:lnTo>
                  <a:lnTo>
                    <a:pt x="233" y="233"/>
                  </a:lnTo>
                  <a:close/>
                  <a:moveTo>
                    <a:pt x="267" y="133"/>
                  </a:moveTo>
                  <a:cubicBezTo>
                    <a:pt x="304" y="133"/>
                    <a:pt x="334" y="103"/>
                    <a:pt x="334" y="66"/>
                  </a:cubicBezTo>
                  <a:lnTo>
                    <a:pt x="334" y="66"/>
                  </a:lnTo>
                  <a:cubicBezTo>
                    <a:pt x="334" y="29"/>
                    <a:pt x="304" y="0"/>
                    <a:pt x="267" y="0"/>
                  </a:cubicBezTo>
                  <a:lnTo>
                    <a:pt x="267" y="0"/>
                  </a:lnTo>
                  <a:lnTo>
                    <a:pt x="267" y="0"/>
                  </a:lnTo>
                  <a:lnTo>
                    <a:pt x="267" y="0"/>
                  </a:lnTo>
                  <a:cubicBezTo>
                    <a:pt x="230" y="0"/>
                    <a:pt x="200" y="29"/>
                    <a:pt x="200" y="66"/>
                  </a:cubicBezTo>
                  <a:lnTo>
                    <a:pt x="200" y="66"/>
                  </a:lnTo>
                  <a:cubicBezTo>
                    <a:pt x="200" y="103"/>
                    <a:pt x="230" y="133"/>
                    <a:pt x="267" y="133"/>
                  </a:cubicBezTo>
                  <a:lnTo>
                    <a:pt x="267" y="133"/>
                  </a:lnTo>
                  <a:lnTo>
                    <a:pt x="267" y="13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3" name="picture 1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54960" y="1569532"/>
            <a:ext cx="4219247" cy="4219250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 rot="21600000">
            <a:off x="5163132" y="1294831"/>
            <a:ext cx="6264881" cy="1468186"/>
            <a:chExt cx="6264881" cy="1468186"/>
          </a:xfrm>
        </p:grpSpPr>
        <p:sp>
          <p:nvSpPr>
            <p:cNvPr id="104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textbox 105"/>
            <p:cNvSpPr/>
            <p:nvPr/>
          </p:nvSpPr>
          <p:spPr>
            <a:xfrm>
              <a:off x="573662" y="148454"/>
              <a:ext cx="5357495" cy="10731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830"/>
                </a:lnSpc>
              </a:pPr>
              <a:endParaRPr lang="Arial" altLang="Arial" sz="100"/>
            </a:p>
            <a:p>
              <a:pPr marL="13662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政府监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</a:t>
              </a:r>
              <a:endParaRPr lang="Microsoft YaHei" altLang="Microsoft YaHei" sz="2300"/>
            </a:p>
            <a:p>
              <a:pPr algn="l" rtl="0" eaLnBrk="0">
                <a:lnSpc>
                  <a:spcPct val="100000"/>
                </a:lnSpc>
              </a:pPr>
              <a:endParaRPr lang="Arial" altLang="Arial" sz="1100"/>
            </a:p>
            <a:p>
              <a:pPr marL="12700" indent="380" algn="l" rtl="0" eaLnBrk="0">
                <a:lnSpc>
                  <a:spcPct val="122000"/>
                </a:lnSpc>
                <a:spcBef>
                  <a:spcPts val="5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航空公司的监管涉及安全、环保、消费者权益等方面，对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航空公司的运营和发展具有重要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响。</a:t>
              </a:r>
              <a:endParaRPr lang="Microsoft YaHei" altLang="Microsoft YaHei" sz="1500"/>
            </a:p>
          </p:txBody>
        </p:sp>
        <p:sp>
          <p:nvSpPr>
            <p:cNvPr id="106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5163132" y="2945065"/>
            <a:ext cx="6264881" cy="1468186"/>
            <a:chExt cx="6264881" cy="1468186"/>
          </a:xfrm>
        </p:grpSpPr>
        <p:sp>
          <p:nvSpPr>
            <p:cNvPr id="107" name="rect"/>
            <p:cNvSpPr/>
            <p:nvPr/>
          </p:nvSpPr>
          <p:spPr>
            <a:xfrm>
              <a:off x="165661" y="0"/>
              <a:ext cx="6099219" cy="1468186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textbox 108"/>
            <p:cNvSpPr/>
            <p:nvPr/>
          </p:nvSpPr>
          <p:spPr>
            <a:xfrm>
              <a:off x="575377" y="149339"/>
              <a:ext cx="5216525" cy="10725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314"/>
                </a:lnSpc>
              </a:pPr>
              <a:endParaRPr lang="Arial" altLang="Arial" sz="100"/>
            </a:p>
            <a:p>
              <a:pPr marL="25235" algn="l" rtl="0" eaLnBrk="0">
                <a:lnSpc>
                  <a:spcPct val="92000"/>
                </a:lnSpc>
              </a:pPr>
              <a:r>
                <a:rPr sz="23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国际协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议</a:t>
              </a:r>
              <a:endParaRPr lang="Microsoft YaHei" altLang="Microsoft YaHei" sz="2300"/>
            </a:p>
            <a:p>
              <a:pPr algn="l" rtl="0" eaLnBrk="0">
                <a:lnSpc>
                  <a:spcPct val="102000"/>
                </a:lnSpc>
              </a:pPr>
              <a:endParaRPr lang="Arial" altLang="Arial" sz="1100"/>
            </a:p>
            <a:p>
              <a:pPr marL="12700" indent="9905" algn="l" rtl="0" eaLnBrk="0">
                <a:lnSpc>
                  <a:spcPct val="121000"/>
                </a:lnSpc>
                <a:spcBef>
                  <a:spcPts val="1"/>
                </a:spcBef>
              </a:pPr>
              <a:r>
                <a:rPr sz="150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国际航空运输协会(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IATA</a:t>
              </a:r>
              <a:r>
                <a:rPr sz="1500" spc="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)等国际组织通过制定国际协议</a:t>
              </a:r>
              <a:r>
                <a:rPr sz="1500" spc="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准，促进全球航空公司行业的合作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发展。</a:t>
              </a:r>
              <a:endParaRPr lang="Microsoft YaHei" altLang="Microsoft YaHei" sz="1500"/>
            </a:p>
          </p:txBody>
        </p:sp>
        <p:sp>
          <p:nvSpPr>
            <p:cNvPr id="109" name="rect"/>
            <p:cNvSpPr/>
            <p:nvPr/>
          </p:nvSpPr>
          <p:spPr>
            <a:xfrm>
              <a:off x="0" y="0"/>
              <a:ext cx="165663" cy="1468186"/>
            </a:xfrm>
            <a:prstGeom prst="rect">
              <a:avLst/>
            </a:pr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5163132" y="4595300"/>
            <a:ext cx="6264881" cy="1468185"/>
            <a:chExt cx="6264881" cy="1468185"/>
          </a:xfrm>
        </p:grpSpPr>
        <p:sp>
          <p:nvSpPr>
            <p:cNvPr id="110" name="rect"/>
            <p:cNvSpPr/>
            <p:nvPr/>
          </p:nvSpPr>
          <p:spPr>
            <a:xfrm>
              <a:off x="165661" y="0"/>
              <a:ext cx="6099219" cy="1468185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textbox 111"/>
            <p:cNvSpPr/>
            <p:nvPr/>
          </p:nvSpPr>
          <p:spPr>
            <a:xfrm>
              <a:off x="573662" y="148452"/>
              <a:ext cx="5357495" cy="10731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706"/>
                </a:lnSpc>
              </a:pPr>
              <a:endParaRPr lang="Arial" altLang="Arial" sz="100"/>
            </a:p>
            <a:p>
              <a:pPr marL="13662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政策变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</a:t>
              </a:r>
              <a:endParaRPr lang="Microsoft YaHei" altLang="Microsoft YaHei" sz="2300"/>
            </a:p>
            <a:p>
              <a:pPr algn="l" rtl="0" eaLnBrk="0">
                <a:lnSpc>
                  <a:spcPct val="100000"/>
                </a:lnSpc>
              </a:pPr>
              <a:endParaRPr lang="Arial" altLang="Arial" sz="1100"/>
            </a:p>
            <a:p>
              <a:pPr marL="12700" indent="380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政策变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化如航权开放、燃油价格波动、碳排放政策等都会对航空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公司行业的运营和盈利产生影响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12" name="rect"/>
            <p:cNvSpPr/>
            <p:nvPr/>
          </p:nvSpPr>
          <p:spPr>
            <a:xfrm>
              <a:off x="0" y="0"/>
              <a:ext cx="165663" cy="1468185"/>
            </a:xfrm>
            <a:prstGeom prst="rect">
              <a:avLst/>
            </a:pr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3" name="textbox 113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041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规影响因素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1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4" name="picture 1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5" name="textbox 135"/>
          <p:cNvSpPr/>
          <p:nvPr/>
        </p:nvSpPr>
        <p:spPr>
          <a:xfrm>
            <a:off x="1322743" y="1727459"/>
            <a:ext cx="4395470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47675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3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客运市场分析</a:t>
            </a: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37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textbox 138"/>
            <p:cNvSpPr/>
            <p:nvPr/>
          </p:nvSpPr>
          <p:spPr>
            <a:xfrm>
              <a:off x="371458" y="385528"/>
              <a:ext cx="2843529" cy="22631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981"/>
                </a:lnSpc>
              </a:pPr>
              <a:endParaRPr lang="Arial" altLang="Arial" sz="100"/>
            </a:p>
            <a:p>
              <a:pPr marL="241408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数字化和智能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化趋</a:t>
              </a:r>
              <a:endParaRPr lang="Microsoft YaHei" altLang="Microsoft YaHei" sz="2300"/>
            </a:p>
            <a:p>
              <a:pPr algn="l" rtl="0" eaLnBrk="0">
                <a:lnSpc>
                  <a:spcPct val="166000"/>
                </a:lnSpc>
              </a:pPr>
              <a:endParaRPr lang="Arial" altLang="Arial" sz="1000"/>
            </a:p>
            <a:p>
              <a:pPr marL="1276643" algn="l" rtl="0" eaLnBrk="0">
                <a:lnSpc>
                  <a:spcPct val="92000"/>
                </a:lnSpc>
                <a:spcBef>
                  <a:spcPts val="700"/>
                </a:spcBef>
              </a:pP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</a:t>
              </a:r>
              <a:endParaRPr lang="Microsoft YaHei" altLang="Microsoft YaHei" sz="2300"/>
            </a:p>
            <a:p>
              <a:pPr marL="22414" algn="l" rtl="0" eaLnBrk="0">
                <a:lnSpc>
                  <a:spcPct val="83000"/>
                </a:lnSpc>
                <a:spcBef>
                  <a:spcPts val="134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随着科技的不断进步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，航空客运</a:t>
              </a:r>
              <a:endParaRPr lang="Microsoft YaHei" altLang="Microsoft YaHei" sz="1500"/>
            </a:p>
            <a:p>
              <a:pPr marL="12700" indent="3619" algn="l" rtl="0" eaLnBrk="0">
                <a:lnSpc>
                  <a:spcPct val="152000"/>
                </a:lnSpc>
                <a:spcBef>
                  <a:spcPts val="4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市场正经历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着数字化和智能化的  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变革，包括电子客票、自助值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 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智能安检、无人机配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等。</a:t>
              </a:r>
              <a:endParaRPr lang="Microsoft YaHei" altLang="Microsoft YaHei" sz="1500"/>
            </a:p>
          </p:txBody>
        </p:sp>
        <p:pic>
          <p:nvPicPr>
            <p:cNvPr id="139" name="picture 13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394521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2" name="group 32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40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405DFF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textbox 141"/>
            <p:cNvSpPr/>
            <p:nvPr/>
          </p:nvSpPr>
          <p:spPr>
            <a:xfrm>
              <a:off x="372028" y="385824"/>
              <a:ext cx="2690495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5157"/>
                </a:lnSpc>
              </a:pPr>
              <a:endParaRPr lang="Arial" altLang="Arial" sz="100"/>
            </a:p>
            <a:p>
              <a:pPr marL="242609" algn="l" rtl="0" eaLnBrk="0">
                <a:lnSpc>
                  <a:spcPct val="92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客运需求持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续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增长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300"/>
            </a:p>
            <a:p>
              <a:pPr marL="12700" indent="9144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随着全球经济的稳步发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展和人口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增长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，航空客运需求保持持续增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势，特别是在新兴市场和发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展中经济体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pic>
          <p:nvPicPr>
            <p:cNvPr id="142" name="picture 14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394520" y="930555"/>
              <a:ext cx="2692799" cy="76200"/>
            </a:xfrm>
            <a:prstGeom prst="rect">
              <a:avLst/>
            </a:prstGeom>
          </p:spPr>
        </p:pic>
      </p:grpSp>
      <p:grpSp>
        <p:nvGrpSpPr>
          <p:cNvPr id="34" name="group 34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43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405DFF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textbox 144"/>
            <p:cNvSpPr/>
            <p:nvPr/>
          </p:nvSpPr>
          <p:spPr>
            <a:xfrm>
              <a:off x="371648" y="385824"/>
              <a:ext cx="2690495" cy="226250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0404"/>
                </a:lnSpc>
              </a:pPr>
              <a:endParaRPr lang="Arial" altLang="Arial" sz="100"/>
            </a:p>
            <a:p>
              <a:pPr marL="390626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消费者行</a:t>
              </a: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变化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571" algn="l" rtl="0" eaLnBrk="0">
                <a:lnSpc>
                  <a:spcPct val="150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乘客对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航空旅行的期望和需求不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断变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化，包括更加便捷的订票和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值机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流程、更丰富的机上娱乐和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服务、更舒适的座椅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空间等。</a:t>
              </a:r>
              <a:endParaRPr lang="Microsoft YaHei" altLang="Microsoft YaHei" sz="1500"/>
            </a:p>
          </p:txBody>
        </p:sp>
        <p:pic>
          <p:nvPicPr>
            <p:cNvPr id="145" name="picture 145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394520" y="930555"/>
              <a:ext cx="2692798" cy="76200"/>
            </a:xfrm>
            <a:prstGeom prst="rect">
              <a:avLst/>
            </a:prstGeom>
          </p:spPr>
        </p:pic>
      </p:grpSp>
      <p:sp>
        <p:nvSpPr>
          <p:cNvPr id="146" name="textbox 146"/>
          <p:cNvSpPr/>
          <p:nvPr/>
        </p:nvSpPr>
        <p:spPr>
          <a:xfrm>
            <a:off x="442263" y="318468"/>
            <a:ext cx="4980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客运需求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现状及变化趋势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3776917" y="3720617"/>
            <a:ext cx="4640245" cy="1970675"/>
            <a:chExt cx="4640245" cy="1970675"/>
          </a:xfrm>
        </p:grpSpPr>
        <p:sp>
          <p:nvSpPr>
            <p:cNvPr id="168" name="path"/>
            <p:cNvSpPr/>
            <p:nvPr/>
          </p:nvSpPr>
          <p:spPr>
            <a:xfrm>
              <a:off x="1235349" y="0"/>
              <a:ext cx="2167466" cy="1834100"/>
            </a:xfrm>
            <a:custGeom>
              <a:rect l="0" t="0" r="0" b="0"/>
              <a:pathLst>
                <a:path w="3412" h="2888">
                  <a:moveTo>
                    <a:pt x="0" y="0"/>
                  </a:moveTo>
                  <a:lnTo>
                    <a:pt x="1706" y="2888"/>
                  </a:lnTo>
                  <a:lnTo>
                    <a:pt x="341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5B8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0" y="144395"/>
              <a:ext cx="4640245" cy="1826279"/>
            </a:xfrm>
            <a:custGeom>
              <a:rect l="0" t="0" r="0" b="0"/>
              <a:pathLst>
                <a:path w="7305" h="2876">
                  <a:moveTo>
                    <a:pt x="3894" y="2876"/>
                  </a:moveTo>
                  <a:lnTo>
                    <a:pt x="5600" y="0"/>
                  </a:lnTo>
                  <a:lnTo>
                    <a:pt x="7307" y="2876"/>
                  </a:lnTo>
                  <a:lnTo>
                    <a:pt x="3894" y="2876"/>
                  </a:lnTo>
                  <a:close/>
                </a:path>
                <a:path w="7305" h="2876">
                  <a:moveTo>
                    <a:pt x="0" y="2876"/>
                  </a:moveTo>
                  <a:lnTo>
                    <a:pt x="1706" y="0"/>
                  </a:lnTo>
                  <a:lnTo>
                    <a:pt x="3413" y="2876"/>
                  </a:lnTo>
                  <a:lnTo>
                    <a:pt x="0" y="287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1083732" y="762540"/>
              <a:ext cx="2484971" cy="887149"/>
            </a:xfrm>
            <a:custGeom>
              <a:rect l="0" t="0" r="0" b="0"/>
              <a:pathLst>
                <a:path w="3913" h="1397">
                  <a:moveTo>
                    <a:pt x="3627" y="921"/>
                  </a:moveTo>
                  <a:lnTo>
                    <a:pt x="3562" y="235"/>
                  </a:lnTo>
                  <a:lnTo>
                    <a:pt x="3419" y="472"/>
                  </a:lnTo>
                  <a:lnTo>
                    <a:pt x="3068" y="262"/>
                  </a:lnTo>
                  <a:lnTo>
                    <a:pt x="2782" y="737"/>
                  </a:lnTo>
                  <a:lnTo>
                    <a:pt x="3133" y="948"/>
                  </a:lnTo>
                  <a:lnTo>
                    <a:pt x="2991" y="1186"/>
                  </a:lnTo>
                  <a:lnTo>
                    <a:pt x="3627" y="921"/>
                  </a:lnTo>
                  <a:close/>
                </a:path>
                <a:path w="3913" h="1397">
                  <a:moveTo>
                    <a:pt x="280" y="892"/>
                  </a:moveTo>
                  <a:lnTo>
                    <a:pt x="914" y="1164"/>
                  </a:lnTo>
                  <a:lnTo>
                    <a:pt x="773" y="924"/>
                  </a:lnTo>
                  <a:lnTo>
                    <a:pt x="1127" y="717"/>
                  </a:lnTo>
                  <a:lnTo>
                    <a:pt x="847" y="239"/>
                  </a:lnTo>
                  <a:lnTo>
                    <a:pt x="493" y="446"/>
                  </a:lnTo>
                  <a:lnTo>
                    <a:pt x="353" y="206"/>
                  </a:lnTo>
                  <a:lnTo>
                    <a:pt x="280" y="892"/>
                  </a:lnTo>
                  <a:close/>
                </a:path>
              </a:pathLst>
            </a:custGeom>
            <a:solidFill>
              <a:srgbClr val="001D4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1" name="path"/>
          <p:cNvSpPr/>
          <p:nvPr/>
        </p:nvSpPr>
        <p:spPr>
          <a:xfrm>
            <a:off x="5012267" y="1711093"/>
            <a:ext cx="2167466" cy="1826279"/>
          </a:xfrm>
          <a:custGeom>
            <a:rect l="0" t="0" r="0" b="0"/>
            <a:pathLst>
              <a:path w="3412" h="2876">
                <a:moveTo>
                  <a:pt x="0" y="2876"/>
                </a:moveTo>
                <a:lnTo>
                  <a:pt x="1706" y="0"/>
                </a:lnTo>
                <a:lnTo>
                  <a:pt x="3413" y="2876"/>
                </a:lnTo>
                <a:lnTo>
                  <a:pt x="0" y="2876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textbox 172"/>
          <p:cNvSpPr/>
          <p:nvPr/>
        </p:nvSpPr>
        <p:spPr>
          <a:xfrm>
            <a:off x="7109505" y="1402091"/>
            <a:ext cx="3795395" cy="16776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10"/>
              </a:lnSpc>
            </a:pPr>
            <a:endParaRPr lang="Arial" altLang="Arial" sz="100"/>
          </a:p>
          <a:p>
            <a:pPr marL="1448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低成本航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marL="12700" algn="l" rtl="0" eaLnBrk="0">
              <a:lnSpc>
                <a:spcPct val="95000"/>
              </a:lnSpc>
              <a:spcBef>
                <a:spcPts val="396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通过简化服务、提高运营效率、降低票价等方式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</a:t>
            </a:r>
            <a:endParaRPr lang="Microsoft YaHei" altLang="Microsoft YaHei" sz="1300"/>
          </a:p>
          <a:p>
            <a:pPr marL="22986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引价格敏感的乘客，以低成本、高效率的运营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模式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3728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实现盈利</a:t>
            </a:r>
            <a:r>
              <a:rPr sz="13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73" name="textbox 173"/>
          <p:cNvSpPr/>
          <p:nvPr/>
        </p:nvSpPr>
        <p:spPr>
          <a:xfrm>
            <a:off x="442263" y="318468"/>
            <a:ext cx="6123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航空公司客运表现比较</a:t>
            </a:r>
            <a:endParaRPr lang="Microsoft YaHei" altLang="Microsoft YaHei" sz="3000"/>
          </a:p>
        </p:txBody>
      </p:sp>
      <p:grpSp>
        <p:nvGrpSpPr>
          <p:cNvPr id="40" name="group 4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4" name="textbox 194"/>
          <p:cNvSpPr/>
          <p:nvPr/>
        </p:nvSpPr>
        <p:spPr>
          <a:xfrm>
            <a:off x="8254879" y="4631759"/>
            <a:ext cx="3281045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52"/>
              </a:lnSpc>
            </a:pPr>
            <a:endParaRPr lang="Arial" altLang="Arial" sz="100"/>
          </a:p>
          <a:p>
            <a:pPr marL="14585" algn="l" rtl="0" eaLnBrk="0">
              <a:lnSpc>
                <a:spcPct val="95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特定区域或国家内的航空客运市场，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提供相对便捷和灵活的航空服务，满足当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872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乘客的出行需求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5" name="textbox 195"/>
          <p:cNvSpPr/>
          <p:nvPr/>
        </p:nvSpPr>
        <p:spPr>
          <a:xfrm>
            <a:off x="982874" y="3734593"/>
            <a:ext cx="3280409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2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行李托运、机上餐饮和娱乐等，以高品质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1300"/>
          </a:p>
          <a:p>
            <a:pPr marL="13214" algn="l" rtl="0" eaLnBrk="0">
              <a:lnSpc>
                <a:spcPts val="2431"/>
              </a:lnSpc>
            </a:pPr>
            <a:r>
              <a:rPr sz="13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服务吸引高端乘</a:t>
            </a: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96" name="textbox 196"/>
          <p:cNvSpPr/>
          <p:nvPr/>
        </p:nvSpPr>
        <p:spPr>
          <a:xfrm>
            <a:off x="984264" y="2490444"/>
            <a:ext cx="2088514" cy="3467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5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全服务航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endParaRPr lang="Microsoft YaHei" altLang="Microsoft YaHei" sz="2300"/>
          </a:p>
        </p:txBody>
      </p:sp>
      <p:sp>
        <p:nvSpPr>
          <p:cNvPr id="197" name="textbox 197"/>
          <p:cNvSpPr/>
          <p:nvPr/>
        </p:nvSpPr>
        <p:spPr>
          <a:xfrm>
            <a:off x="982359" y="3426155"/>
            <a:ext cx="3247389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99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供全方位的客运服务，包括订票、值机、</a:t>
            </a:r>
            <a:endParaRPr lang="Microsoft YaHei" altLang="Microsoft YaHei" sz="1300"/>
          </a:p>
        </p:txBody>
      </p:sp>
      <p:sp>
        <p:nvSpPr>
          <p:cNvPr id="198" name="textbox 198"/>
          <p:cNvSpPr/>
          <p:nvPr/>
        </p:nvSpPr>
        <p:spPr>
          <a:xfrm>
            <a:off x="8262308" y="3696220"/>
            <a:ext cx="1775460" cy="348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2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</a:t>
            </a:r>
            <a:endParaRPr lang="Microsoft YaHei" altLang="Microsoft YaHei" sz="2300"/>
          </a:p>
        </p:txBody>
      </p:sp>
      <p:sp>
        <p:nvSpPr>
          <p:cNvPr id="199" name="path"/>
          <p:cNvSpPr/>
          <p:nvPr/>
        </p:nvSpPr>
        <p:spPr>
          <a:xfrm>
            <a:off x="5786411" y="4041306"/>
            <a:ext cx="661803" cy="579077"/>
          </a:xfrm>
          <a:custGeom>
            <a:rect l="0" t="0" r="0" b="0"/>
            <a:pathLst>
              <a:path w="1042" h="911">
                <a:moveTo>
                  <a:pt x="0" y="651"/>
                </a:moveTo>
                <a:lnTo>
                  <a:pt x="521" y="781"/>
                </a:lnTo>
                <a:lnTo>
                  <a:pt x="1042" y="651"/>
                </a:lnTo>
                <a:lnTo>
                  <a:pt x="1042" y="781"/>
                </a:lnTo>
                <a:lnTo>
                  <a:pt x="521" y="911"/>
                </a:lnTo>
                <a:lnTo>
                  <a:pt x="0" y="781"/>
                </a:lnTo>
                <a:lnTo>
                  <a:pt x="0" y="651"/>
                </a:lnTo>
                <a:close/>
                <a:moveTo>
                  <a:pt x="0" y="390"/>
                </a:moveTo>
                <a:lnTo>
                  <a:pt x="521" y="521"/>
                </a:lnTo>
                <a:lnTo>
                  <a:pt x="1042" y="390"/>
                </a:lnTo>
                <a:lnTo>
                  <a:pt x="1042" y="521"/>
                </a:lnTo>
                <a:lnTo>
                  <a:pt x="521" y="651"/>
                </a:lnTo>
                <a:lnTo>
                  <a:pt x="0" y="521"/>
                </a:lnTo>
                <a:lnTo>
                  <a:pt x="0" y="390"/>
                </a:lnTo>
                <a:close/>
                <a:moveTo>
                  <a:pt x="0" y="130"/>
                </a:moveTo>
                <a:lnTo>
                  <a:pt x="521" y="0"/>
                </a:lnTo>
                <a:lnTo>
                  <a:pt x="1042" y="130"/>
                </a:lnTo>
                <a:lnTo>
                  <a:pt x="1042" y="260"/>
                </a:lnTo>
                <a:lnTo>
                  <a:pt x="521" y="390"/>
                </a:lnTo>
                <a:lnTo>
                  <a:pt x="0" y="260"/>
                </a:lnTo>
                <a:lnTo>
                  <a:pt x="0" y="130"/>
                </a:lnTo>
                <a:close/>
              </a:path>
            </a:pathLst>
          </a:custGeom>
          <a:solidFill>
            <a:srgbClr val="CCF0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0" name="path"/>
          <p:cNvSpPr/>
          <p:nvPr/>
        </p:nvSpPr>
        <p:spPr>
          <a:xfrm>
            <a:off x="5743787" y="3022600"/>
            <a:ext cx="704426" cy="520192"/>
          </a:xfrm>
          <a:custGeom>
            <a:rect l="0" t="0" r="0" b="0"/>
            <a:pathLst>
              <a:path w="1109" h="819">
                <a:moveTo>
                  <a:pt x="554" y="0"/>
                </a:moveTo>
                <a:lnTo>
                  <a:pt x="0" y="409"/>
                </a:lnTo>
                <a:lnTo>
                  <a:pt x="277" y="409"/>
                </a:lnTo>
                <a:lnTo>
                  <a:pt x="277" y="819"/>
                </a:lnTo>
                <a:lnTo>
                  <a:pt x="831" y="819"/>
                </a:lnTo>
                <a:lnTo>
                  <a:pt x="831" y="409"/>
                </a:lnTo>
                <a:lnTo>
                  <a:pt x="1109" y="409"/>
                </a:lnTo>
                <a:lnTo>
                  <a:pt x="554" y="0"/>
                </a:lnTo>
                <a:close/>
              </a:path>
            </a:pathLst>
          </a:custGeom>
          <a:solidFill>
            <a:srgbClr val="001D4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1" name="rect"/>
          <p:cNvSpPr/>
          <p:nvPr/>
        </p:nvSpPr>
        <p:spPr>
          <a:xfrm>
            <a:off x="6818376" y="3279288"/>
            <a:ext cx="4107349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rect"/>
          <p:cNvSpPr/>
          <p:nvPr/>
        </p:nvSpPr>
        <p:spPr>
          <a:xfrm>
            <a:off x="7345622" y="5622861"/>
            <a:ext cx="4107348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3" name="rect"/>
          <p:cNvSpPr/>
          <p:nvPr/>
        </p:nvSpPr>
        <p:spPr>
          <a:xfrm>
            <a:off x="904944" y="4585186"/>
            <a:ext cx="3793066" cy="9525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4" name="path"/>
          <p:cNvSpPr/>
          <p:nvPr/>
        </p:nvSpPr>
        <p:spPr>
          <a:xfrm>
            <a:off x="10897275" y="3216316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5" name="path"/>
          <p:cNvSpPr/>
          <p:nvPr/>
        </p:nvSpPr>
        <p:spPr>
          <a:xfrm>
            <a:off x="11424522" y="5559890"/>
            <a:ext cx="151724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6" name="path"/>
          <p:cNvSpPr/>
          <p:nvPr/>
        </p:nvSpPr>
        <p:spPr>
          <a:xfrm>
            <a:off x="904944" y="4510023"/>
            <a:ext cx="151723" cy="151722"/>
          </a:xfrm>
          <a:custGeom>
            <a:rect l="0" t="0" r="0" b="0"/>
            <a:pathLst>
              <a:path w="238" h="238">
                <a:moveTo>
                  <a:pt x="0" y="119"/>
                </a:moveTo>
                <a:cubicBezTo>
                  <a:pt x="0" y="53"/>
                  <a:pt x="53" y="0"/>
                  <a:pt x="119" y="0"/>
                </a:cubicBezTo>
                <a:lnTo>
                  <a:pt x="119" y="0"/>
                </a:lnTo>
                <a:lnTo>
                  <a:pt x="119" y="0"/>
                </a:lnTo>
                <a:lnTo>
                  <a:pt x="119" y="0"/>
                </a:lnTo>
                <a:cubicBezTo>
                  <a:pt x="185" y="0"/>
                  <a:pt x="238" y="53"/>
                  <a:pt x="238" y="119"/>
                </a:cubicBezTo>
                <a:lnTo>
                  <a:pt x="238" y="119"/>
                </a:lnTo>
                <a:cubicBezTo>
                  <a:pt x="238" y="119"/>
                  <a:pt x="238" y="119"/>
                  <a:pt x="238" y="119"/>
                </a:cubicBezTo>
                <a:lnTo>
                  <a:pt x="238" y="119"/>
                </a:lnTo>
                <a:lnTo>
                  <a:pt x="238" y="119"/>
                </a:lnTo>
                <a:lnTo>
                  <a:pt x="238" y="119"/>
                </a:lnTo>
                <a:cubicBezTo>
                  <a:pt x="238" y="185"/>
                  <a:pt x="185" y="238"/>
                  <a:pt x="119" y="238"/>
                </a:cubicBezTo>
                <a:lnTo>
                  <a:pt x="119" y="238"/>
                </a:lnTo>
                <a:lnTo>
                  <a:pt x="119" y="238"/>
                </a:lnTo>
                <a:lnTo>
                  <a:pt x="119" y="238"/>
                </a:lnTo>
                <a:cubicBezTo>
                  <a:pt x="53" y="238"/>
                  <a:pt x="0" y="185"/>
                  <a:pt x="0" y="119"/>
                </a:cubicBezTo>
                <a:lnTo>
                  <a:pt x="0" y="119"/>
                </a:lnTo>
                <a:close/>
              </a:path>
            </a:pathLst>
          </a:cu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208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2947E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D9D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001D4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7" name="textbox 217"/>
          <p:cNvSpPr/>
          <p:nvPr/>
        </p:nvSpPr>
        <p:spPr>
          <a:xfrm>
            <a:off x="4821213" y="1754173"/>
            <a:ext cx="2838450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6233" algn="l" rtl="0" eaLnBrk="0">
              <a:lnSpc>
                <a:spcPct val="91000"/>
              </a:lnSpc>
              <a:spcBef>
                <a:spcPts val="693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智能化技术应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indent="380" algn="l" rtl="0" eaLnBrk="0">
              <a:lnSpc>
                <a:spcPct val="141000"/>
              </a:lnSpc>
            </a:pPr>
            <a:r>
              <a:rPr sz="1500" spc="-8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运用大数据、人工智能等技术</a:t>
            </a:r>
            <a:r>
              <a:rPr sz="1500" spc="-4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500" spc="-8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优化航班计划、提升运营效率</a:t>
            </a:r>
            <a:r>
              <a:rPr sz="1500" spc="-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500" spc="-4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改善乘客体验</a:t>
            </a:r>
            <a:r>
              <a:rPr sz="1500" spc="-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8" name="textbox 218"/>
          <p:cNvSpPr/>
          <p:nvPr/>
        </p:nvSpPr>
        <p:spPr>
          <a:xfrm>
            <a:off x="8340637" y="1754173"/>
            <a:ext cx="2764789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3282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理念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889" indent="-189" algn="l" rtl="0" eaLnBrk="0">
              <a:lnSpc>
                <a:spcPct val="14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推广环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保理念，采用可持续的航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空燃料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、减少碳排放等措施，提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升航空公司的环保形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19" name="textbox 219"/>
          <p:cNvSpPr/>
          <p:nvPr/>
        </p:nvSpPr>
        <p:spPr>
          <a:xfrm>
            <a:off x="1282107" y="1752420"/>
            <a:ext cx="2692400" cy="285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9D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6557" algn="l" rtl="0" eaLnBrk="0">
              <a:lnSpc>
                <a:spcPct val="91000"/>
              </a:lnSpc>
              <a:spcBef>
                <a:spcPts val="69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个性化服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indent="1714" algn="l" rtl="0" eaLnBrk="0">
              <a:lnSpc>
                <a:spcPct val="141000"/>
              </a:lnSpc>
              <a:spcBef>
                <a:spcPts val="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不同乘客的需求和偏好，提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供个性化的服务，如定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餐食、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特殊座位安排、专属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客服等。</a:t>
            </a:r>
            <a:endParaRPr lang="Microsoft YaHei" altLang="Microsoft YaHei" sz="1500"/>
          </a:p>
        </p:txBody>
      </p:sp>
      <p:sp>
        <p:nvSpPr>
          <p:cNvPr id="220" name="textbox 220"/>
          <p:cNvSpPr/>
          <p:nvPr/>
        </p:nvSpPr>
        <p:spPr>
          <a:xfrm>
            <a:off x="442263" y="318468"/>
            <a:ext cx="5742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客运产品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创新与服务提升策略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1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2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44" name="picture 2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46" name="group 46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48" name="group 48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245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05DFF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6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405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47" name="textbox 247"/>
            <p:cNvSpPr/>
            <p:nvPr/>
          </p:nvSpPr>
          <p:spPr>
            <a:xfrm>
              <a:off x="315587" y="218002"/>
              <a:ext cx="3070225" cy="150939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2909"/>
                </a:lnSpc>
              </a:pPr>
              <a:endParaRPr lang="Arial" altLang="Arial" sz="100"/>
            </a:p>
            <a:p>
              <a:pPr marL="24990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续增长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indent="8382" algn="l" rtl="0" eaLnBrk="0">
                <a:lnSpc>
                  <a:spcPct val="122000"/>
                </a:lnSpc>
                <a:spcBef>
                  <a:spcPts val="3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随着全球经济的复苏和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新兴市场的崛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起，航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空客运市场将继续保持增长态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势。</a:t>
              </a:r>
              <a:endParaRPr lang="Microsoft YaHei" altLang="Microsoft YaHei" sz="1500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52" name="group 52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248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05DFF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49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405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0" name="textbox 250"/>
            <p:cNvSpPr/>
            <p:nvPr/>
          </p:nvSpPr>
          <p:spPr>
            <a:xfrm>
              <a:off x="314634" y="218002"/>
              <a:ext cx="3225800" cy="1235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742"/>
                </a:lnSpc>
              </a:pPr>
              <a:endParaRPr lang="Arial" altLang="Arial" sz="100"/>
            </a:p>
            <a:p>
              <a:pPr marL="25536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争加剧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3271" indent="-571" algn="l" rtl="0" eaLnBrk="0">
                <a:lnSpc>
                  <a:spcPct val="122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公司之间的竞争将日益激烈，包   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括价格竞争、服务竞争、品牌竞争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等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56" name="group 56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251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05DFF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2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405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3" name="textbox 253"/>
            <p:cNvSpPr/>
            <p:nvPr/>
          </p:nvSpPr>
          <p:spPr>
            <a:xfrm>
              <a:off x="313301" y="218001"/>
              <a:ext cx="3072764" cy="15087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5405"/>
                </a:lnSpc>
              </a:pPr>
              <a:endParaRPr lang="Arial" altLang="Arial" sz="100"/>
            </a:p>
            <a:p>
              <a:pPr marL="24828" algn="l" rtl="0" eaLnBrk="0">
                <a:lnSpc>
                  <a:spcPct val="91000"/>
                </a:lnSpc>
              </a:pPr>
              <a:r>
                <a:rPr sz="16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新驱动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indent="1333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公司需要不断创新客运产品和服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，以满足乘客不断变化的需求和期 </a:t>
              </a:r>
              <a:r>
                <a:rPr sz="1500" spc="-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望</a:t>
              </a: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60" name="group 60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254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405DFF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5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405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56" name="textbox 256"/>
            <p:cNvSpPr/>
            <p:nvPr/>
          </p:nvSpPr>
          <p:spPr>
            <a:xfrm>
              <a:off x="314634" y="217797"/>
              <a:ext cx="3071495" cy="151320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519"/>
                </a:lnSpc>
              </a:pPr>
              <a:endParaRPr lang="Arial" altLang="Arial" sz="100"/>
            </a:p>
            <a:p>
              <a:pPr marL="25332" algn="l" rtl="0" eaLnBrk="0">
                <a:lnSpc>
                  <a:spcPct val="91000"/>
                </a:lnSpc>
              </a:pP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合作共赢</a:t>
              </a:r>
              <a:endParaRPr lang="Microsoft YaHei" altLang="Microsoft YaHei" sz="16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4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21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公司之间将加强合作，通过代码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共享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、联程运输等方式提升运营效率 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和服务水平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257" name="textbox 257"/>
          <p:cNvSpPr/>
          <p:nvPr/>
        </p:nvSpPr>
        <p:spPr>
          <a:xfrm>
            <a:off x="442263" y="318468"/>
            <a:ext cx="5361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未来客运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市场发展趋势预测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8" name="picture 2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79" name="textbox 279"/>
          <p:cNvSpPr/>
          <p:nvPr/>
        </p:nvSpPr>
        <p:spPr>
          <a:xfrm>
            <a:off x="1333430" y="1727459"/>
            <a:ext cx="4385309" cy="19348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6988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58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marL="12700" algn="l" rtl="0" eaLnBrk="0">
              <a:lnSpc>
                <a:spcPct val="92000"/>
              </a:lnSpc>
              <a:spcBef>
                <a:spcPts val="3"/>
              </a:spcBef>
            </a:pPr>
            <a:r>
              <a:rPr sz="3800" spc="2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货运市场分析</a:t>
            </a:r>
            <a:r>
              <a:rPr sz="3800" spc="0">
                <a:solidFill>
                  <a:srgbClr val="27DF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与展望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0" name="picture 2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81" name="picture 28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61994" y="1165346"/>
            <a:ext cx="4300143" cy="5692653"/>
          </a:xfrm>
          <a:prstGeom prst="rect">
            <a:avLst/>
          </a:prstGeom>
        </p:spPr>
      </p:pic>
      <p:sp>
        <p:nvSpPr>
          <p:cNvPr id="282" name="textbox 282"/>
          <p:cNvSpPr/>
          <p:nvPr/>
        </p:nvSpPr>
        <p:spPr>
          <a:xfrm>
            <a:off x="4946809" y="3149243"/>
            <a:ext cx="5928359" cy="1071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14"/>
              </a:lnSpc>
            </a:pPr>
            <a:endParaRPr lang="Arial" altLang="Arial" sz="100"/>
          </a:p>
          <a:p>
            <a:pPr marL="27368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电子商务推动货运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市场变革</a:t>
            </a:r>
            <a:endParaRPr lang="Microsoft YaHei" altLang="Microsoft YaHei" sz="2300"/>
          </a:p>
          <a:p>
            <a:pPr marL="12700" indent="8953" algn="l" rtl="0" eaLnBrk="0">
              <a:lnSpc>
                <a:spcPct val="151000"/>
              </a:lnSpc>
              <a:spcBef>
                <a:spcPts val="27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电子商务的快速发展使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得小件、高价值的货物运输需求增加，对航空货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运的时效性、便捷性提出更高要求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3" name="textbox 283"/>
          <p:cNvSpPr/>
          <p:nvPr/>
        </p:nvSpPr>
        <p:spPr>
          <a:xfrm>
            <a:off x="4545163" y="4888327"/>
            <a:ext cx="5928995" cy="10712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34"/>
              </a:lnSpc>
            </a:pPr>
            <a:endParaRPr lang="Arial" altLang="Arial" sz="100"/>
          </a:p>
          <a:p>
            <a:pPr marL="14357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特殊货物运输需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求增长</a:t>
            </a:r>
            <a:endParaRPr lang="Microsoft YaHei" altLang="Microsoft YaHei" sz="2300"/>
          </a:p>
          <a:p>
            <a:pPr marL="12890" indent="-190" algn="l" rtl="0" eaLnBrk="0">
              <a:lnSpc>
                <a:spcPct val="151000"/>
              </a:lnSpc>
              <a:spcBef>
                <a:spcPts val="26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如医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疗物资、生鲜食品等特殊货物的运输需求增加，对航空货运的专业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化、精细化服务提出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战。</a:t>
            </a:r>
            <a:endParaRPr lang="Microsoft YaHei" altLang="Microsoft YaHei" sz="1500"/>
          </a:p>
        </p:txBody>
      </p:sp>
      <p:sp>
        <p:nvSpPr>
          <p:cNvPr id="284" name="textbox 284"/>
          <p:cNvSpPr/>
          <p:nvPr/>
        </p:nvSpPr>
        <p:spPr>
          <a:xfrm>
            <a:off x="5387479" y="1409864"/>
            <a:ext cx="6081395" cy="728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4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全球经济复苏带动货运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求增长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20186" algn="l" rtl="0" eaLnBrk="0">
              <a:lnSpc>
                <a:spcPct val="91000"/>
              </a:lnSpc>
              <a:spcBef>
                <a:spcPts val="2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随着全球经济的逐渐复苏，国际贸易活动增加，航空货运需求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应提升。</a:t>
            </a:r>
            <a:endParaRPr lang="Microsoft YaHei" altLang="Microsoft YaHei" sz="1500"/>
          </a:p>
        </p:txBody>
      </p:sp>
      <p:sp>
        <p:nvSpPr>
          <p:cNvPr id="285" name="textbox 285"/>
          <p:cNvSpPr/>
          <p:nvPr/>
        </p:nvSpPr>
        <p:spPr>
          <a:xfrm>
            <a:off x="442263" y="318468"/>
            <a:ext cx="4980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359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货运需求现状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及变化趋势</a:t>
            </a:r>
            <a:endParaRPr lang="Microsoft YaHei" altLang="Microsoft YaHei" sz="3000"/>
          </a:p>
        </p:txBody>
      </p: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2793155" y="4837994"/>
            <a:ext cx="1267907" cy="550105"/>
            <a:chExt cx="1267907" cy="550105"/>
          </a:xfrm>
        </p:grpSpPr>
        <p:sp>
          <p:nvSpPr>
            <p:cNvPr id="306" name="path"/>
            <p:cNvSpPr/>
            <p:nvPr/>
          </p:nvSpPr>
          <p:spPr>
            <a:xfrm>
              <a:off x="0" y="0"/>
              <a:ext cx="1267907" cy="550105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textbox 307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5183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3633812" y="1360417"/>
            <a:ext cx="1267909" cy="550104"/>
            <a:chExt cx="1267909" cy="550104"/>
          </a:xfrm>
        </p:grpSpPr>
        <p:sp>
          <p:nvSpPr>
            <p:cNvPr id="308" name="path"/>
            <p:cNvSpPr/>
            <p:nvPr/>
          </p:nvSpPr>
          <p:spPr>
            <a:xfrm>
              <a:off x="0" y="0"/>
              <a:ext cx="1267909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lnTo>
                    <a:pt x="1563" y="866"/>
                  </a:ln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lnTo>
                    <a:pt x="433" y="866"/>
                  </a:ln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textbox 309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51835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70" name="group 70"/>
          <p:cNvGrpSpPr/>
          <p:nvPr/>
        </p:nvGrpSpPr>
        <p:grpSpPr>
          <a:xfrm rot="21600000">
            <a:off x="3194230" y="3099206"/>
            <a:ext cx="1267907" cy="550104"/>
            <a:chExt cx="1267907" cy="550104"/>
          </a:xfrm>
        </p:grpSpPr>
        <p:sp>
          <p:nvSpPr>
            <p:cNvPr id="310" name="path"/>
            <p:cNvSpPr/>
            <p:nvPr/>
          </p:nvSpPr>
          <p:spPr>
            <a:xfrm>
              <a:off x="0" y="0"/>
              <a:ext cx="1267907" cy="550104"/>
            </a:xfrm>
            <a:custGeom>
              <a:rect l="0" t="0" r="0" b="0"/>
              <a:pathLst>
                <a:path w="1996" h="865">
                  <a:moveTo>
                    <a:pt x="433" y="0"/>
                  </a:moveTo>
                  <a:lnTo>
                    <a:pt x="1537" y="0"/>
                  </a:lnTo>
                  <a:lnTo>
                    <a:pt x="1537" y="866"/>
                  </a:lnTo>
                  <a:lnTo>
                    <a:pt x="433" y="866"/>
                  </a:lnTo>
                  <a:lnTo>
                    <a:pt x="433" y="0"/>
                  </a:lnTo>
                  <a:close/>
                </a:path>
                <a:path w="1996" h="865">
                  <a:moveTo>
                    <a:pt x="1130" y="433"/>
                  </a:moveTo>
                  <a:cubicBezTo>
                    <a:pt x="1130" y="193"/>
                    <a:pt x="1324" y="0"/>
                    <a:pt x="1563" y="0"/>
                  </a:cubicBezTo>
                  <a:lnTo>
                    <a:pt x="1563" y="0"/>
                  </a:lnTo>
                  <a:lnTo>
                    <a:pt x="1563" y="0"/>
                  </a:lnTo>
                  <a:lnTo>
                    <a:pt x="1563" y="0"/>
                  </a:lnTo>
                  <a:cubicBezTo>
                    <a:pt x="1802" y="0"/>
                    <a:pt x="1996" y="193"/>
                    <a:pt x="1996" y="433"/>
                  </a:cubicBezTo>
                  <a:lnTo>
                    <a:pt x="1996" y="433"/>
                  </a:lnTo>
                  <a:cubicBezTo>
                    <a:pt x="1996" y="433"/>
                    <a:pt x="1996" y="433"/>
                    <a:pt x="1996" y="433"/>
                  </a:cubicBezTo>
                  <a:lnTo>
                    <a:pt x="1996" y="433"/>
                  </a:lnTo>
                  <a:lnTo>
                    <a:pt x="1996" y="433"/>
                  </a:lnTo>
                  <a:lnTo>
                    <a:pt x="1996" y="433"/>
                  </a:lnTo>
                  <a:cubicBezTo>
                    <a:pt x="1996" y="672"/>
                    <a:pt x="1802" y="866"/>
                    <a:pt x="1563" y="866"/>
                  </a:cubicBezTo>
                  <a:lnTo>
                    <a:pt x="1563" y="866"/>
                  </a:lnTo>
                  <a:cubicBezTo>
                    <a:pt x="1324" y="866"/>
                    <a:pt x="1130" y="672"/>
                    <a:pt x="1130" y="433"/>
                  </a:cubicBezTo>
                  <a:lnTo>
                    <a:pt x="1130" y="433"/>
                  </a:lnTo>
                  <a:close/>
                </a:path>
                <a:path w="1996" h="865">
                  <a:moveTo>
                    <a:pt x="0" y="433"/>
                  </a:moveTo>
                  <a:cubicBezTo>
                    <a:pt x="0" y="193"/>
                    <a:pt x="193" y="0"/>
                    <a:pt x="433" y="0"/>
                  </a:cubicBezTo>
                  <a:lnTo>
                    <a:pt x="433" y="0"/>
                  </a:lnTo>
                  <a:lnTo>
                    <a:pt x="433" y="0"/>
                  </a:lnTo>
                  <a:lnTo>
                    <a:pt x="433" y="0"/>
                  </a:lnTo>
                  <a:cubicBezTo>
                    <a:pt x="672" y="0"/>
                    <a:pt x="866" y="193"/>
                    <a:pt x="866" y="433"/>
                  </a:cubicBezTo>
                  <a:lnTo>
                    <a:pt x="866" y="433"/>
                  </a:lnTo>
                  <a:cubicBezTo>
                    <a:pt x="866" y="433"/>
                    <a:pt x="866" y="433"/>
                    <a:pt x="866" y="433"/>
                  </a:cubicBezTo>
                  <a:lnTo>
                    <a:pt x="866" y="433"/>
                  </a:lnTo>
                  <a:lnTo>
                    <a:pt x="866" y="433"/>
                  </a:lnTo>
                  <a:lnTo>
                    <a:pt x="866" y="433"/>
                  </a:lnTo>
                  <a:cubicBezTo>
                    <a:pt x="866" y="672"/>
                    <a:pt x="672" y="866"/>
                    <a:pt x="433" y="866"/>
                  </a:cubicBezTo>
                  <a:lnTo>
                    <a:pt x="433" y="866"/>
                  </a:lnTo>
                  <a:cubicBezTo>
                    <a:pt x="193" y="866"/>
                    <a:pt x="0" y="672"/>
                    <a:pt x="0" y="433"/>
                  </a:cubicBezTo>
                  <a:lnTo>
                    <a:pt x="0" y="433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1" name="textbox 311"/>
            <p:cNvSpPr/>
            <p:nvPr/>
          </p:nvSpPr>
          <p:spPr>
            <a:xfrm>
              <a:off x="-12700" y="-12700"/>
              <a:ext cx="1293494" cy="64198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3000"/>
                </a:lnSpc>
              </a:pPr>
              <a:endParaRPr lang="Arial" altLang="Arial" sz="1000"/>
            </a:p>
            <a:p>
              <a:pPr marL="48126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3" name="textbox 313"/>
          <p:cNvSpPr/>
          <p:nvPr/>
        </p:nvSpPr>
        <p:spPr>
          <a:xfrm>
            <a:off x="558849" y="1598050"/>
            <a:ext cx="5701029" cy="4126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48"/>
              </a:lnSpc>
            </a:pPr>
            <a:endParaRPr lang="Arial" altLang="Arial" sz="100"/>
          </a:p>
          <a:p>
            <a:pPr marL="13242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综合型航空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</a:t>
            </a:r>
            <a:endParaRPr lang="Microsoft YaHei" altLang="Microsoft YaHei" sz="2000"/>
          </a:p>
          <a:p>
            <a:pPr marL="12700" indent="190" algn="l" rtl="0" eaLnBrk="0">
              <a:lnSpc>
                <a:spcPct val="122000"/>
              </a:lnSpc>
              <a:spcBef>
                <a:spcPts val="1404"/>
              </a:spcBef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拥有完善的全球航线网络和运输能力，能够提供全方位的货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服务，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在市场竞争中占据优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地位。</a:t>
            </a:r>
            <a:endParaRPr lang="Microsoft YaHei" altLang="Microsoft YaHei" sz="15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5557" algn="l" rtl="0" eaLnBrk="0">
              <a:lnSpc>
                <a:spcPct val="93000"/>
              </a:lnSpc>
              <a:spcBef>
                <a:spcPts val="610"/>
              </a:spcBef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货运专业型航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空公司</a:t>
            </a:r>
            <a:endParaRPr lang="Microsoft YaHei" altLang="Microsoft YaHei" sz="2000"/>
          </a:p>
          <a:p>
            <a:pPr marL="12700" indent="2286" algn="l" rtl="0" eaLnBrk="0">
              <a:lnSpc>
                <a:spcPct val="122000"/>
              </a:lnSpc>
              <a:spcBef>
                <a:spcPts val="1390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运市场，通过专业化的服务、灵活的运营模式和定制化的  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解决方案，满足客户的个性化需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29444" algn="l" rtl="0" eaLnBrk="0">
              <a:lnSpc>
                <a:spcPct val="92000"/>
              </a:lnSpc>
              <a:spcBef>
                <a:spcPts val="606"/>
              </a:spcBef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区域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型航空公司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1100"/>
          </a:p>
          <a:p>
            <a:pPr algn="l" rtl="0" eaLnBrk="0">
              <a:lnSpc>
                <a:spcPct val="6838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22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在特定区域内拥有较强的航线网络和市场份额，通过深耕区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域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市场， 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提供具有竞争力的货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服务。</a:t>
            </a:r>
            <a:endParaRPr lang="Microsoft YaHei" altLang="Microsoft YaHei" sz="1500"/>
          </a:p>
        </p:txBody>
      </p:sp>
      <p:pic>
        <p:nvPicPr>
          <p:cNvPr id="314" name="picture 3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921645" y="1482986"/>
            <a:ext cx="4378604" cy="4478523"/>
          </a:xfrm>
          <a:prstGeom prst="rect">
            <a:avLst/>
          </a:prstGeom>
        </p:spPr>
      </p:pic>
      <p:sp>
        <p:nvSpPr>
          <p:cNvPr id="315" name="textbox 315"/>
          <p:cNvSpPr/>
          <p:nvPr/>
        </p:nvSpPr>
        <p:spPr>
          <a:xfrm>
            <a:off x="442263" y="318468"/>
            <a:ext cx="6123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航空公司货运表现比较</a:t>
            </a:r>
            <a:endParaRPr lang="Microsoft YaHei" altLang="Microsoft YaHei" sz="3000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721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7" name="textbox 337"/>
          <p:cNvSpPr/>
          <p:nvPr/>
        </p:nvSpPr>
        <p:spPr>
          <a:xfrm>
            <a:off x="720458" y="4455914"/>
            <a:ext cx="3262629" cy="13576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039"/>
              </a:lnSpc>
            </a:pPr>
            <a:endParaRPr lang="Arial" altLang="Arial" sz="100"/>
          </a:p>
          <a:p>
            <a:pPr marL="143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绿色物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流理念推广</a:t>
            </a:r>
            <a:endParaRPr lang="Microsoft YaHei" altLang="Microsoft YaHei" sz="21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marL="12700" indent="1333" algn="l" rtl="0" eaLnBrk="0">
              <a:lnSpc>
                <a:spcPct val="122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积极推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广绿色物流理念，通过采用环保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、提高装载率等措施，降低货运过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程中的碳排放和环境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污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染。</a:t>
            </a:r>
            <a:endParaRPr lang="Microsoft YaHei" altLang="Microsoft YaHei" sz="1500"/>
          </a:p>
        </p:txBody>
      </p:sp>
      <p:sp>
        <p:nvSpPr>
          <p:cNvPr id="338" name="textbox 338"/>
          <p:cNvSpPr/>
          <p:nvPr/>
        </p:nvSpPr>
        <p:spPr>
          <a:xfrm>
            <a:off x="8155471" y="4453477"/>
            <a:ext cx="3072129" cy="13601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65"/>
              </a:lnSpc>
            </a:pPr>
            <a:endParaRPr lang="Arial" altLang="Arial" sz="100"/>
          </a:p>
          <a:p>
            <a:pPr marL="14843" algn="l" rtl="0" eaLnBrk="0">
              <a:lnSpc>
                <a:spcPct val="92000"/>
              </a:lnSpc>
            </a:pP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</a:t>
            </a: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endParaRPr lang="Microsoft YaHei" altLang="Microsoft YaHei" sz="2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2700" indent="952" algn="l" rtl="0" eaLnBrk="0">
              <a:lnSpc>
                <a:spcPct val="12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户需求提供定制化的货运解决 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，如特殊货物处理、门到门服务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等，提升客户体验和市场竞争力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339" name="textbox 339"/>
          <p:cNvSpPr/>
          <p:nvPr/>
        </p:nvSpPr>
        <p:spPr>
          <a:xfrm>
            <a:off x="442263" y="318468"/>
            <a:ext cx="5742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货运产品创新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与服务提升策略</a:t>
            </a:r>
            <a:endParaRPr lang="Microsoft YaHei" altLang="Microsoft YaHei" sz="3000"/>
          </a:p>
        </p:txBody>
      </p:sp>
      <p:grpSp>
        <p:nvGrpSpPr>
          <p:cNvPr id="74" name="group 7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34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6298190" y="3588289"/>
            <a:ext cx="1540004" cy="1573964"/>
            <a:chExt cx="1540004" cy="1573964"/>
          </a:xfrm>
        </p:grpSpPr>
        <p:grpSp>
          <p:nvGrpSpPr>
            <p:cNvPr id="78" name="group 78"/>
            <p:cNvGrpSpPr/>
            <p:nvPr/>
          </p:nvGrpSpPr>
          <p:grpSpPr>
            <a:xfrm rot="21600000">
              <a:off x="0" y="0"/>
              <a:ext cx="1540004" cy="1573964"/>
              <a:chExt cx="1540004" cy="1573964"/>
            </a:xfrm>
          </p:grpSpPr>
          <p:sp>
            <p:nvSpPr>
              <p:cNvPr id="360" name="path"/>
              <p:cNvSpPr/>
              <p:nvPr/>
            </p:nvSpPr>
            <p:spPr>
              <a:xfrm>
                <a:off x="0" y="0"/>
                <a:ext cx="1540004" cy="1573964"/>
              </a:xfrm>
              <a:custGeom>
                <a:rect l="0" t="0" r="0" b="0"/>
                <a:pathLst>
                  <a:path w="2425" h="2478">
                    <a:moveTo>
                      <a:pt x="0" y="1239"/>
                    </a:moveTo>
                    <a:cubicBezTo>
                      <a:pt x="0" y="554"/>
                      <a:pt x="542" y="0"/>
                      <a:pt x="1212" y="0"/>
                    </a:cubicBezTo>
                    <a:lnTo>
                      <a:pt x="1212" y="0"/>
                    </a:lnTo>
                    <a:lnTo>
                      <a:pt x="1212" y="0"/>
                    </a:lnTo>
                    <a:lnTo>
                      <a:pt x="1212" y="0"/>
                    </a:lnTo>
                    <a:cubicBezTo>
                      <a:pt x="1882" y="0"/>
                      <a:pt x="2425" y="554"/>
                      <a:pt x="2425" y="1239"/>
                    </a:cubicBezTo>
                    <a:lnTo>
                      <a:pt x="2425" y="1239"/>
                    </a:lnTo>
                    <a:cubicBezTo>
                      <a:pt x="2425" y="1239"/>
                      <a:pt x="2425" y="1239"/>
                      <a:pt x="2425" y="1239"/>
                    </a:cubicBezTo>
                    <a:lnTo>
                      <a:pt x="2425" y="1239"/>
                    </a:lnTo>
                    <a:lnTo>
                      <a:pt x="2425" y="1239"/>
                    </a:lnTo>
                    <a:lnTo>
                      <a:pt x="2425" y="1239"/>
                    </a:lnTo>
                    <a:cubicBezTo>
                      <a:pt x="2425" y="1923"/>
                      <a:pt x="1882" y="2478"/>
                      <a:pt x="1212" y="2478"/>
                    </a:cubicBezTo>
                    <a:lnTo>
                      <a:pt x="1212" y="2478"/>
                    </a:lnTo>
                    <a:lnTo>
                      <a:pt x="1212" y="2478"/>
                    </a:lnTo>
                    <a:lnTo>
                      <a:pt x="1212" y="2478"/>
                    </a:lnTo>
                    <a:cubicBezTo>
                      <a:pt x="542" y="2478"/>
                      <a:pt x="0" y="1923"/>
                      <a:pt x="0" y="1239"/>
                    </a:cubicBezTo>
                    <a:lnTo>
                      <a:pt x="0" y="1239"/>
                    </a:lnTo>
                    <a:cubicBezTo>
                      <a:pt x="0" y="1239"/>
                      <a:pt x="0" y="1239"/>
                      <a:pt x="0" y="1239"/>
                    </a:cubicBezTo>
                    <a:lnTo>
                      <a:pt x="0" y="1239"/>
                    </a:lnTo>
                    <a:close/>
                  </a:path>
                </a:pathLst>
              </a:custGeom>
              <a:solidFill>
                <a:srgbClr val="00B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61" name="path"/>
              <p:cNvSpPr/>
              <p:nvPr/>
            </p:nvSpPr>
            <p:spPr>
              <a:xfrm>
                <a:off x="173568" y="177391"/>
                <a:ext cx="1192875" cy="1219181"/>
              </a:xfrm>
              <a:custGeom>
                <a:rect l="0" t="0" r="0" b="0"/>
                <a:pathLst>
                  <a:path w="1878" h="1919">
                    <a:moveTo>
                      <a:pt x="0" y="959"/>
                    </a:moveTo>
                    <a:cubicBezTo>
                      <a:pt x="0" y="429"/>
                      <a:pt x="420" y="0"/>
                      <a:pt x="939" y="0"/>
                    </a:cubicBezTo>
                    <a:lnTo>
                      <a:pt x="939" y="0"/>
                    </a:lnTo>
                    <a:lnTo>
                      <a:pt x="939" y="0"/>
                    </a:lnTo>
                    <a:lnTo>
                      <a:pt x="939" y="0"/>
                    </a:lnTo>
                    <a:cubicBezTo>
                      <a:pt x="1458" y="0"/>
                      <a:pt x="1878" y="429"/>
                      <a:pt x="1878" y="959"/>
                    </a:cubicBezTo>
                    <a:lnTo>
                      <a:pt x="1878" y="959"/>
                    </a:lnTo>
                    <a:cubicBezTo>
                      <a:pt x="1878" y="959"/>
                      <a:pt x="1878" y="959"/>
                      <a:pt x="1878" y="959"/>
                    </a:cubicBezTo>
                    <a:lnTo>
                      <a:pt x="1878" y="959"/>
                    </a:lnTo>
                    <a:lnTo>
                      <a:pt x="1878" y="959"/>
                    </a:lnTo>
                    <a:lnTo>
                      <a:pt x="1878" y="959"/>
                    </a:lnTo>
                    <a:cubicBezTo>
                      <a:pt x="1878" y="1490"/>
                      <a:pt x="1458" y="1919"/>
                      <a:pt x="939" y="1919"/>
                    </a:cubicBezTo>
                    <a:lnTo>
                      <a:pt x="939" y="1919"/>
                    </a:lnTo>
                    <a:lnTo>
                      <a:pt x="939" y="1919"/>
                    </a:lnTo>
                    <a:lnTo>
                      <a:pt x="939" y="1919"/>
                    </a:lnTo>
                    <a:cubicBezTo>
                      <a:pt x="420" y="1919"/>
                      <a:pt x="0" y="1490"/>
                      <a:pt x="0" y="959"/>
                    </a:cubicBezTo>
                    <a:lnTo>
                      <a:pt x="0" y="959"/>
                    </a:lnTo>
                    <a:cubicBezTo>
                      <a:pt x="0" y="959"/>
                      <a:pt x="0" y="959"/>
                      <a:pt x="0" y="959"/>
                    </a:cubicBezTo>
                    <a:lnTo>
                      <a:pt x="0" y="959"/>
                    </a:lnTo>
                    <a:close/>
                  </a:path>
                </a:pathLst>
              </a:custGeom>
              <a:solidFill>
                <a:srgbClr val="0089B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62" name="textbox 362"/>
            <p:cNvSpPr/>
            <p:nvPr/>
          </p:nvSpPr>
          <p:spPr>
            <a:xfrm>
              <a:off x="-12700" y="-12700"/>
              <a:ext cx="1565910" cy="17468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marL="415517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5100" spc="10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100" spc="9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5100"/>
            </a:p>
          </p:txBody>
        </p:sp>
      </p:grpSp>
      <p:grpSp>
        <p:nvGrpSpPr>
          <p:cNvPr id="80" name="group 80"/>
          <p:cNvGrpSpPr/>
          <p:nvPr/>
        </p:nvGrpSpPr>
        <p:grpSpPr>
          <a:xfrm rot="21600000">
            <a:off x="7141815" y="1572574"/>
            <a:ext cx="1540002" cy="1573965"/>
            <a:chExt cx="1540002" cy="1573965"/>
          </a:xfrm>
        </p:grpSpPr>
        <p:grpSp>
          <p:nvGrpSpPr>
            <p:cNvPr id="82" name="group 82"/>
            <p:cNvGrpSpPr/>
            <p:nvPr/>
          </p:nvGrpSpPr>
          <p:grpSpPr>
            <a:xfrm rot="21600000">
              <a:off x="0" y="0"/>
              <a:ext cx="1540002" cy="1573965"/>
              <a:chExt cx="1540002" cy="1573965"/>
            </a:xfrm>
          </p:grpSpPr>
          <p:sp>
            <p:nvSpPr>
              <p:cNvPr id="363" name="path"/>
              <p:cNvSpPr/>
              <p:nvPr/>
            </p:nvSpPr>
            <p:spPr>
              <a:xfrm>
                <a:off x="0" y="0"/>
                <a:ext cx="1540002" cy="1573965"/>
              </a:xfrm>
              <a:custGeom>
                <a:rect l="0" t="0" r="0" b="0"/>
                <a:pathLst>
                  <a:path w="2425" h="2478">
                    <a:moveTo>
                      <a:pt x="0" y="1239"/>
                    </a:moveTo>
                    <a:cubicBezTo>
                      <a:pt x="0" y="554"/>
                      <a:pt x="542" y="0"/>
                      <a:pt x="1212" y="0"/>
                    </a:cubicBezTo>
                    <a:lnTo>
                      <a:pt x="1212" y="0"/>
                    </a:lnTo>
                    <a:lnTo>
                      <a:pt x="1212" y="0"/>
                    </a:lnTo>
                    <a:lnTo>
                      <a:pt x="1212" y="0"/>
                    </a:lnTo>
                    <a:cubicBezTo>
                      <a:pt x="1882" y="0"/>
                      <a:pt x="2425" y="554"/>
                      <a:pt x="2425" y="1239"/>
                    </a:cubicBezTo>
                    <a:lnTo>
                      <a:pt x="2425" y="1239"/>
                    </a:lnTo>
                    <a:cubicBezTo>
                      <a:pt x="2425" y="1239"/>
                      <a:pt x="2425" y="1239"/>
                      <a:pt x="2425" y="1239"/>
                    </a:cubicBezTo>
                    <a:lnTo>
                      <a:pt x="2425" y="1239"/>
                    </a:lnTo>
                    <a:lnTo>
                      <a:pt x="2425" y="1239"/>
                    </a:lnTo>
                    <a:lnTo>
                      <a:pt x="2425" y="1239"/>
                    </a:lnTo>
                    <a:cubicBezTo>
                      <a:pt x="2425" y="1923"/>
                      <a:pt x="1882" y="2478"/>
                      <a:pt x="1212" y="2478"/>
                    </a:cubicBezTo>
                    <a:lnTo>
                      <a:pt x="1212" y="2478"/>
                    </a:lnTo>
                    <a:lnTo>
                      <a:pt x="1212" y="2478"/>
                    </a:lnTo>
                    <a:lnTo>
                      <a:pt x="1212" y="2478"/>
                    </a:lnTo>
                    <a:cubicBezTo>
                      <a:pt x="542" y="2478"/>
                      <a:pt x="0" y="1923"/>
                      <a:pt x="0" y="1239"/>
                    </a:cubicBezTo>
                    <a:lnTo>
                      <a:pt x="0" y="1239"/>
                    </a:lnTo>
                    <a:cubicBezTo>
                      <a:pt x="0" y="1239"/>
                      <a:pt x="0" y="1239"/>
                      <a:pt x="0" y="1239"/>
                    </a:cubicBezTo>
                    <a:lnTo>
                      <a:pt x="0" y="1239"/>
                    </a:lnTo>
                    <a:close/>
                  </a:path>
                </a:pathLst>
              </a:custGeom>
              <a:solidFill>
                <a:srgbClr val="00B6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64" name="path"/>
              <p:cNvSpPr/>
              <p:nvPr/>
            </p:nvSpPr>
            <p:spPr>
              <a:xfrm>
                <a:off x="173565" y="177390"/>
                <a:ext cx="1192876" cy="1219182"/>
              </a:xfrm>
              <a:custGeom>
                <a:rect l="0" t="0" r="0" b="0"/>
                <a:pathLst>
                  <a:path w="1878" h="1919">
                    <a:moveTo>
                      <a:pt x="0" y="959"/>
                    </a:moveTo>
                    <a:cubicBezTo>
                      <a:pt x="0" y="429"/>
                      <a:pt x="420" y="0"/>
                      <a:pt x="939" y="0"/>
                    </a:cubicBezTo>
                    <a:lnTo>
                      <a:pt x="939" y="0"/>
                    </a:lnTo>
                    <a:lnTo>
                      <a:pt x="939" y="0"/>
                    </a:lnTo>
                    <a:lnTo>
                      <a:pt x="939" y="0"/>
                    </a:lnTo>
                    <a:cubicBezTo>
                      <a:pt x="1458" y="0"/>
                      <a:pt x="1878" y="429"/>
                      <a:pt x="1878" y="959"/>
                    </a:cubicBezTo>
                    <a:lnTo>
                      <a:pt x="1878" y="959"/>
                    </a:lnTo>
                    <a:cubicBezTo>
                      <a:pt x="1878" y="959"/>
                      <a:pt x="1878" y="959"/>
                      <a:pt x="1878" y="959"/>
                    </a:cubicBezTo>
                    <a:lnTo>
                      <a:pt x="1878" y="959"/>
                    </a:lnTo>
                    <a:lnTo>
                      <a:pt x="1878" y="959"/>
                    </a:lnTo>
                    <a:lnTo>
                      <a:pt x="1878" y="959"/>
                    </a:lnTo>
                    <a:cubicBezTo>
                      <a:pt x="1878" y="1490"/>
                      <a:pt x="1458" y="1919"/>
                      <a:pt x="939" y="1919"/>
                    </a:cubicBezTo>
                    <a:lnTo>
                      <a:pt x="939" y="1919"/>
                    </a:lnTo>
                    <a:lnTo>
                      <a:pt x="939" y="1919"/>
                    </a:lnTo>
                    <a:lnTo>
                      <a:pt x="939" y="1919"/>
                    </a:lnTo>
                    <a:cubicBezTo>
                      <a:pt x="420" y="1919"/>
                      <a:pt x="0" y="1490"/>
                      <a:pt x="0" y="959"/>
                    </a:cubicBezTo>
                    <a:lnTo>
                      <a:pt x="0" y="959"/>
                    </a:lnTo>
                    <a:cubicBezTo>
                      <a:pt x="0" y="959"/>
                      <a:pt x="0" y="959"/>
                      <a:pt x="0" y="959"/>
                    </a:cubicBezTo>
                    <a:lnTo>
                      <a:pt x="0" y="959"/>
                    </a:lnTo>
                    <a:close/>
                  </a:path>
                </a:pathLst>
              </a:custGeom>
              <a:solidFill>
                <a:srgbClr val="0089B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65" name="textbox 365"/>
            <p:cNvSpPr/>
            <p:nvPr/>
          </p:nvSpPr>
          <p:spPr>
            <a:xfrm>
              <a:off x="-12700" y="-12700"/>
              <a:ext cx="1565910" cy="17468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marL="425332" algn="l" rtl="0" eaLnBrk="0">
                <a:lnSpc>
                  <a:spcPct val="86000"/>
                </a:lnSpc>
                <a:spcBef>
                  <a:spcPts val="4"/>
                </a:spcBef>
              </a:pPr>
              <a:r>
                <a:rPr sz="5100" spc="10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100" spc="9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5100"/>
            </a:p>
          </p:txBody>
        </p:sp>
      </p:grpSp>
      <p:grpSp>
        <p:nvGrpSpPr>
          <p:cNvPr id="84" name="group 84"/>
          <p:cNvGrpSpPr/>
          <p:nvPr/>
        </p:nvGrpSpPr>
        <p:grpSpPr>
          <a:xfrm rot="21600000">
            <a:off x="4333926" y="3588289"/>
            <a:ext cx="1540002" cy="1573964"/>
            <a:chExt cx="1540002" cy="1573964"/>
          </a:xfrm>
        </p:grpSpPr>
        <p:grpSp>
          <p:nvGrpSpPr>
            <p:cNvPr id="86" name="group 86"/>
            <p:cNvGrpSpPr/>
            <p:nvPr/>
          </p:nvGrpSpPr>
          <p:grpSpPr>
            <a:xfrm rot="21600000">
              <a:off x="0" y="0"/>
              <a:ext cx="1540002" cy="1573964"/>
              <a:chExt cx="1540002" cy="1573964"/>
            </a:xfrm>
          </p:grpSpPr>
          <p:sp>
            <p:nvSpPr>
              <p:cNvPr id="366" name="path"/>
              <p:cNvSpPr/>
              <p:nvPr/>
            </p:nvSpPr>
            <p:spPr>
              <a:xfrm>
                <a:off x="0" y="0"/>
                <a:ext cx="1540002" cy="1573964"/>
              </a:xfrm>
              <a:custGeom>
                <a:rect l="0" t="0" r="0" b="0"/>
                <a:pathLst>
                  <a:path w="2425" h="2478">
                    <a:moveTo>
                      <a:pt x="0" y="1239"/>
                    </a:moveTo>
                    <a:cubicBezTo>
                      <a:pt x="0" y="554"/>
                      <a:pt x="542" y="0"/>
                      <a:pt x="1212" y="0"/>
                    </a:cubicBezTo>
                    <a:lnTo>
                      <a:pt x="1212" y="0"/>
                    </a:lnTo>
                    <a:lnTo>
                      <a:pt x="1212" y="0"/>
                    </a:lnTo>
                    <a:lnTo>
                      <a:pt x="1212" y="0"/>
                    </a:lnTo>
                    <a:cubicBezTo>
                      <a:pt x="1882" y="0"/>
                      <a:pt x="2425" y="554"/>
                      <a:pt x="2425" y="1239"/>
                    </a:cubicBezTo>
                    <a:lnTo>
                      <a:pt x="2425" y="1239"/>
                    </a:lnTo>
                    <a:cubicBezTo>
                      <a:pt x="2425" y="1239"/>
                      <a:pt x="2425" y="1239"/>
                      <a:pt x="2425" y="1239"/>
                    </a:cubicBezTo>
                    <a:lnTo>
                      <a:pt x="2425" y="1239"/>
                    </a:lnTo>
                    <a:lnTo>
                      <a:pt x="2425" y="1239"/>
                    </a:lnTo>
                    <a:lnTo>
                      <a:pt x="2425" y="1239"/>
                    </a:lnTo>
                    <a:cubicBezTo>
                      <a:pt x="2425" y="1923"/>
                      <a:pt x="1882" y="2478"/>
                      <a:pt x="1212" y="2478"/>
                    </a:cubicBezTo>
                    <a:lnTo>
                      <a:pt x="1212" y="2478"/>
                    </a:lnTo>
                    <a:lnTo>
                      <a:pt x="1212" y="2478"/>
                    </a:lnTo>
                    <a:lnTo>
                      <a:pt x="1212" y="2478"/>
                    </a:lnTo>
                    <a:cubicBezTo>
                      <a:pt x="542" y="2478"/>
                      <a:pt x="0" y="1923"/>
                      <a:pt x="0" y="1239"/>
                    </a:cubicBezTo>
                    <a:lnTo>
                      <a:pt x="0" y="1239"/>
                    </a:lnTo>
                    <a:cubicBezTo>
                      <a:pt x="0" y="1239"/>
                      <a:pt x="0" y="1239"/>
                      <a:pt x="0" y="1239"/>
                    </a:cubicBezTo>
                    <a:lnTo>
                      <a:pt x="0" y="1239"/>
                    </a:lnTo>
                    <a:close/>
                  </a:path>
                </a:pathLst>
              </a:custGeom>
              <a:solidFill>
                <a:srgbClr val="405D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67" name="path"/>
              <p:cNvSpPr/>
              <p:nvPr/>
            </p:nvSpPr>
            <p:spPr>
              <a:xfrm>
                <a:off x="173564" y="177391"/>
                <a:ext cx="1192873" cy="1219181"/>
              </a:xfrm>
              <a:custGeom>
                <a:rect l="0" t="0" r="0" b="0"/>
                <a:pathLst>
                  <a:path w="1878" h="1919">
                    <a:moveTo>
                      <a:pt x="0" y="959"/>
                    </a:moveTo>
                    <a:cubicBezTo>
                      <a:pt x="0" y="429"/>
                      <a:pt x="420" y="0"/>
                      <a:pt x="939" y="0"/>
                    </a:cubicBezTo>
                    <a:lnTo>
                      <a:pt x="939" y="0"/>
                    </a:lnTo>
                    <a:lnTo>
                      <a:pt x="939" y="0"/>
                    </a:lnTo>
                    <a:lnTo>
                      <a:pt x="939" y="0"/>
                    </a:lnTo>
                    <a:cubicBezTo>
                      <a:pt x="1458" y="0"/>
                      <a:pt x="1878" y="429"/>
                      <a:pt x="1878" y="959"/>
                    </a:cubicBezTo>
                    <a:lnTo>
                      <a:pt x="1878" y="959"/>
                    </a:lnTo>
                    <a:cubicBezTo>
                      <a:pt x="1878" y="959"/>
                      <a:pt x="1878" y="959"/>
                      <a:pt x="1878" y="959"/>
                    </a:cubicBezTo>
                    <a:lnTo>
                      <a:pt x="1878" y="959"/>
                    </a:lnTo>
                    <a:lnTo>
                      <a:pt x="1878" y="959"/>
                    </a:lnTo>
                    <a:lnTo>
                      <a:pt x="1878" y="959"/>
                    </a:lnTo>
                    <a:cubicBezTo>
                      <a:pt x="1878" y="1490"/>
                      <a:pt x="1458" y="1919"/>
                      <a:pt x="939" y="1919"/>
                    </a:cubicBezTo>
                    <a:lnTo>
                      <a:pt x="939" y="1919"/>
                    </a:lnTo>
                    <a:lnTo>
                      <a:pt x="939" y="1919"/>
                    </a:lnTo>
                    <a:lnTo>
                      <a:pt x="939" y="1919"/>
                    </a:lnTo>
                    <a:cubicBezTo>
                      <a:pt x="420" y="1919"/>
                      <a:pt x="0" y="1490"/>
                      <a:pt x="0" y="959"/>
                    </a:cubicBezTo>
                    <a:lnTo>
                      <a:pt x="0" y="959"/>
                    </a:lnTo>
                    <a:cubicBezTo>
                      <a:pt x="0" y="959"/>
                      <a:pt x="0" y="959"/>
                      <a:pt x="0" y="959"/>
                    </a:cubicBezTo>
                    <a:lnTo>
                      <a:pt x="0" y="959"/>
                    </a:lnTo>
                    <a:close/>
                  </a:path>
                </a:pathLst>
              </a:custGeom>
              <a:solidFill>
                <a:srgbClr val="0089B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368" name="textbox 368"/>
            <p:cNvSpPr/>
            <p:nvPr/>
          </p:nvSpPr>
          <p:spPr>
            <a:xfrm>
              <a:off x="-12700" y="-12700"/>
              <a:ext cx="1565910" cy="17468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119000"/>
                </a:lnSpc>
              </a:pPr>
              <a:endParaRPr lang="Arial" altLang="Arial" sz="1000"/>
            </a:p>
            <a:p>
              <a:pPr algn="l" rtl="0" eaLnBrk="0">
                <a:lnSpc>
                  <a:spcPct val="6781"/>
                </a:lnSpc>
              </a:pPr>
              <a:endParaRPr lang="Arial" altLang="Arial" sz="100"/>
            </a:p>
            <a:p>
              <a:pPr marL="397838" algn="l" rtl="0" eaLnBrk="0">
                <a:lnSpc>
                  <a:spcPct val="86000"/>
                </a:lnSpc>
              </a:pPr>
              <a:r>
                <a:rPr sz="5100" spc="10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100" spc="90">
                  <a:ln w="1270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5100"/>
            </a:p>
          </p:txBody>
        </p:sp>
      </p:grpSp>
      <p:sp>
        <p:nvSpPr>
          <p:cNvPr id="369" name="textbox 369"/>
          <p:cNvSpPr/>
          <p:nvPr/>
        </p:nvSpPr>
        <p:spPr>
          <a:xfrm>
            <a:off x="1408865" y="1953224"/>
            <a:ext cx="4785359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223"/>
              </a:lnSpc>
            </a:pPr>
            <a:endParaRPr lang="Arial" altLang="Arial" sz="100"/>
          </a:p>
          <a:p>
            <a:pPr marL="13080" indent="-380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数据、人工智能等数字化技术，提升货运服务的智 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能化、自动化水平，提高运输效率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和客户满意度。</a:t>
            </a:r>
            <a:endParaRPr lang="Microsoft YaHei" altLang="Microsoft YaHei" sz="1500"/>
          </a:p>
        </p:txBody>
      </p:sp>
      <p:sp>
        <p:nvSpPr>
          <p:cNvPr id="370" name="rect"/>
          <p:cNvSpPr/>
          <p:nvPr/>
        </p:nvSpPr>
        <p:spPr>
          <a:xfrm>
            <a:off x="0" y="3001454"/>
            <a:ext cx="7893794" cy="145084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1" name="rect"/>
          <p:cNvSpPr/>
          <p:nvPr/>
        </p:nvSpPr>
        <p:spPr>
          <a:xfrm>
            <a:off x="7068197" y="3588291"/>
            <a:ext cx="5123802" cy="145084"/>
          </a:xfrm>
          <a:prstGeom prst="rect">
            <a:avLst/>
          </a:prstGeom>
          <a:solidFill>
            <a:srgbClr val="00B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2" name="rect"/>
          <p:cNvSpPr/>
          <p:nvPr/>
        </p:nvSpPr>
        <p:spPr>
          <a:xfrm>
            <a:off x="0" y="3588291"/>
            <a:ext cx="5123801" cy="145084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3" name="textbox 373"/>
          <p:cNvSpPr/>
          <p:nvPr/>
        </p:nvSpPr>
        <p:spPr>
          <a:xfrm>
            <a:off x="1407951" y="1402024"/>
            <a:ext cx="1890395" cy="313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9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化技术应用</a:t>
            </a:r>
            <a:endParaRPr lang="Microsoft YaHei" altLang="Microsoft YaHei" sz="2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https://d.book118.com/176200033124010101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2024-09-26T00:27:23.337</cp:lastPrinted>
  <dcterms:created xsi:type="dcterms:W3CDTF">2024-09-25T16:27:23Z</dcterms:created>
  <dcterms:modified xsi:type="dcterms:W3CDTF">2024-09-25T16:27:24Z</dcterms:modified>
</cp:coreProperties>
</file>