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512D197-DF8A-4F3A-9A2D-4AF6206E5E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9FD9558-41ED-4829-8489-A4C1198D9E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27E6698-050D-4E6A-B3CE-642B8B4284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4C85F8D-397F-4AE7-8A02-9F86F6E1A8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D6B4CB8-80B5-4626-9597-FF84821647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A8C1291-260C-4A64-AEA3-82FD7862B4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CCEA538-837A-4A30-A63B-C4ADA69F3D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00A7607-1FCE-4F9B-AEA0-F67F7B6B6F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393AF69-88A6-4E7F-BC4C-93BDAE42FD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296AB06-FDF0-47A8-8ABD-A07FB9DE89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5FCBF36-1568-4749-B695-B02B487E6C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7620401523001005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89475" y="1934330"/>
            <a:ext cx="594360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优秀教师成长案例心得体会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878292" y="1373505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优秀教师成长案例介绍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教师专业成长路径探讨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教育教学创新实践分享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团队合作与领导力培养经验谈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面对挫折与困难时的心得体会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297146" y="2519470"/>
            <a:ext cx="2792730" cy="13011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72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635283" y="3598652"/>
            <a:ext cx="2116455" cy="501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4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248" y="1093216"/>
            <a:ext cx="7405389" cy="1138956"/>
            <a:chOff x="1365248" y="1093216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248" y="1093216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探讨优秀教师成长案例，有助于提升教育质量，促进教育公平。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提升教育质量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3958" r="13958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推动教师专业发展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3583" r="1358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促进教育改革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4648" r="14648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通过案例分析，总结优秀教师成长规律，为教师专业发展提供借鉴。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优秀教师的成长与教育改革密切相关，研究其成长案例有助于推动教育改革深入发展。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汇报将涵盖优秀教师的成长经历、教育背景、工作经历等方面。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458" r="16458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625" r="16625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625" r="16625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优秀教师成长经历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介绍优秀教师的教学理念、教学方法及在课堂上的具体应用。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教学理念与方法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展示优秀教师在教育教学、科研、管理等方面的成果，以及对学生、学校、社会的影响。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教育成果与影响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248" y="1093216"/>
            <a:ext cx="7405389" cy="1138956"/>
            <a:chOff x="1365248" y="1093216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248" y="1093216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优秀教师成长案例介绍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代表性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选择的案例应能代表不同地域、不同学科、不同发展阶段的优秀教师，具有广泛的适用性。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真实性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案例应基于真实的人物和事件，反映教师在成长过程中的真实经历和挑战。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启发性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案例应包含教师在成长过程中所面临的困境、所采取的策略以及所获得的成就，对其他教师具有启示和借鉴意义。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案例选择原则与标准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1209188" y="1082466"/>
            <a:ext cx="0" cy="5775534"/>
          </a:xfrm>
          <a:prstGeom prst="line">
            <a:avLst/>
          </a:prstGeom>
          <a:ln w="1905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873196" y="1332346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88282" y="1447432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52036" y="1308906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-5400000">
            <a:off x="1919801" y="147390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152036" y="306732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-5400000">
            <a:off x="1919801" y="323232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2152036" y="482574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-5400000">
            <a:off x="1919801" y="4990741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2373184" y="1262276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案例一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72823" y="2048316"/>
            <a:ext cx="8972550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李老师是一位小学语文教师，通过不断学习和实践，逐渐形成了自己独特的教学风格，成为了学生喜爱、家长认可的优秀教师。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393609" y="3024192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案例二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72823" y="3785029"/>
            <a:ext cx="8943975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张老师是一位高中数学教师，他在教学过程中注重培养学生的思维能力和创新精神，通过引导学生自主探究和合作学习，取得了显著的教学成果。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2430185" y="4789171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案例三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2291111" y="5543449"/>
            <a:ext cx="8915400" cy="962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王老师是一位初中英语教师，她关注学生的情感需求和学习动机，通过创设生动有趣的课堂情境和丰富多彩的教学活动，激发了学生的学习兴趣和积极性。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873196" y="306732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88282" y="318241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873196" y="482574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88282" y="494083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具体案例展示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教师成长是一个持续不断的过程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优秀教师的成长不是一蹴而就的，而是需要经历不断的学习、实践、反思和提升的过程。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教师应注重自身专业素养的提升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优秀教师通常具备扎实的学科知识、教育教学理论素养和实践能力，能够根据学生的需求和特点进行有针对性的教学。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教师应关注学生的全面发展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优秀教师不仅关注学生的知识掌握情况，还注重培养学生的思维能力、创新精神和实践能力，关注学生的情感、态度和价值观的培养。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案例分析与启示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248" y="1093216"/>
            <a:ext cx="7405389" cy="1138956"/>
            <a:chOff x="1365248" y="1093216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248" y="1093216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教师专业成长路径探讨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375" r="16375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优秀教师始终保持对新知识的渴求，通过参加培训、研讨会、阅读专业书籍等方式，不断更新和扩充自己的专业知识库。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持续学习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他们密切关注学科发展动态和前沿研究成果，以便将最新的学术思想和观点融入自己的教学实践中。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学科前沿关注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优秀教师还注重跨学科知识的学习和应用，以拓宽教学视野，为学生提供更为全面的学习体验。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跨学科学习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专业知识积累与更新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03852" y="4838783"/>
            <a:ext cx="10266726" cy="1333500"/>
            <a:chOff x="1103852" y="4838783"/>
            <a:chExt cx="10266726" cy="1333500"/>
          </a:xfrm>
        </p:grpSpPr>
        <p:sp>
          <p:nvSpPr>
            <p:cNvPr id="3" name="AutoShape 3"/>
            <p:cNvSpPr/>
            <p:nvPr/>
          </p:nvSpPr>
          <p:spPr>
            <a:xfrm>
              <a:off x="2377205" y="4838783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 rot="10800000">
              <a:off x="1103852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 rot="10800000">
              <a:off x="9159730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31730" y="3081147"/>
            <a:ext cx="10266726" cy="1333500"/>
            <a:chOff x="1031730" y="3081147"/>
            <a:chExt cx="10266726" cy="1333500"/>
          </a:xfrm>
        </p:grpSpPr>
        <p:sp>
          <p:nvSpPr>
            <p:cNvPr id="7" name="AutoShape 7"/>
            <p:cNvSpPr/>
            <p:nvPr/>
          </p:nvSpPr>
          <p:spPr>
            <a:xfrm>
              <a:off x="2305083" y="3081147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 rot="10800000">
              <a:off x="1031730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 rot="10800000">
              <a:off x="9087608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1103852" y="1348302"/>
            <a:ext cx="10266726" cy="1333500"/>
            <a:chOff x="1103852" y="1348302"/>
            <a:chExt cx="10266726" cy="1333500"/>
          </a:xfrm>
        </p:grpSpPr>
        <p:sp>
          <p:nvSpPr>
            <p:cNvPr id="11" name="AutoShape 11"/>
            <p:cNvSpPr/>
            <p:nvPr/>
          </p:nvSpPr>
          <p:spPr>
            <a:xfrm>
              <a:off x="2377205" y="1348302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 rot="10800000">
              <a:off x="1103852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 rot="10800000">
              <a:off x="9159730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997333" y="3400044"/>
            <a:ext cx="685705" cy="695706"/>
            <a:chOff x="9997333" y="3400044"/>
            <a:chExt cx="685705" cy="695706"/>
          </a:xfrm>
        </p:grpSpPr>
        <p:sp>
          <p:nvSpPr>
            <p:cNvPr id="15" name="Freeform 15"/>
            <p:cNvSpPr/>
            <p:nvPr/>
          </p:nvSpPr>
          <p:spPr>
            <a:xfrm>
              <a:off x="10034290" y="3847243"/>
              <a:ext cx="87725" cy="163068"/>
            </a:xfrm>
            <a:custGeom>
              <a:rect l="l" t="t" r="r" b="b"/>
              <a:pathLst>
                <a:path w="118" h="218">
                  <a:moveTo>
                    <a:pt x="0" y="183"/>
                  </a:moveTo>
                  <a:cubicBezTo>
                    <a:pt x="0" y="200"/>
                    <a:pt x="8" y="217"/>
                    <a:pt x="25" y="217"/>
                  </a:cubicBezTo>
                  <a:cubicBezTo>
                    <a:pt x="84" y="217"/>
                    <a:pt x="84" y="217"/>
                    <a:pt x="84" y="217"/>
                  </a:cubicBezTo>
                  <a:cubicBezTo>
                    <a:pt x="100" y="217"/>
                    <a:pt x="117" y="200"/>
                    <a:pt x="117" y="183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17" y="91"/>
                    <a:pt x="17" y="91"/>
                    <a:pt x="17" y="91"/>
                  </a:cubicBezTo>
                  <a:cubicBezTo>
                    <a:pt x="0" y="75"/>
                    <a:pt x="0" y="75"/>
                    <a:pt x="0" y="75"/>
                  </a:cubicBezTo>
                  <a:lnTo>
                    <a:pt x="0" y="183"/>
                  </a:lnTo>
                  <a:close/>
                  <a:moveTo>
                    <a:pt x="0" y="183"/>
                  </a:moveTo>
                  <a:lnTo>
                    <a:pt x="0" y="18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10177260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0" y="301"/>
                  </a:moveTo>
                  <a:cubicBezTo>
                    <a:pt x="0" y="318"/>
                    <a:pt x="17" y="335"/>
                    <a:pt x="34" y="335"/>
                  </a:cubicBezTo>
                  <a:cubicBezTo>
                    <a:pt x="84" y="335"/>
                    <a:pt x="84" y="335"/>
                    <a:pt x="84" y="335"/>
                  </a:cubicBezTo>
                  <a:cubicBezTo>
                    <a:pt x="101" y="335"/>
                    <a:pt x="117" y="318"/>
                    <a:pt x="117" y="301"/>
                  </a:cubicBezTo>
                  <a:cubicBezTo>
                    <a:pt x="117" y="76"/>
                    <a:pt x="117" y="76"/>
                    <a:pt x="117" y="76"/>
                  </a:cubicBezTo>
                  <a:cubicBezTo>
                    <a:pt x="42" y="0"/>
                    <a:pt x="42" y="0"/>
                    <a:pt x="42" y="0"/>
                  </a:cubicBezTo>
                  <a:cubicBezTo>
                    <a:pt x="0" y="42"/>
                    <a:pt x="0" y="42"/>
                    <a:pt x="0" y="42"/>
                  </a:cubicBezTo>
                  <a:lnTo>
                    <a:pt x="0" y="301"/>
                  </a:lnTo>
                  <a:close/>
                  <a:moveTo>
                    <a:pt x="0" y="301"/>
                  </a:moveTo>
                  <a:lnTo>
                    <a:pt x="0" y="30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10320231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92" y="335"/>
                  </a:moveTo>
                  <a:cubicBezTo>
                    <a:pt x="108" y="335"/>
                    <a:pt x="117" y="318"/>
                    <a:pt x="117" y="301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0" y="118"/>
                    <a:pt x="0" y="118"/>
                    <a:pt x="0" y="118"/>
                  </a:cubicBezTo>
                  <a:cubicBezTo>
                    <a:pt x="0" y="301"/>
                    <a:pt x="0" y="301"/>
                    <a:pt x="0" y="301"/>
                  </a:cubicBezTo>
                  <a:cubicBezTo>
                    <a:pt x="0" y="318"/>
                    <a:pt x="16" y="335"/>
                    <a:pt x="33" y="335"/>
                  </a:cubicBezTo>
                  <a:lnTo>
                    <a:pt x="92" y="335"/>
                  </a:lnTo>
                  <a:close/>
                  <a:moveTo>
                    <a:pt x="92" y="335"/>
                  </a:moveTo>
                  <a:lnTo>
                    <a:pt x="92" y="3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10459962" y="3670840"/>
              <a:ext cx="94202" cy="342805"/>
            </a:xfrm>
            <a:custGeom>
              <a:rect l="l" t="t" r="r" b="b"/>
              <a:pathLst>
                <a:path w="125" h="452">
                  <a:moveTo>
                    <a:pt x="0" y="41"/>
                  </a:moveTo>
                  <a:cubicBezTo>
                    <a:pt x="0" y="417"/>
                    <a:pt x="0" y="417"/>
                    <a:pt x="0" y="417"/>
                  </a:cubicBezTo>
                  <a:cubicBezTo>
                    <a:pt x="0" y="434"/>
                    <a:pt x="17" y="451"/>
                    <a:pt x="33" y="451"/>
                  </a:cubicBezTo>
                  <a:cubicBezTo>
                    <a:pt x="92" y="451"/>
                    <a:pt x="92" y="451"/>
                    <a:pt x="92" y="451"/>
                  </a:cubicBezTo>
                  <a:cubicBezTo>
                    <a:pt x="109" y="451"/>
                    <a:pt x="125" y="434"/>
                    <a:pt x="125" y="417"/>
                  </a:cubicBezTo>
                  <a:cubicBezTo>
                    <a:pt x="125" y="66"/>
                    <a:pt x="125" y="66"/>
                    <a:pt x="125" y="66"/>
                  </a:cubicBezTo>
                  <a:cubicBezTo>
                    <a:pt x="50" y="0"/>
                    <a:pt x="50" y="0"/>
                    <a:pt x="50" y="0"/>
                  </a:cubicBezTo>
                  <a:lnTo>
                    <a:pt x="0" y="41"/>
                  </a:lnTo>
                  <a:close/>
                  <a:moveTo>
                    <a:pt x="0" y="41"/>
                  </a:moveTo>
                  <a:lnTo>
                    <a:pt x="0" y="4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10011525" y="3517678"/>
              <a:ext cx="536162" cy="342805"/>
            </a:xfrm>
            <a:custGeom>
              <a:rect l="l" t="t" r="r" b="b"/>
              <a:pathLst>
                <a:path w="728" h="452">
                  <a:moveTo>
                    <a:pt x="234" y="284"/>
                  </a:moveTo>
                  <a:cubicBezTo>
                    <a:pt x="250" y="267"/>
                    <a:pt x="276" y="267"/>
                    <a:pt x="292" y="284"/>
                  </a:cubicBezTo>
                  <a:cubicBezTo>
                    <a:pt x="359" y="351"/>
                    <a:pt x="359" y="351"/>
                    <a:pt x="359" y="351"/>
                  </a:cubicBezTo>
                  <a:cubicBezTo>
                    <a:pt x="376" y="368"/>
                    <a:pt x="384" y="368"/>
                    <a:pt x="401" y="368"/>
                  </a:cubicBezTo>
                  <a:cubicBezTo>
                    <a:pt x="418" y="368"/>
                    <a:pt x="426" y="368"/>
                    <a:pt x="434" y="351"/>
                  </a:cubicBezTo>
                  <a:cubicBezTo>
                    <a:pt x="660" y="134"/>
                    <a:pt x="660" y="134"/>
                    <a:pt x="660" y="134"/>
                  </a:cubicBezTo>
                  <a:cubicBezTo>
                    <a:pt x="694" y="167"/>
                    <a:pt x="694" y="167"/>
                    <a:pt x="694" y="167"/>
                  </a:cubicBezTo>
                  <a:cubicBezTo>
                    <a:pt x="702" y="175"/>
                    <a:pt x="710" y="175"/>
                    <a:pt x="710" y="175"/>
                  </a:cubicBezTo>
                  <a:cubicBezTo>
                    <a:pt x="719" y="175"/>
                    <a:pt x="727" y="167"/>
                    <a:pt x="727" y="159"/>
                  </a:cubicBezTo>
                  <a:cubicBezTo>
                    <a:pt x="727" y="33"/>
                    <a:pt x="727" y="33"/>
                    <a:pt x="727" y="33"/>
                  </a:cubicBezTo>
                  <a:cubicBezTo>
                    <a:pt x="727" y="25"/>
                    <a:pt x="727" y="16"/>
                    <a:pt x="719" y="8"/>
                  </a:cubicBezTo>
                  <a:cubicBezTo>
                    <a:pt x="710" y="0"/>
                    <a:pt x="702" y="0"/>
                    <a:pt x="694" y="0"/>
                  </a:cubicBezTo>
                  <a:cubicBezTo>
                    <a:pt x="568" y="0"/>
                    <a:pt x="568" y="0"/>
                    <a:pt x="568" y="0"/>
                  </a:cubicBezTo>
                  <a:cubicBezTo>
                    <a:pt x="560" y="0"/>
                    <a:pt x="551" y="0"/>
                    <a:pt x="551" y="8"/>
                  </a:cubicBezTo>
                  <a:cubicBezTo>
                    <a:pt x="543" y="16"/>
                    <a:pt x="551" y="25"/>
                    <a:pt x="551" y="33"/>
                  </a:cubicBezTo>
                  <a:cubicBezTo>
                    <a:pt x="585" y="58"/>
                    <a:pt x="585" y="58"/>
                    <a:pt x="585" y="58"/>
                  </a:cubicBezTo>
                  <a:cubicBezTo>
                    <a:pt x="426" y="217"/>
                    <a:pt x="426" y="217"/>
                    <a:pt x="426" y="217"/>
                  </a:cubicBezTo>
                  <a:cubicBezTo>
                    <a:pt x="426" y="225"/>
                    <a:pt x="409" y="225"/>
                    <a:pt x="401" y="225"/>
                  </a:cubicBezTo>
                  <a:cubicBezTo>
                    <a:pt x="393" y="225"/>
                    <a:pt x="376" y="225"/>
                    <a:pt x="368" y="217"/>
                  </a:cubicBezTo>
                  <a:cubicBezTo>
                    <a:pt x="292" y="142"/>
                    <a:pt x="292" y="142"/>
                    <a:pt x="292" y="142"/>
                  </a:cubicBezTo>
                  <a:cubicBezTo>
                    <a:pt x="276" y="125"/>
                    <a:pt x="250" y="125"/>
                    <a:pt x="234" y="142"/>
                  </a:cubicBezTo>
                  <a:cubicBezTo>
                    <a:pt x="8" y="359"/>
                    <a:pt x="8" y="359"/>
                    <a:pt x="8" y="359"/>
                  </a:cubicBezTo>
                  <a:cubicBezTo>
                    <a:pt x="0" y="368"/>
                    <a:pt x="0" y="384"/>
                    <a:pt x="0" y="393"/>
                  </a:cubicBezTo>
                  <a:cubicBezTo>
                    <a:pt x="0" y="410"/>
                    <a:pt x="0" y="418"/>
                    <a:pt x="8" y="426"/>
                  </a:cubicBezTo>
                  <a:cubicBezTo>
                    <a:pt x="25" y="435"/>
                    <a:pt x="25" y="435"/>
                    <a:pt x="25" y="435"/>
                  </a:cubicBezTo>
                  <a:cubicBezTo>
                    <a:pt x="41" y="451"/>
                    <a:pt x="67" y="451"/>
                    <a:pt x="83" y="435"/>
                  </a:cubicBezTo>
                  <a:lnTo>
                    <a:pt x="234" y="284"/>
                  </a:lnTo>
                  <a:close/>
                  <a:moveTo>
                    <a:pt x="234" y="284"/>
                  </a:moveTo>
                  <a:lnTo>
                    <a:pt x="234" y="28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9997333" y="3400044"/>
              <a:ext cx="685705" cy="695706"/>
            </a:xfrm>
            <a:custGeom>
              <a:rect l="l" t="t" r="r" b="b"/>
              <a:pathLst>
                <a:path w="929" h="921">
                  <a:moveTo>
                    <a:pt x="887" y="0"/>
                  </a:moveTo>
                  <a:cubicBezTo>
                    <a:pt x="862" y="0"/>
                    <a:pt x="836" y="26"/>
                    <a:pt x="836" y="50"/>
                  </a:cubicBezTo>
                  <a:cubicBezTo>
                    <a:pt x="836" y="837"/>
                    <a:pt x="836" y="837"/>
                    <a:pt x="836" y="837"/>
                  </a:cubicBezTo>
                  <a:cubicBezTo>
                    <a:pt x="51" y="837"/>
                    <a:pt x="51" y="837"/>
                    <a:pt x="51" y="837"/>
                  </a:cubicBezTo>
                  <a:cubicBezTo>
                    <a:pt x="26" y="837"/>
                    <a:pt x="0" y="853"/>
                    <a:pt x="0" y="878"/>
                  </a:cubicBezTo>
                  <a:cubicBezTo>
                    <a:pt x="0" y="903"/>
                    <a:pt x="26" y="920"/>
                    <a:pt x="51" y="920"/>
                  </a:cubicBezTo>
                  <a:cubicBezTo>
                    <a:pt x="887" y="920"/>
                    <a:pt x="887" y="920"/>
                    <a:pt x="887" y="920"/>
                  </a:cubicBezTo>
                  <a:cubicBezTo>
                    <a:pt x="912" y="920"/>
                    <a:pt x="928" y="903"/>
                    <a:pt x="928" y="878"/>
                  </a:cubicBezTo>
                  <a:cubicBezTo>
                    <a:pt x="928" y="50"/>
                    <a:pt x="928" y="50"/>
                    <a:pt x="928" y="50"/>
                  </a:cubicBezTo>
                  <a:cubicBezTo>
                    <a:pt x="928" y="26"/>
                    <a:pt x="903" y="0"/>
                    <a:pt x="887" y="0"/>
                  </a:cubicBezTo>
                  <a:close/>
                  <a:moveTo>
                    <a:pt x="887" y="0"/>
                  </a:moveTo>
                  <a:lnTo>
                    <a:pt x="887" y="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Freeform 21"/>
          <p:cNvSpPr/>
          <p:nvPr/>
        </p:nvSpPr>
        <p:spPr>
          <a:xfrm>
            <a:off x="1935480" y="1646434"/>
            <a:ext cx="719895" cy="555403"/>
          </a:xfrm>
          <a:custGeom>
            <a:rect l="l" t="t" r="r" b="b"/>
            <a:pathLst>
              <a:path w="67" h="60">
                <a:moveTo>
                  <a:pt x="53" y="2"/>
                </a:moveTo>
                <a:cubicBezTo>
                  <a:pt x="53" y="1"/>
                  <a:pt x="52" y="0"/>
                  <a:pt x="51" y="0"/>
                </a:cubicBezTo>
                <a:cubicBezTo>
                  <a:pt x="46" y="0"/>
                  <a:pt x="46" y="0"/>
                  <a:pt x="46" y="0"/>
                </a:cubicBezTo>
                <a:cubicBezTo>
                  <a:pt x="45" y="0"/>
                  <a:pt x="44" y="1"/>
                  <a:pt x="44" y="2"/>
                </a:cubicBezTo>
                <a:cubicBezTo>
                  <a:pt x="44" y="5"/>
                  <a:pt x="44" y="5"/>
                  <a:pt x="44" y="5"/>
                </a:cubicBezTo>
                <a:cubicBezTo>
                  <a:pt x="53" y="14"/>
                  <a:pt x="53" y="14"/>
                  <a:pt x="53" y="14"/>
                </a:cubicBezTo>
                <a:lnTo>
                  <a:pt x="53" y="2"/>
                </a:lnTo>
                <a:close/>
                <a:moveTo>
                  <a:pt x="66" y="31"/>
                </a:moveTo>
                <a:cubicBezTo>
                  <a:pt x="36" y="2"/>
                  <a:pt x="36" y="2"/>
                  <a:pt x="36" y="2"/>
                </a:cubicBezTo>
                <a:cubicBezTo>
                  <a:pt x="35" y="0"/>
                  <a:pt x="33" y="0"/>
                  <a:pt x="31" y="2"/>
                </a:cubicBezTo>
                <a:cubicBezTo>
                  <a:pt x="2" y="31"/>
                  <a:pt x="2" y="31"/>
                  <a:pt x="2" y="31"/>
                </a:cubicBezTo>
                <a:cubicBezTo>
                  <a:pt x="0" y="33"/>
                  <a:pt x="0" y="35"/>
                  <a:pt x="2" y="36"/>
                </a:cubicBezTo>
                <a:cubicBezTo>
                  <a:pt x="2" y="37"/>
                  <a:pt x="3" y="37"/>
                  <a:pt x="4" y="37"/>
                </a:cubicBezTo>
                <a:cubicBezTo>
                  <a:pt x="5" y="37"/>
                  <a:pt x="6" y="37"/>
                  <a:pt x="7" y="36"/>
                </a:cubicBezTo>
                <a:cubicBezTo>
                  <a:pt x="34" y="9"/>
                  <a:pt x="34" y="9"/>
                  <a:pt x="34" y="9"/>
                </a:cubicBezTo>
                <a:cubicBezTo>
                  <a:pt x="61" y="36"/>
                  <a:pt x="61" y="36"/>
                  <a:pt x="61" y="36"/>
                </a:cubicBezTo>
                <a:cubicBezTo>
                  <a:pt x="62" y="38"/>
                  <a:pt x="65" y="38"/>
                  <a:pt x="66" y="36"/>
                </a:cubicBezTo>
                <a:cubicBezTo>
                  <a:pt x="67" y="35"/>
                  <a:pt x="67" y="33"/>
                  <a:pt x="66" y="31"/>
                </a:cubicBezTo>
                <a:close/>
                <a:moveTo>
                  <a:pt x="9" y="37"/>
                </a:moveTo>
                <a:cubicBezTo>
                  <a:pt x="9" y="57"/>
                  <a:pt x="9" y="57"/>
                  <a:pt x="9" y="57"/>
                </a:cubicBezTo>
                <a:cubicBezTo>
                  <a:pt x="9" y="59"/>
                  <a:pt x="11" y="60"/>
                  <a:pt x="13" y="60"/>
                </a:cubicBezTo>
                <a:cubicBezTo>
                  <a:pt x="28" y="60"/>
                  <a:pt x="28" y="60"/>
                  <a:pt x="28" y="60"/>
                </a:cubicBezTo>
                <a:cubicBezTo>
                  <a:pt x="28" y="42"/>
                  <a:pt x="28" y="42"/>
                  <a:pt x="28" y="42"/>
                </a:cubicBezTo>
                <a:cubicBezTo>
                  <a:pt x="28" y="42"/>
                  <a:pt x="29" y="41"/>
                  <a:pt x="29" y="41"/>
                </a:cubicBezTo>
                <a:cubicBezTo>
                  <a:pt x="38" y="41"/>
                  <a:pt x="38" y="41"/>
                  <a:pt x="38" y="41"/>
                </a:cubicBezTo>
                <a:cubicBezTo>
                  <a:pt x="39" y="41"/>
                  <a:pt x="39" y="42"/>
                  <a:pt x="39" y="42"/>
                </a:cubicBezTo>
                <a:cubicBezTo>
                  <a:pt x="39" y="60"/>
                  <a:pt x="39" y="60"/>
                  <a:pt x="39" y="60"/>
                </a:cubicBezTo>
                <a:cubicBezTo>
                  <a:pt x="55" y="60"/>
                  <a:pt x="55" y="60"/>
                  <a:pt x="55" y="60"/>
                </a:cubicBezTo>
                <a:cubicBezTo>
                  <a:pt x="57" y="60"/>
                  <a:pt x="58" y="59"/>
                  <a:pt x="58" y="57"/>
                </a:cubicBezTo>
                <a:cubicBezTo>
                  <a:pt x="58" y="38"/>
                  <a:pt x="58" y="38"/>
                  <a:pt x="58" y="38"/>
                </a:cubicBezTo>
                <a:cubicBezTo>
                  <a:pt x="34" y="13"/>
                  <a:pt x="34" y="13"/>
                  <a:pt x="34" y="13"/>
                </a:cubicBezTo>
                <a:lnTo>
                  <a:pt x="9" y="3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1975414" y="5261363"/>
            <a:ext cx="613870" cy="6138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教育技能提升与实践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314700" y="5303594"/>
            <a:ext cx="7382690" cy="863070"/>
            <a:chOff x="3314700" y="5303594"/>
            <a:chExt cx="7382690" cy="863070"/>
          </a:xfrm>
        </p:grpSpPr>
        <p:sp>
          <p:nvSpPr>
            <p:cNvPr id="46" name="TextBox 46"/>
            <p:cNvSpPr txBox="1"/>
            <p:nvPr/>
          </p:nvSpPr>
          <p:spPr>
            <a:xfrm>
              <a:off x="3314700" y="5303594"/>
              <a:ext cx="7382690" cy="86307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优秀教师经常对自己的教学实践进行反思和总结，发现问题并及时调整教学策略，以实现持续的教学改进。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3314700" y="4838783"/>
            <a:ext cx="7382690" cy="490334"/>
            <a:chOff x="3314700" y="4838783"/>
            <a:chExt cx="7382690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3314700" y="4838783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教学反思与改进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3456760" y="1771107"/>
            <a:ext cx="7382690" cy="863070"/>
            <a:chOff x="3456760" y="1771107"/>
            <a:chExt cx="7382690" cy="863070"/>
          </a:xfrm>
        </p:grpSpPr>
        <p:sp>
          <p:nvSpPr>
            <p:cNvPr id="50" name="TextBox 50"/>
            <p:cNvSpPr txBox="1"/>
            <p:nvPr/>
          </p:nvSpPr>
          <p:spPr>
            <a:xfrm>
              <a:off x="3456760" y="1771107"/>
              <a:ext cx="7382690" cy="86307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优秀教师善于尝试和运用各种教学方法和手段，如案例教学、项目式学习、在线教学等，以提高教学效果和学生的学习兴趣。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3456760" y="1395927"/>
            <a:ext cx="7293402" cy="490334"/>
            <a:chOff x="3456760" y="1395927"/>
            <a:chExt cx="7293402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3456760" y="1395927"/>
              <a:ext cx="7293402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1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教学方法探索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1704918" y="3545958"/>
            <a:ext cx="7382690" cy="863070"/>
            <a:chOff x="1704918" y="3545958"/>
            <a:chExt cx="7382690" cy="863070"/>
          </a:xfrm>
        </p:grpSpPr>
        <p:sp>
          <p:nvSpPr>
            <p:cNvPr id="54" name="TextBox 54"/>
            <p:cNvSpPr txBox="1"/>
            <p:nvPr/>
          </p:nvSpPr>
          <p:spPr>
            <a:xfrm>
              <a:off x="1704918" y="3545958"/>
              <a:ext cx="7382690" cy="86307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他们能够关注到每个学生的个体差异，并根据学生的不同需求和学习风格进行有针对性的教学，实现因材施教。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1704918" y="3081147"/>
            <a:ext cx="7382690" cy="490334"/>
            <a:chOff x="1704918" y="3081147"/>
            <a:chExt cx="7382690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1704918" y="3081147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学生个体差异关注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750" r="1675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积极乐观心态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优秀教师通常具有积极乐观的心态，能够面对工作中的挑战和困难，以阳光的心态影响和带动学生。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热爱教育事业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优秀教师热爱教育事业，对教学工作充满热情和投入，愿意为学生的成长和发展付出心血和努力。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关心学生成长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他们关心学生的全面成长，不仅关注学生的学业成绩，还注重培养学生的品德、能力和创新精神。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情感态度价值观塑造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248" y="1093216"/>
            <a:ext cx="7405389" cy="1138956"/>
            <a:chOff x="1365248" y="1093216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248" y="1093216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教育教学创新实践分享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25" r="16625"/>
          <a:stretch>
            <a:fillRect/>
          </a:stretch>
        </p:blipFill>
        <p:spPr>
          <a:xfrm>
            <a:off x="705128" y="1258733"/>
            <a:ext cx="5140491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我始终坚持将学生置于教学的中心，关注学生的需求、兴趣和发展，通过创设有利于学生主动参与的教学环境，激发学生的学习积极性和创造力。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学生中心的教学理念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为了培养学生的综合素质和跨学科思维，我积极尝试跨学科教学，将不同学科的知识和方法有机融合，引导学生发现学科之间的联系，拓宽视野。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跨学科教学尝试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我注重培养学生的自主学习和探究能力，通过设计问题、提供资源和引导讨论等方式，鼓励学生主动探究、发现问题并寻求解决方案。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探究式学习模式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创新理念引领下的教学实践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https://d.book118.com/176204015230010054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94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2024-09-22T04:45:25.230</cp:lastPrinted>
  <dcterms:created xsi:type="dcterms:W3CDTF">2024-09-21T20:45:25Z</dcterms:created>
  <dcterms:modified xsi:type="dcterms:W3CDTF">2024-09-21T20:45:27Z</dcterms:modified>
</cp:coreProperties>
</file>