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66E59A6-F264-4AD6-BBA3-D9012145C9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E6E1A9-3CD8-4B0F-89F4-8FB858AE47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E9C2211-12E1-4D6C-BA1A-6C91415DD1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EB90C5E-E280-4363-A33E-A74F62061A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C388C9C-A088-47AD-A7F0-314A6301345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4C58723-C324-4E07-9F74-F5DD84119D3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4B065C7-AF1E-4F4C-BB0D-1D555A49E06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2128F5-9CED-444C-8807-3010494F7B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536445-9F56-4813-9BFC-A606C1B2B8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6DE8AF-6524-4D49-857B-78B63C9BDC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83B083-9DF5-4CE6-BD88-DF5B77AA0C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6225141210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51821"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3898"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4037" y="4535260"/>
            <a:ext cx="1743359"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dk1">
                    <a:alpha val="100000"/>
                  </a:schemeClr>
                </a:solidFill>
                <a:latin typeface="Microsoft Yahei"/>
                <a:ea typeface="Microsoft Yahei"/>
                <a:cs typeface="Microsoft Yahei"/>
              </a:rPr>
              <a:t>汇报人：AA</a:t>
            </a:r>
            <a:endParaRPr lang="en-US" sz="1100"/>
          </a:p>
        </p:txBody>
      </p:sp>
      <p:sp>
        <p:nvSpPr>
          <p:cNvPr id="5" name="AutoShape 5"/>
          <p:cNvSpPr/>
          <p:nvPr/>
        </p:nvSpPr>
        <p:spPr>
          <a:xfrm>
            <a:off x="3221696" y="4542712"/>
            <a:ext cx="2000309"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dk1">
                    <a:alpha val="100000"/>
                  </a:schemeClr>
                </a:solidFill>
                <a:latin typeface="Microsoft Yahei"/>
                <a:ea typeface="Microsoft Yahei"/>
                <a:cs typeface="Microsoft Yahei"/>
              </a:rPr>
              <a:t>2024-01-18</a:t>
            </a:r>
            <a:endParaRPr lang="en-US" sz="1100"/>
          </a:p>
        </p:txBody>
      </p:sp>
      <p:sp>
        <p:nvSpPr>
          <p:cNvPr id="6" name="AutoShape 6"/>
          <p:cNvSpPr/>
          <p:nvPr/>
        </p:nvSpPr>
        <p:spPr>
          <a:xfrm>
            <a:off x="637706" y="4043701"/>
            <a:ext cx="4392529" cy="320369"/>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75">
                <a:solidFill>
                  <a:srgbClr val="4E1B04">
                    <a:alpha val="100000"/>
                  </a:srgbClr>
                </a:solidFill>
                <a:latin typeface="Microsoft Yahei"/>
                <a:ea typeface="Microsoft Yahei"/>
                <a:cs typeface="Microsoft Yahei"/>
              </a:rPr>
              <a:t>THE FIRST LESSON OF THE SCHOOL YEAR</a:t>
            </a:r>
            <a:endParaRPr lang="en-US" sz="1100"/>
          </a:p>
        </p:txBody>
      </p:sp>
      <p:sp>
        <p:nvSpPr>
          <p:cNvPr id="7" name="TextBox 7"/>
          <p:cNvSpPr txBox="1"/>
          <p:nvPr/>
        </p:nvSpPr>
        <p:spPr>
          <a:xfrm>
            <a:off x="560336" y="1254830"/>
            <a:ext cx="5970206" cy="2627671"/>
          </a:xfrm>
          <a:prstGeom prst="rect">
            <a:avLst/>
          </a:prstGeom>
        </p:spPr>
        <p:txBody>
          <a:bodyPr vert="horz" wrap="square" lIns="91440" tIns="45720" rIns="91440" bIns="4572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950" b="1">
                <a:solidFill>
                  <a:srgbClr val="4E1B04">
                    <a:alpha val="100000"/>
                  </a:srgbClr>
                </a:solidFill>
                <a:latin typeface="Microsoft Yahei"/>
                <a:ea typeface="Microsoft Yahei"/>
                <a:cs typeface="Microsoft Yahei"/>
              </a:rPr>
              <a:t>垃圾分类节能减排</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51136"/>
            <a:ext cx="12192000" cy="6858000"/>
          </a:xfrm>
          <a:prstGeom prst="rect">
            <a:avLst/>
          </a:prstGeom>
        </p:spPr>
      </p:pic>
      <p:sp>
        <p:nvSpPr>
          <p:cNvPr id="3" name="TextBox 3"/>
          <p:cNvSpPr txBox="1"/>
          <p:nvPr/>
        </p:nvSpPr>
        <p:spPr>
          <a:xfrm>
            <a:off x="8925520" y="0"/>
            <a:ext cx="189738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目</a:t>
            </a:r>
          </a:p>
        </p:txBody>
      </p:sp>
      <p:sp>
        <p:nvSpPr>
          <p:cNvPr id="4" name="TextBox 4"/>
          <p:cNvSpPr txBox="1"/>
          <p:nvPr/>
        </p:nvSpPr>
        <p:spPr>
          <a:xfrm>
            <a:off x="10344112" y="332203"/>
            <a:ext cx="1288278" cy="35645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ct val="0"/>
              </a:spcBef>
            </a:pPr>
            <a:r>
              <a:rPr lang="en-US" sz="1350" b="1">
                <a:solidFill>
                  <a:srgbClr val="FFFFFF">
                    <a:alpha val="100000"/>
                  </a:srgbClr>
                </a:solidFill>
                <a:latin typeface="SimSun"/>
                <a:ea typeface="SimSun"/>
                <a:cs typeface="SimSun"/>
              </a:rPr>
              <a:t>CONTENTS</a:t>
            </a:r>
          </a:p>
        </p:txBody>
      </p:sp>
      <p:sp>
        <p:nvSpPr>
          <p:cNvPr id="5" name="TextBox 5"/>
          <p:cNvSpPr txBox="1"/>
          <p:nvPr/>
        </p:nvSpPr>
        <p:spPr>
          <a:xfrm>
            <a:off x="6459464" y="1748889"/>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垃圾分类概述</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节能减排与环境保护</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垃圾分类与节能减排的关系</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垃圾分类的实践与探索</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节能减排的策略与措施</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垃圾分类节能减排的未来展望</a:t>
            </a:r>
          </a:p>
        </p:txBody>
      </p:sp>
      <p:sp>
        <p:nvSpPr>
          <p:cNvPr id="6" name="TextBox 6"/>
          <p:cNvSpPr txBox="1"/>
          <p:nvPr/>
        </p:nvSpPr>
        <p:spPr>
          <a:xfrm>
            <a:off x="10245685" y="379813"/>
            <a:ext cx="115443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垃圾分类概述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垃圾分类定义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指按照垃圾的成分、属性、利用价值、对环境影响及现有处理方式，分离成同类或异类的若干种类，以实现垃圾减量化、资源化和无害化的处理方式。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垃圾分类意义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减少垃圾处理量、降低处理成本、减少土地占用、提高资源利用率、减轻环境污染，是实现垃圾处理“减量化、资源化、无害化”目标的重要手段。</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63" r="250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垃圾分类的定义与意义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6125" r="2612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国内垃圾分类现状</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近年来，我国垃圾分类工作取得了一定进展，但仍存在分类投放不准确、分类收集不规范、分类运输不专业等问题。同时，各地垃圾分类标准不统一，给跨地区垃圾处理和资源回收利用带来不便。</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国外垃圾分类现状</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许多发达国家在垃圾分类方面有着较为成熟的经验和做法。例如，日本实行严格的垃圾分类制度，通过细致的分类和回收，实现了垃圾减量化和资源化的目标；德国则采用“双向回收系统”，实现了包装废弃物的有效回收和再利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国内外垃圾分类现状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垃圾分类的挑战与机遇</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公众对垃圾分类的认知不足、分类标准不统一、分类投放不准确等问题是当前垃圾分类面临的主要挑战。此外，垃圾处理设施建设滞后、处理技术不成熟等问题也制约了垃圾分类的推进。</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挑战</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随着环保意识的提高和政策的推动，垃圾分类市场逐渐兴起，为相关产业提供了发展机遇。同时，新技术、新模式的不断涌现为垃圾分类提供了新的解决方案和发展空间。例如，智能分类技术可以提高分类效率和准确性；互联网+回收模式可以实现线上线下有机结合，推动资源回收利用产业的发展。</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机遇</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节能减排与环境保护</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通过减少能源消耗和废弃物排放，提高资源利用效率，缓解资源短缺问题。</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资源节约</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4625" b="14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环境改善</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7167" r="171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应对气候变化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42" r="12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减少污染物排放，改善空气质量、水质和土壤环境，保护生态环境。</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减少温室气体排放，减缓全球气候变化的速度和影响。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节能减排的重要性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6389" b="638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环境保护与可持续发展的关系</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相互促进</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环境保护是可持续发展的重要组成部分，可持续发展需要环境保护的支持和保障。</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共同目标</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环境保护和可持续发展都致力于构建一个人类与自然和谐共生的社会，实现经济、社会和环境的协调发展。</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内在要求</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环境保护要求在经济社会发展过程中，注重生态环境的保护和修复，实现经济效益、社会效益和环境效益的统一。</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458" r="12458"/>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25000" r="250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政策引导</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技术创新</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宣传教育</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国际合作</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节能减排的政策与措施</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政府制定相关法规和政策，鼓励和引导企业和个人采取节能减排措施，如提供财政补贴、税收优惠等。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加强节能减排的宣传教育，提高公众环保意识和节能意识，形成全社会共同参与的良好氛围。</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通过研发和推广先进的节能技术和设备，提高能源利用效率和废弃物处理水平。</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加强国际交流与合作，共同应对全球气候变化和环境问题，推动全球可持续发展。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垃圾分类与节能减排的关系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减少垃圾处理量</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垃圾分类能够减少进入填埋场和焚烧厂的垃圾量，降低垃圾处理设施的运行负荷和能源消耗，减少温室气体排放。</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促进环保意识提升</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垃圾分类的实施能够增强公众的环保意识和责任感，推动更多人参与到节能减排的行动中。</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资源回收利用</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通过分类投放和收集，可将可回收垃圾进行再利用，减少对新资源的需求和开采，降低能源消耗和污染物排放。</a:t>
            </a:r>
          </a:p>
        </p:txBody>
      </p:sp>
      <p:pic>
        <p:nvPicPr>
          <p:cNvPr id="10" name="Picture 10"/>
          <p:cNvPicPr>
            <a:picLocks noChangeAspect="1"/>
          </p:cNvPicPr>
          <p:nvPr/>
        </p:nvPicPr>
        <p:blipFill>
          <a:blip r:embed="rId2"/>
          <a:srcRect t="14125" b="14125"/>
          <a:stretch>
            <a:fillRect/>
          </a:stretch>
        </p:blipFill>
        <p:spPr>
          <a:xfrm>
            <a:off x="869006" y="1293634"/>
            <a:ext cx="4563025" cy="456302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垃圾分类对节能减排的贡献</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包括废纸、废塑料、废金属等，通过回收再利用可节约大量资源和能源，减少二氧化碳等温室气体的排放。</a:t>
            </a:r>
          </a:p>
        </p:txBody>
      </p:sp>
      <p:pic>
        <p:nvPicPr>
          <p:cNvPr id="6" name="Picture 6"/>
          <p:cNvPicPr>
            <a:picLocks noChangeAspect="1"/>
          </p:cNvPicPr>
          <p:nvPr/>
        </p:nvPicPr>
        <p:blipFill>
          <a:blip r:embed="rId2"/>
          <a:srcRect l="73" r="7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可回收垃圾</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通过生物处理等方式转化为肥料或沼气等资源，减少填埋处理产生的甲烷等温室气体排放，同时降低对化肥等化学品的需求。</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厨余垃圾</a:t>
            </a:r>
          </a:p>
        </p:txBody>
      </p:sp>
      <p:pic>
        <p:nvPicPr>
          <p:cNvPr id="10" name="Picture 10"/>
          <p:cNvPicPr>
            <a:picLocks noChangeAspect="1"/>
          </p:cNvPicPr>
          <p:nvPr/>
        </p:nvPicPr>
        <p:blipFill>
          <a:blip r:embed="rId3"/>
          <a:srcRect l="73" r="7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42" r="4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包括废电池、废灯管等，通过专业处理可避免对环境和人体健康的危害，同时减少处理过程中产生的污染物排放。</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有害垃圾</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不同类型垃圾的节能减排潜力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https://d.book118.com/176225141210010042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1DF"/>
      </a:lt1>
      <a:dk2>
        <a:srgbClr val="000000"/>
      </a:dk2>
      <a:lt2>
        <a:srgbClr val="FFFFFF"/>
      </a:lt2>
      <a:accent1>
        <a:srgbClr val="4E1B04"/>
      </a:accent1>
      <a:accent2>
        <a:srgbClr val="DB6414"/>
      </a:accent2>
      <a:accent3>
        <a:srgbClr val="FF9719"/>
      </a:accent3>
      <a:accent4>
        <a:srgbClr val="EB9D43"/>
      </a:accent4>
      <a:accent5>
        <a:srgbClr val="FFB828"/>
      </a:accent5>
      <a:accent6>
        <a:srgbClr val="E69041"/>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SimSun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2024-09-10T10:00:04.708</cp:lastPrinted>
  <dcterms:created xsi:type="dcterms:W3CDTF">2024-09-10T02:00:04Z</dcterms:created>
  <dcterms:modified xsi:type="dcterms:W3CDTF">2024-09-10T02:00:06Z</dcterms:modified>
</cp:coreProperties>
</file>