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0358438" cy="7045325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oleObject" Target="../embeddings/oleObject1.bin" TargetMode="Internal" /><Relationship Id="rId2" Type="http://schemas.openxmlformats.org/officeDocument/2006/relationships/image" Target="../media/image1.png" /><Relationship Id="rId3" Type="http://schemas.openxmlformats.org/officeDocument/2006/relationships/vmlDrawing" Target="../drawings/vmlDrawing1.vml" /><Relationship Id="rId4" Type="http://schemas.openxmlformats.org/officeDocument/2006/relationships/slideMaster" Target="../slideMasters/slideMaster2.xml" /><Relationship Id="rId5" Type="http://schemas.openxmlformats.org/officeDocument/2006/relationships/themeOverride" Target="../theme/themeOverride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F037C-B0EC-40D5-9741-457AAFB9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0D4EF-B1F2-4911-A7A2-674246CA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36C43-8F26-40A2-9BE1-FA9590D7F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05F67-7935-4E42-907A-45289A0F1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5D489-4114-431F-A937-2D0C0B7C3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A69C1-858C-40DE-AC65-0C931E59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EE4F0-BF65-455B-A369-A237C310A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4504D-2EB0-4D33-AC30-9C97D71B8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9ED6C-94C2-4A58-AC2F-96C1DEA7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5FADD-4CE1-42D4-953D-F881EF0B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F22EA-1EA2-4CEA-A550-19A9A6A9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442370" name=""/>
          <p:cNvSpPr/>
          <p:nvPr>
            <p:ph type="ctrTitle"/>
          </p:nvPr>
        </p:nvSpPr>
        <p:spPr>
          <a:xfrm>
            <a:off x="776288" y="2622550"/>
            <a:ext cx="8805862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 anchor="ctr" anchorCtr="0">
            <a:spAutoFit/>
          </a:bodyPr>
          <a:lstStyle>
            <a:lvl1pPr marL="0" indent="0" algn="ctr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42371" name=""/>
          <p:cNvSpPr/>
          <p:nvPr>
            <p:ph type="subTitle" idx="1"/>
          </p:nvPr>
        </p:nvSpPr>
        <p:spPr>
          <a:xfrm>
            <a:off x="1554162" y="3992562"/>
            <a:ext cx="7250112" cy="180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>
            <a:noAutofit/>
          </a:bodyPr>
          <a:lstStyle>
            <a:lvl1pPr marL="0" indent="0" algn="ctr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374650" indent="0" algn="ctr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746125" indent="0" algn="ctr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120775" indent="0" algn="ctr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500" b="0" i="0" u="none">
                <a:solidFill>
                  <a:schemeClr val="tx1"/>
                </a:solidFill>
                <a:latin typeface="Arial" pitchFamily="34" charset="0"/>
                <a:ea typeface="楷体_GB2312" pitchFamily="49" charset="-122"/>
              </a:defRPr>
            </a:lvl4pPr>
            <a:lvl5pPr marL="1898650" indent="0" algn="ctr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500" b="0" i="0" u="none">
                <a:solidFill>
                  <a:schemeClr val="tx1"/>
                </a:solidFill>
                <a:latin typeface="Arial" pitchFamily="34" charset="0"/>
                <a:ea typeface="楷体_GB2312" pitchFamily="49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442372" name=""/>
          <p:cNvSpPr/>
          <p:nvPr>
            <p:ph type="ftr" sz="quarter" idx="3"/>
          </p:nvPr>
        </p:nvSpPr>
        <p:spPr>
          <a:xfrm>
            <a:off x="3538538" y="6415088"/>
            <a:ext cx="3281362" cy="4905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>
            <a:noAutofit/>
          </a:bodyPr>
          <a:lstStyle>
            <a:lvl1pPr>
              <a:defRPr lang="zh-CN" altLang="en-US"/>
            </a:lvl1pPr>
            <a:lvl2pPr marL="474662" indent="0">
              <a:defRPr lang="zh-CN" altLang="en-US"/>
            </a:lvl2pPr>
            <a:lvl3pPr marL="949325" indent="0">
              <a:defRPr lang="zh-CN" altLang="en-US"/>
            </a:lvl3pPr>
            <a:lvl4pPr marL="1423988" indent="0">
              <a:defRPr lang="zh-CN" altLang="en-US"/>
            </a:lvl4pPr>
            <a:lvl5pPr marL="1898650" indent="0">
              <a:defRPr lang="zh-CN" altLang="en-US"/>
            </a:lvl5pPr>
          </a:lstStyle>
          <a:p>
            <a:pPr lvl="0" algn="r" defTabSz="949325"/>
            <a:fld id="{770FCE55-BDB1-423D-A5DC-0C93DA595DBC}" type="footer">
              <a:rPr sz="900"/>
              <a:t>*</a:t>
            </a:fld>
          </a:p>
        </p:txBody>
      </p:sp>
      <p:sp>
        <p:nvSpPr>
          <p:cNvPr id="442373" name=""/>
          <p:cNvSpPr/>
          <p:nvPr>
            <p:ph type="sldNum" sz="quarter" idx="4"/>
          </p:nvPr>
        </p:nvSpPr>
        <p:spPr>
          <a:xfrm>
            <a:off x="7423150" y="6415088"/>
            <a:ext cx="2417762" cy="4905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>
            <a:noAutofit/>
          </a:bodyPr>
          <a:lstStyle>
            <a:lvl1pPr>
              <a:defRPr lang="zh-CN" altLang="en-US"/>
            </a:lvl1pPr>
            <a:lvl2pPr marL="474662" indent="0">
              <a:defRPr lang="zh-CN" altLang="en-US"/>
            </a:lvl2pPr>
            <a:lvl3pPr marL="949325" indent="0">
              <a:defRPr lang="zh-CN" altLang="en-US"/>
            </a:lvl3pPr>
            <a:lvl4pPr marL="1423988" indent="0">
              <a:defRPr lang="zh-CN" altLang="en-US"/>
            </a:lvl4pPr>
            <a:lvl5pPr marL="1898650" indent="0">
              <a:defRPr lang="zh-CN" altLang="en-US"/>
            </a:lvl5pPr>
          </a:lstStyle>
          <a:p>
            <a:pPr lvl="0" algn="r" defTabSz="949325"/>
            <a:fld id="{8622B6A5-859C-4133-86D1-77710FC4859B}" type="slidenum">
              <a:rPr sz="1000"/>
              <a:t>*</a:t>
            </a:fld>
          </a:p>
        </p:txBody>
      </p:sp>
      <p:graphicFrame>
        <p:nvGraphicFramePr>
          <p:cNvPr id="442388" name=""/>
          <p:cNvGraphicFramePr>
            <a:graphicFrameLocks noChangeAspect="1"/>
          </p:cNvGraphicFramePr>
          <p:nvPr/>
        </p:nvGraphicFramePr>
        <p:xfrm>
          <a:off x="7088188" y="138112"/>
          <a:ext cx="3132138" cy="522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Photo Editor Photo" r:id="rId1" progId="MSPhotoEd.3">
                  <p:embed/>
                </p:oleObj>
              </mc:Choice>
              <mc:Fallback>
                <p:oleObj name="Photo Editor Photo" r:id="rId1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7088188" y="138112"/>
                        <a:ext cx="3132138" cy="522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42390" name=""/>
          <p:cNvCxnSpPr/>
          <p:nvPr/>
        </p:nvCxnSpPr>
        <p:spPr>
          <a:xfrm>
            <a:off x="0" y="714375"/>
            <a:ext cx="10358438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/>
          </p:nvPr>
        </p:nvSpPr>
        <p:spPr/>
        <p:txBody>
          <a:bodyPr/>
          <a:lstStyle/>
          <a:p>
            <a:pPr lvl="0" algn="r" defTabSz="949325"/>
            <a:fld id="{350F9640-C4C1-4D27-BE7F-0A37AF936AF9}" type="footer">
              <a:rPr sz="900"/>
              <a:t>*</a:t>
            </a:fld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"/>
          </p:nvPr>
        </p:nvSpPr>
        <p:spPr/>
        <p:txBody>
          <a:bodyPr/>
          <a:lstStyle/>
          <a:p>
            <a:pPr lvl="0" algn="r" defTabSz="949325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r" defTabSz="949325"/>
            <a:fld id="{874F7857-975A-40E1-9C0F-4D1DC760D3BB}" type="footer">
              <a:rPr sz="900"/>
              <a:t>*</a:t>
            </a:fld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r" defTabSz="949325"/>
            <a:fld id="{CDE5EA0D-22AC-41F8-A6D5-A9121F34C33C}" type="footer">
              <a:rPr sz="900"/>
              <a:t>*</a:t>
            </a:fld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defTabSz="949325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/>
          </p:nvPr>
        </p:nvSpPr>
        <p:spPr/>
        <p:txBody>
          <a:bodyPr/>
          <a:lstStyle/>
          <a:p>
            <a:pPr lvl="0" algn="r" defTabSz="949325"/>
            <a:fld id="{DC945CAD-E6F8-450E-89C5-4978D806C95E}" type="footer">
              <a:rPr sz="900"/>
              <a:t>*</a:t>
            </a:fld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"/>
          </p:nvPr>
        </p:nvSpPr>
        <p:spPr/>
        <p:txBody>
          <a:bodyPr/>
          <a:lstStyle/>
          <a:p>
            <a:pPr lvl="0" algn="r" defTabSz="949325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7922" y="1643909"/>
            <a:ext cx="4574977" cy="464958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65539" y="1643909"/>
            <a:ext cx="4574977" cy="464958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 defTabSz="949325"/>
            <a:fld id="{AB7E5DE9-091B-4420-B480-F526C2A34839}" type="footer">
              <a:rPr sz="900"/>
              <a:t>*</a:t>
            </a:fld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defTabSz="949325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32" name=""/>
          <p:cNvSpPr/>
          <p:nvPr>
            <p:ph type="body" idx="1"/>
          </p:nvPr>
        </p:nvSpPr>
        <p:spPr>
          <a:xfrm>
            <a:off x="714375" y="1793875"/>
            <a:ext cx="8961438" cy="4879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>
            <a:noAutofit/>
          </a:bodyPr>
          <a:lstStyle>
            <a:lvl1pPr marL="185738" indent="-185738" algn="l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560388" indent="-185738" algn="l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35038" indent="-188912" algn="l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06512" indent="-185738" algn="l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500" b="0" i="0" u="none">
                <a:solidFill>
                  <a:schemeClr val="tx1"/>
                </a:solidFill>
                <a:latin typeface="Arial" pitchFamily="34" charset="0"/>
                <a:ea typeface="楷体_GB2312" pitchFamily="49" charset="-122"/>
              </a:defRPr>
            </a:lvl4pPr>
            <a:lvl5pPr marL="2135188" indent="-236538" algn="l" defTabSz="94932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500" b="0" i="0" u="none">
                <a:solidFill>
                  <a:schemeClr val="tx1"/>
                </a:solidFill>
                <a:latin typeface="Arial" pitchFamily="34" charset="0"/>
                <a:ea typeface="楷体_GB2312" pitchFamily="49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</p:txBody>
      </p:sp>
      <p:sp>
        <p:nvSpPr>
          <p:cNvPr id="1033" name=""/>
          <p:cNvSpPr/>
          <p:nvPr>
            <p:ph type="ftr" sz="quarter" idx="3"/>
          </p:nvPr>
        </p:nvSpPr>
        <p:spPr>
          <a:xfrm>
            <a:off x="5730875" y="6702425"/>
            <a:ext cx="3279775" cy="203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>
            <a:no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74662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49325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423988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9865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defTabSz="949325"/>
            <a:fld id="{255D58F2-671D-48CC-A3F9-D43286366685}" type="footer">
              <a:rPr sz="900"/>
              <a:t>*</a:t>
            </a:fld>
          </a:p>
        </p:txBody>
      </p:sp>
      <p:sp>
        <p:nvSpPr>
          <p:cNvPr id="1034" name=""/>
          <p:cNvSpPr/>
          <p:nvPr>
            <p:ph type="sldNum" sz="quarter" idx="4"/>
          </p:nvPr>
        </p:nvSpPr>
        <p:spPr>
          <a:xfrm>
            <a:off x="7158038" y="6702425"/>
            <a:ext cx="2416175" cy="276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>
            <a:no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74662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49325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423988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9865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defTabSz="949325"/>
            <a:fld id="{C5AB89E3-F3CB-4F0F-B73B-043873587546}" type="slidenum">
              <a:rPr sz="1000"/>
              <a:t>*</a:t>
            </a:fld>
          </a:p>
        </p:txBody>
      </p:sp>
      <p:sp>
        <p:nvSpPr>
          <p:cNvPr id="1053" name=""/>
          <p:cNvSpPr/>
          <p:nvPr/>
        </p:nvSpPr>
        <p:spPr>
          <a:xfrm>
            <a:off x="6005512" y="2043112"/>
            <a:ext cx="3690938" cy="2219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pic>
        <p:nvPicPr>
          <p:cNvPr id="1077" name=""/>
          <p:cNvPicPr/>
          <p:nvPr/>
        </p:nvPicPr>
        <p:blipFill>
          <a:blip r:embed="rId7"/>
          <a:srcRect l="43444" b="4804"/>
          <a:stretch>
            <a:fillRect/>
          </a:stretch>
        </p:blipFill>
        <p:spPr>
          <a:xfrm>
            <a:off x="0" y="0"/>
            <a:ext cx="10358438" cy="9302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6" name=""/>
          <p:cNvSpPr/>
          <p:nvPr>
            <p:ph type="title"/>
          </p:nvPr>
        </p:nvSpPr>
        <p:spPr>
          <a:xfrm>
            <a:off x="858838" y="141288"/>
            <a:ext cx="676910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4924" tIns="47462" rIns="94924" bIns="47462">
            <a:spAutoFit/>
          </a:bodyPr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hf hdr="0" ftr="0" dt="0"/>
  <p:txStyles>
    <p:titleStyle>
      <a:lvl1pPr marL="0" indent="0" algn="l" defTabSz="94932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1" i="0" u="none">
          <a:solidFill>
            <a:schemeClr val="bg1"/>
          </a:solidFill>
          <a:latin typeface="Arial" pitchFamily="34" charset="0"/>
          <a:ea typeface="黑体" pitchFamily="49" charset="-122"/>
        </a:defRPr>
      </a:lvl1pPr>
    </p:titleStyle>
    <p:bodyStyle>
      <a:lvl1pPr marL="185738" indent="-185738" algn="l" defTabSz="94932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000" b="0" i="0" u="none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560388" indent="-185738" algn="l" defTabSz="94932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935038" indent="-188912" algn="l" defTabSz="94932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000" b="0" i="0" u="none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306512" indent="-185738" algn="l" defTabSz="94932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1500" b="0" i="0" u="none">
          <a:solidFill>
            <a:schemeClr val="tx1"/>
          </a:solidFill>
          <a:latin typeface="Arial" pitchFamily="34" charset="0"/>
          <a:ea typeface="楷体_GB2312" pitchFamily="49" charset="-122"/>
        </a:defRPr>
      </a:lvl4pPr>
      <a:lvl5pPr marL="2135188" indent="-236538" algn="l" defTabSz="94932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1500" b="0" i="0" u="none">
          <a:solidFill>
            <a:schemeClr val="tx1"/>
          </a:solidFill>
          <a:latin typeface="Arial" pitchFamily="34" charset="0"/>
          <a:ea typeface="楷体_GB2312" pitchFamily="49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42230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5643" name=""/>
          <p:cNvSpPr/>
          <p:nvPr/>
        </p:nvSpPr>
        <p:spPr>
          <a:xfrm>
            <a:off x="0" y="0"/>
            <a:ext cx="10358438" cy="7045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525656" name=""/>
          <p:cNvSpPr/>
          <p:nvPr/>
        </p:nvSpPr>
        <p:spPr>
          <a:xfrm>
            <a:off x="1290638" y="2227262"/>
            <a:ext cx="8137525" cy="884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30000"/>
              </a:lnSpc>
            </a:pPr>
            <a:r>
              <a:rPr sz="4000" b="1">
                <a:solidFill>
                  <a:srgbClr val="080808"/>
                </a:solidFill>
                <a:latin typeface="华文彩云" pitchFamily="2" charset="-122"/>
                <a:ea typeface="黑体" pitchFamily="49" charset="-122"/>
              </a:rPr>
              <a:t>室内儿童乐园项目资料</a:t>
            </a:r>
            <a:endParaRPr sz="4000" b="1">
              <a:solidFill>
                <a:srgbClr val="080808"/>
              </a:solidFill>
              <a:latin typeface="仿宋_GB2312" pitchFamily="49" charset="-122"/>
              <a:ea typeface="黑体" pitchFamily="49" charset="-122"/>
            </a:endParaRPr>
          </a:p>
        </p:txBody>
      </p:sp>
      <p:pic>
        <p:nvPicPr>
          <p:cNvPr id="352566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349875"/>
            <a:ext cx="10358438" cy="17732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525661" name=""/>
          <p:cNvSpPr/>
          <p:nvPr/>
        </p:nvSpPr>
        <p:spPr>
          <a:xfrm>
            <a:off x="2261034" y="5754688"/>
            <a:ext cx="7511615" cy="115939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spcBef>
                <a:spcPct val="50000"/>
              </a:spcBef>
            </a:pPr>
            <a:endParaRPr sz="2800">
              <a:solidFill>
                <a:schemeClr val="bg1"/>
              </a:solidFill>
              <a:latin typeface="黑体" pitchFamily="49" charset="-122"/>
              <a:ea typeface="黑体" pitchFamily="49" charset="-122"/>
            </a:endParaRPr>
          </a:p>
          <a:p>
            <a:pPr lvl="0" algn="r">
              <a:spcBef>
                <a:spcPct val="50000"/>
              </a:spcBef>
            </a:pPr>
            <a:r>
              <a:rPr sz="280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2010年8月</a:t>
            </a:r>
          </a:p>
        </p:txBody>
      </p:sp>
      <p:sp>
        <p:nvSpPr>
          <p:cNvPr id="3525662" name="Slide Number Placeholder 2"/>
          <p:cNvSpPr>
            <a:spLocks noGrp="1"/>
          </p:cNvSpPr>
          <p:nvPr>
            <p:ph type="sldNum" sz="quarter" idx="1"/>
          </p:nvPr>
        </p:nvSpPr>
        <p:spPr/>
        <p:txBody>
          <a:bodyPr/>
          <a:lstStyle/>
          <a:p>
            <a:pPr lvl="0" algn="r" defTabSz="949325"/>
            <a:fld id="{0640F46F-BF9C-4445-B1A2-408011B1D36F}" type="slidenum">
              <a:rPr sz="1000"/>
              <a:t>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1187" name=""/>
          <p:cNvSpPr/>
          <p:nvPr/>
        </p:nvSpPr>
        <p:spPr>
          <a:xfrm>
            <a:off x="1866900" y="2135188"/>
            <a:ext cx="7056438" cy="865188"/>
          </a:xfrm>
          <a:prstGeom prst="rect">
            <a:avLst/>
          </a:prstGeom>
          <a:solidFill>
            <a:srgbClr val="CC0000"/>
          </a:solidFill>
          <a:ln w="12700">
            <a:solidFill>
              <a:schemeClr val="tx1"/>
            </a:solidFill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591170" name=""/>
          <p:cNvSpPr/>
          <p:nvPr/>
        </p:nvSpPr>
        <p:spPr>
          <a:xfrm>
            <a:off x="2370138" y="-6350"/>
            <a:ext cx="4679950" cy="74771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475" tIns="44443" rIns="90475" bIns="44443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20000"/>
              </a:lnSpc>
              <a:spcBef>
                <a:spcPct val="50000"/>
              </a:spcBef>
              <a:buFont typeface="Times New Roman" pitchFamily="18" charset="0"/>
            </a:pPr>
            <a:r>
              <a:rPr sz="3600" b="1">
                <a:solidFill>
                  <a:schemeClr val="bg1"/>
                </a:solidFill>
                <a:ea typeface="黑体" pitchFamily="49" charset="-122"/>
              </a:rPr>
              <a:t>目   录</a:t>
            </a:r>
          </a:p>
        </p:txBody>
      </p:sp>
      <p:sp>
        <p:nvSpPr>
          <p:cNvPr id="3591186" name=""/>
          <p:cNvSpPr/>
          <p:nvPr/>
        </p:nvSpPr>
        <p:spPr>
          <a:xfrm>
            <a:off x="2443162" y="2279650"/>
            <a:ext cx="6840538" cy="29718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一、来自《创业家园》的实践报告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二、上海淘气堡调研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三、淘气堡行业主要企业情况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四、扬州淘气堡调研</a:t>
            </a:r>
          </a:p>
        </p:txBody>
      </p:sp>
      <p:sp>
        <p:nvSpPr>
          <p:cNvPr id="3591188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76B925DF-A684-4D4B-9349-E373AAD5B67E}" type="slidenum">
              <a:rPr sz="1000"/>
              <a:t>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3637" name=""/>
          <p:cNvSpPr/>
          <p:nvPr/>
        </p:nvSpPr>
        <p:spPr>
          <a:xfrm>
            <a:off x="1579562" y="2443162"/>
            <a:ext cx="7200900" cy="210185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000">
                <a:latin typeface="Times New Roman" pitchFamily="18" charset="0"/>
              </a:rPr>
              <a:t>       来自天涯“创业家园”的分享创业案例，作者“创业御用马甲”，经过对</a:t>
            </a:r>
            <a:r>
              <a:rPr sz="2000" b="1">
                <a:solidFill>
                  <a:srgbClr val="FF0000"/>
                </a:solidFill>
                <a:latin typeface="Times New Roman" pitchFamily="18" charset="0"/>
              </a:rPr>
              <a:t>海南岛的海口市</a:t>
            </a:r>
            <a:r>
              <a:rPr sz="2000">
                <a:latin typeface="Times New Roman" pitchFamily="18" charset="0"/>
              </a:rPr>
              <a:t>已有两家儿童室内乐园（淘气堡）经营状况的调研分析，制定了自己的商业计划书，并于2009年5月份在一家新开的购物广场租下场地，创立</a:t>
            </a:r>
            <a:r>
              <a:rPr sz="2000" b="1">
                <a:solidFill>
                  <a:srgbClr val="FF0000"/>
                </a:solidFill>
                <a:latin typeface="Times New Roman" pitchFamily="18" charset="0"/>
              </a:rPr>
              <a:t>欢乐岛儿童室内乐园</a:t>
            </a:r>
            <a:r>
              <a:rPr sz="2000">
                <a:latin typeface="Times New Roman" pitchFamily="18" charset="0"/>
              </a:rPr>
              <a:t>，开业运作至今，盈利状况良好。详情请见《</a:t>
            </a:r>
            <a:r>
              <a:rPr lang="zh-CN" altLang="zh-CN" sz="2000">
                <a:latin typeface="Times New Roman" pitchFamily="18" charset="0"/>
              </a:rPr>
              <a:t>欢乐岛儿童主题乐园商业计划书》</a:t>
            </a:r>
          </a:p>
        </p:txBody>
      </p:sp>
      <p:sp>
        <p:nvSpPr>
          <p:cNvPr id="3653638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defTabSz="949325"/>
            <a:fld id="{8255F7BC-E0FD-4855-895F-AB8928D97295}" type="slidenum">
              <a:rPr sz="1000"/>
              <a:t>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3118" name=""/>
          <p:cNvSpPr/>
          <p:nvPr>
            <p:ph type="title"/>
          </p:nvPr>
        </p:nvSpPr>
        <p:spPr>
          <a:xfrm>
            <a:off x="858838" y="141288"/>
            <a:ext cx="6769100" cy="644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欢乐岛总投资分析</a:t>
            </a:r>
          </a:p>
        </p:txBody>
      </p:sp>
      <p:graphicFrame>
        <p:nvGraphicFramePr>
          <p:cNvPr id="3703120" name=""/>
          <p:cNvGraphicFramePr>
            <a:graphicFrameLocks noGrp="1"/>
          </p:cNvGraphicFramePr>
          <p:nvPr>
            <p:ph idx="1"/>
          </p:nvPr>
        </p:nvGraphicFramePr>
        <p:xfrm>
          <a:off x="858838" y="1290638"/>
          <a:ext cx="8961437" cy="5434149"/>
        </p:xfrm>
        <a:graphic>
          <a:graphicData uri="http://schemas.openxmlformats.org/drawingml/2006/table">
            <a:tbl>
              <a:tblPr/>
              <a:tblGrid>
                <a:gridCol w="2987675"/>
                <a:gridCol w="1946275"/>
                <a:gridCol w="2227262"/>
                <a:gridCol w="1800225"/>
              </a:tblGrid>
              <a:tr h="27622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类别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报价1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报价2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备注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1592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淘气堡设备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193000“奇乐儿”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65000元（其它厂家）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1592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装修费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20000元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14338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电视、音响、影碟、功放机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4000元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7812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电动摇摆机器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合作（利润对半）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49262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办公用品、表格印刷费、工具、服装等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3000元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622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开业期间广告印刷费、宣传费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5000元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含发单人员工钱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7812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室内招牌、户外LED广告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5000元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750元/米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14338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入场费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5040元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7812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押金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10080元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可退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622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冰柜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3000元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赞助？押金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7812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手工坊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2500元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首次铺货（烤箱）</a:t>
                      </a: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14338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流动资金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10000元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1592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合计</a:t>
                      </a:r>
                      <a:endParaRPr sz="1600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248900元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132620元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1600"/>
                    </a:p>
                  </a:txBody>
                  <a:tcPr marL="90000" marR="90000" marT="46800" marB="46800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703121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01EC55FE-6ECD-45C4-9F50-7F15A3E13F86}" type="slidenum">
              <a:rPr sz="1000"/>
              <a:t>4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6201" name=""/>
          <p:cNvSpPr/>
          <p:nvPr>
            <p:ph type="title"/>
          </p:nvPr>
        </p:nvSpPr>
        <p:spPr>
          <a:xfrm>
            <a:off x="858838" y="141288"/>
            <a:ext cx="6769100" cy="644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对手嘟嘟岛人气蹲守调查</a:t>
            </a:r>
          </a:p>
        </p:txBody>
      </p:sp>
      <p:graphicFrame>
        <p:nvGraphicFramePr>
          <p:cNvPr id="3706203" name=""/>
          <p:cNvGraphicFramePr>
            <a:graphicFrameLocks noGrp="1"/>
          </p:cNvGraphicFramePr>
          <p:nvPr>
            <p:ph idx="1"/>
          </p:nvPr>
        </p:nvGraphicFramePr>
        <p:xfrm>
          <a:off x="787400" y="2801938"/>
          <a:ext cx="8961439" cy="3679200"/>
        </p:xfrm>
        <a:graphic>
          <a:graphicData uri="http://schemas.openxmlformats.org/drawingml/2006/table">
            <a:tbl>
              <a:tblPr/>
              <a:tblGrid>
                <a:gridCol w="1374775"/>
                <a:gridCol w="1373188"/>
                <a:gridCol w="1374775"/>
                <a:gridCol w="1374775"/>
                <a:gridCol w="1373188"/>
                <a:gridCol w="2090738"/>
              </a:tblGrid>
              <a:tr h="301625">
                <a:tc row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4月13日至4月19日</a:t>
                      </a:r>
                      <a:endParaRPr b="1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4月20日至4月26日</a:t>
                      </a:r>
                      <a:endParaRPr b="1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0" cap="rnd">
                      <a:miter lim="800000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备注</a:t>
                      </a:r>
                      <a:endParaRPr b="1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300038">
                <a:tc vMerge="1">
                  <a:txBody>
                    <a:bodyPr vert="horz" wrap="square"/>
                    <a:lstStyle/>
                    <a:p/>
                  </a:txBody>
                  <a:tcPr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rnd">
                      <a:miter lim="800000"/>
                    </a:lnB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次卡人数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会员人数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次卡人数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会员人数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rnd">
                      <a:miter lim="800000"/>
                    </a:lnB>
                  </a:tcPr>
                </a:tc>
              </a:tr>
              <a:tr h="301625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星期一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8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10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5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12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8"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价目表：</a:t>
                      </a:r>
                    </a:p>
                    <a:p>
                      <a:pPr lvl="0" eaLnBrk="0" hangingPunct="0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儿童门票：35元</a:t>
                      </a:r>
                    </a:p>
                    <a:p>
                      <a:pPr lvl="0" eaLnBrk="0" hangingPunct="0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会员优惠：30元</a:t>
                      </a:r>
                    </a:p>
                    <a:p>
                      <a:pPr lvl="0" eaLnBrk="0" hangingPunct="0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成人门票：15元</a:t>
                      </a:r>
                    </a:p>
                    <a:p>
                      <a:pPr lvl="0" eaLnBrk="0" hangingPunct="0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次卡：150元/8次</a:t>
                      </a:r>
                    </a:p>
                    <a:p>
                      <a:pPr lvl="0" eaLnBrk="0" hangingPunct="0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（平均18元/次）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0038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星期二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12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13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（3+6）9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（5+6）11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01625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星期三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11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8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（4+9）13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（9+11）20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00038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星期四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15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8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(2+10)12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（10+7）17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01625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星期五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9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7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（11+6）17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（11+5）16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00038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星期六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52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67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90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132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01625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星期天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59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62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30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35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00038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小计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166人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175人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176</a:t>
                      </a:r>
                      <a:endParaRPr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 algn="ctr">
                        <a:spcBef>
                          <a:spcPct val="0"/>
                        </a:spcBef>
                        <a:buNone/>
                      </a:pPr>
                      <a:r>
                        <a:rPr b="1">
                          <a:latin typeface="Times New Roman" pitchFamily="18" charset="0"/>
                          <a:ea typeface="Times New Roman" pitchFamily="18" charset="0"/>
                        </a:rPr>
                        <a:t>243</a:t>
                      </a:r>
                      <a:endParaRPr b="1"/>
                    </a:p>
                  </a:txBody>
                  <a:tcPr marL="90000" marR="90000" marT="46800" marB="46800" anchor="ctr"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5400" cap="rnd">
                      <a:miter lim="800000"/>
                    </a:lnB>
                  </a:tcPr>
                </a:tc>
              </a:tr>
            </a:tbl>
          </a:graphicData>
        </a:graphic>
      </p:graphicFrame>
      <p:sp>
        <p:nvSpPr>
          <p:cNvPr id="3706204" name=""/>
          <p:cNvSpPr/>
          <p:nvPr/>
        </p:nvSpPr>
        <p:spPr>
          <a:xfrm>
            <a:off x="498475" y="1435100"/>
            <a:ext cx="9290050" cy="915988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 anchor="ctr" anchorCtr="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>
                <a:latin typeface="Times New Roman" pitchFamily="18" charset="0"/>
              </a:rPr>
              <a:t>    海口市室内儿童乐园分别位于明珠和宜兴广场三楼的“探奇乐园-嘟噜岛”内，营业面积在200平方左右，园内设有上百台电子游戏设备，聚集了大量人气，特别是周末及节假日人满为患。经过4月13日至26日为期两周的调查了解，每天的客流量记录如下：</a:t>
            </a:r>
            <a:r>
              <a:rPr b="1">
                <a:latin typeface="Times New Roman" pitchFamily="18" charset="0"/>
              </a:rPr>
              <a:t> </a:t>
            </a:r>
          </a:p>
        </p:txBody>
      </p:sp>
      <p:sp>
        <p:nvSpPr>
          <p:cNvPr id="370620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97BFE6E7-F339-4350-9A9D-E7A7C4C15FC3}" type="slidenum">
              <a:rPr sz="1000"/>
              <a:t>5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9056" name=""/>
          <p:cNvSpPr/>
          <p:nvPr>
            <p:ph type="title"/>
          </p:nvPr>
        </p:nvSpPr>
        <p:spPr>
          <a:xfrm>
            <a:off x="858838" y="141288"/>
            <a:ext cx="6769100" cy="644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对手盈利计算</a:t>
            </a:r>
          </a:p>
        </p:txBody>
      </p:sp>
      <p:sp>
        <p:nvSpPr>
          <p:cNvPr id="3708932" name=""/>
          <p:cNvSpPr/>
          <p:nvPr/>
        </p:nvSpPr>
        <p:spPr>
          <a:xfrm>
            <a:off x="571500" y="1001712"/>
            <a:ext cx="9056688" cy="131127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 anchor="ctr" anchorCtr="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000">
                <a:latin typeface="Times New Roman" pitchFamily="18" charset="0"/>
              </a:rPr>
              <a:t>经过两周的比较，客流量上下浮动达20%，原因：第二周（星期五、星期六）探奇乐园举行了一次会员主题派对，吸引了一批会员前来消费。儿童乐园的客源主要以2-5岁儿童为主，占总人数的70%。根据以上统计的数据（以第一周341人为准）可估算一个月的营业额约为35310元，具体如下：</a:t>
            </a:r>
          </a:p>
        </p:txBody>
      </p:sp>
      <p:graphicFrame>
        <p:nvGraphicFramePr>
          <p:cNvPr id="3709061" name=""/>
          <p:cNvGraphicFramePr>
            <a:graphicFrameLocks noGrp="1"/>
          </p:cNvGraphicFramePr>
          <p:nvPr>
            <p:ph idx="1"/>
          </p:nvPr>
        </p:nvGraphicFramePr>
        <p:xfrm>
          <a:off x="642938" y="2443162"/>
          <a:ext cx="8961437" cy="3976683"/>
        </p:xfrm>
        <a:graphic>
          <a:graphicData uri="http://schemas.openxmlformats.org/drawingml/2006/table">
            <a:tbl>
              <a:tblPr/>
              <a:tblGrid>
                <a:gridCol w="2005012"/>
                <a:gridCol w="6956425"/>
              </a:tblGrid>
              <a:tr h="371475">
                <a:tc gridSpan="2"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 b="1">
                          <a:latin typeface="Times New Roman" pitchFamily="18" charset="0"/>
                          <a:ea typeface="Times New Roman" pitchFamily="18" charset="0"/>
                        </a:rPr>
                        <a:t>营业额</a:t>
                      </a:r>
                      <a:endParaRPr sz="1600" b="1"/>
                    </a:p>
                  </a:txBody>
                  <a:tcPr marL="90000" marR="90000" marT="46800" marB="46800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rnd">
                      <a:miter lim="800000"/>
                    </a:lnR>
                    <a:lnT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362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平均一天的营业额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｛（166人×18元）+（175人×30元）｝÷7天=1177元/天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362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平均每月的营业额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1177元×30天=35310元/月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362"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 b="1">
                          <a:latin typeface="Times New Roman" pitchFamily="18" charset="0"/>
                          <a:ea typeface="Times New Roman" pitchFamily="18" charset="0"/>
                        </a:rPr>
                        <a:t>成本</a:t>
                      </a:r>
                      <a:endParaRPr sz="1600"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362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租金          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220平方×40元/平方=8800元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1950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人工费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1000元/人×4=4000元（不包吃住）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362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广告活动费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1500元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362"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水电及其它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Times New Roman" pitchFamily="18" charset="0"/>
                          <a:ea typeface="Times New Roman" pitchFamily="18" charset="0"/>
                        </a:rPr>
                        <a:t>1000元</a:t>
                      </a:r>
                      <a:endParaRPr sz="1600"/>
                    </a:p>
                  </a:txBody>
                  <a:tcPr marL="90000" marR="90000" marT="46800" marB="46800" anchor="ctr">
                    <a:lnL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362"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 b="1">
                          <a:latin typeface="宋体" pitchFamily="2" charset="-122"/>
                          <a:ea typeface="Times New Roman" pitchFamily="18" charset="0"/>
                        </a:rPr>
                        <a:t>纯利润</a:t>
                      </a:r>
                      <a:endParaRPr sz="1600" b="1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362"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宋体" pitchFamily="2" charset="-122"/>
                          <a:ea typeface="Times New Roman" pitchFamily="18" charset="0"/>
                        </a:rPr>
                        <a:t>35310元-（8800元+4000元+1500元+1000元）=20010元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362">
                <a:tc gridSpan="2">
                  <a:txBody>
                    <a:bodyPr vert="horz" wrap="square" lIns="90000" tIns="46800" rIns="90000" bIns="46800" anchor="ctr" anchorCtr="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sz="1600">
                          <a:latin typeface="宋体" pitchFamily="2" charset="-122"/>
                          <a:ea typeface="Times New Roman" pitchFamily="18" charset="0"/>
                        </a:rPr>
                        <a:t>备注：会员入会费、销售袜子、包月卡的收入未包含在内。</a:t>
                      </a:r>
                      <a:endParaRPr sz="1600"/>
                    </a:p>
                  </a:txBody>
                  <a:tcPr marL="90000" marR="90000" marT="46800" marB="46800" anchor="ctr">
                    <a:lnL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rnd">
                      <a:miter lim="800000"/>
                    </a:lnR>
                    <a:lnT w="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709062" name=""/>
          <p:cNvSpPr/>
          <p:nvPr/>
        </p:nvSpPr>
        <p:spPr>
          <a:xfrm>
            <a:off x="642938" y="6500812"/>
            <a:ext cx="7773988" cy="36671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wrap="none" lIns="90000" tIns="46800" rIns="90000" bIns="46800" anchor="ctr" anchorCtr="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b="1">
                <a:latin typeface="Times New Roman" pitchFamily="18" charset="0"/>
              </a:rPr>
              <a:t>综上所述：如投入12万元，则预计半年即可收回成本</a:t>
            </a:r>
            <a:r>
              <a:rPr b="1">
                <a:solidFill>
                  <a:srgbClr val="FF0000"/>
                </a:solidFill>
                <a:latin typeface="Times New Roman" pitchFamily="18" charset="0"/>
              </a:rPr>
              <a:t>。年净利润24万以上。</a:t>
            </a:r>
          </a:p>
        </p:txBody>
      </p:sp>
      <p:sp>
        <p:nvSpPr>
          <p:cNvPr id="3709063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BB4C66F2-EFCC-433D-9B31-01345F4BB08A}" type="slidenum">
              <a:rPr sz="1000"/>
              <a:t>6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9476" name=""/>
          <p:cNvSpPr/>
          <p:nvPr>
            <p:ph type="title"/>
          </p:nvPr>
        </p:nvSpPr>
        <p:spPr>
          <a:xfrm>
            <a:off x="858838" y="141288"/>
            <a:ext cx="6769100" cy="644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欢乐岛新开店收入情况截图</a:t>
            </a:r>
          </a:p>
        </p:txBody>
      </p:sp>
      <p:pic>
        <p:nvPicPr>
          <p:cNvPr id="368948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300" y="4113212"/>
            <a:ext cx="8280400" cy="18065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68948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003300" y="2009775"/>
            <a:ext cx="8280400" cy="18684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689483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defTabSz="949325"/>
            <a:fld id="{F76890CF-ADB0-44A3-8F12-6A12E1076149}" type="slidenum">
              <a:rPr sz="1000"/>
              <a:t>7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5682" name=""/>
          <p:cNvSpPr/>
          <p:nvPr/>
        </p:nvSpPr>
        <p:spPr>
          <a:xfrm>
            <a:off x="1579562" y="3214688"/>
            <a:ext cx="7056438" cy="865188"/>
          </a:xfrm>
          <a:prstGeom prst="rect">
            <a:avLst/>
          </a:prstGeom>
          <a:solidFill>
            <a:srgbClr val="CC0000"/>
          </a:solidFill>
          <a:ln w="12700">
            <a:solidFill>
              <a:schemeClr val="tx1"/>
            </a:solidFill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655683" name=""/>
          <p:cNvSpPr/>
          <p:nvPr/>
        </p:nvSpPr>
        <p:spPr>
          <a:xfrm>
            <a:off x="2443162" y="0"/>
            <a:ext cx="4679950" cy="6731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475" tIns="44443" rIns="90475" bIns="44443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120000"/>
              </a:lnSpc>
              <a:spcBef>
                <a:spcPct val="50000"/>
              </a:spcBef>
              <a:buFont typeface="Times New Roman" pitchFamily="18" charset="0"/>
            </a:pPr>
            <a:r>
              <a:rPr sz="3200" b="1">
                <a:solidFill>
                  <a:schemeClr val="bg1"/>
                </a:solidFill>
                <a:ea typeface="黑体" pitchFamily="49" charset="-122"/>
              </a:rPr>
              <a:t>目录</a:t>
            </a:r>
          </a:p>
        </p:txBody>
      </p:sp>
      <p:sp>
        <p:nvSpPr>
          <p:cNvPr id="3655684" name=""/>
          <p:cNvSpPr/>
          <p:nvPr/>
        </p:nvSpPr>
        <p:spPr>
          <a:xfrm>
            <a:off x="2155825" y="2495550"/>
            <a:ext cx="6840538" cy="29718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一、来自《创业家园》的实践报告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二、上海淘气堡调研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三、淘气堡行业主要企业情况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200" b="1">
                <a:latin typeface="Times New Roman" pitchFamily="18" charset="0"/>
                <a:ea typeface="微软雅黑" pitchFamily="34" charset="-122"/>
              </a:rPr>
              <a:t>四、扬州淘气堡调研</a:t>
            </a:r>
          </a:p>
        </p:txBody>
      </p:sp>
      <p:sp>
        <p:nvSpPr>
          <p:cNvPr id="365568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056CA4FA-70B3-44A2-A5A2-E5A61042586C}" type="slidenum">
              <a:rPr sz="1000"/>
              <a:t>8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6709" name=""/>
          <p:cNvSpPr/>
          <p:nvPr/>
        </p:nvSpPr>
        <p:spPr>
          <a:xfrm>
            <a:off x="1074738" y="2009775"/>
            <a:ext cx="8135938" cy="30861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400">
                <a:latin typeface="Times New Roman" pitchFamily="18" charset="0"/>
              </a:rPr>
              <a:t>      上海各核心商圈和社区商业中心，都有汤姆熊或淘气堡。实地走访过中山公园龙之梦6层（主营母婴类产品）的儿童反斗乐园，面积约250平米，周五下午4点到5点之间，有30多个小朋友在里面玩耍。一个月的营业额不得而知，但是估计不低于8万。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400">
                <a:latin typeface="Times New Roman" pitchFamily="18" charset="0"/>
              </a:rPr>
              <a:t>    下面主要以普陀区家乐福（大华店）内的凡太奇儿童乐园为调研对象——</a:t>
            </a:r>
          </a:p>
        </p:txBody>
      </p:sp>
      <p:sp>
        <p:nvSpPr>
          <p:cNvPr id="3656710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defTabSz="949325"/>
            <a:fld id="{907FC7D7-E279-4499-86D0-50670A6CB0D2}" type="slidenum">
              <a:rPr sz="1000"/>
              <a:t>9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58761" name=""/>
          <p:cNvGrpSpPr/>
          <p:nvPr/>
        </p:nvGrpSpPr>
        <p:grpSpPr>
          <a:xfrm>
            <a:off x="427038" y="1506538"/>
            <a:ext cx="6119812" cy="4392612"/>
            <a:chOff x="1573" y="1013"/>
            <a:chExt cx="3378" cy="2412"/>
          </a:xfrm>
        </p:grpSpPr>
        <p:pic>
          <p:nvPicPr>
            <p:cNvPr id="3658758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73" y="1013"/>
              <a:ext cx="3378" cy="2412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3658760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53" y="1176"/>
              <a:ext cx="210" cy="216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3658762" name=""/>
          <p:cNvSpPr/>
          <p:nvPr/>
        </p:nvSpPr>
        <p:spPr>
          <a:xfrm>
            <a:off x="2730500" y="88900"/>
            <a:ext cx="2735262" cy="69691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3600" b="1">
                <a:solidFill>
                  <a:schemeClr val="bg1"/>
                </a:solidFill>
                <a:latin typeface="Times New Roman" pitchFamily="18" charset="0"/>
                <a:ea typeface="黑体" pitchFamily="49" charset="-122"/>
              </a:rPr>
              <a:t>地理位置</a:t>
            </a:r>
          </a:p>
        </p:txBody>
      </p:sp>
      <p:cxnSp>
        <p:nvCxnSpPr>
          <p:cNvPr id="3658763" name=""/>
          <p:cNvCxnSpPr/>
          <p:nvPr/>
        </p:nvCxnSpPr>
        <p:spPr>
          <a:xfrm flipV="1">
            <a:off x="3954462" y="1506538"/>
            <a:ext cx="3671888" cy="503238"/>
          </a:xfrm>
          <a:prstGeom prst="line">
            <a:avLst/>
          </a:prstGeom>
          <a:noFill/>
          <a:ln w="12700">
            <a:solidFill>
              <a:srgbClr val="FF0000"/>
            </a:solidFill>
            <a:miter lim="800000"/>
          </a:ln>
        </p:spPr>
      </p:cxnSp>
      <p:sp>
        <p:nvSpPr>
          <p:cNvPr id="3658764" name=""/>
          <p:cNvSpPr/>
          <p:nvPr/>
        </p:nvSpPr>
        <p:spPr>
          <a:xfrm>
            <a:off x="7627938" y="1362075"/>
            <a:ext cx="2089150" cy="1311275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巴黎春天商场，3楼母婴层，有一个“爱乐游”儿童乐园。</a:t>
            </a:r>
          </a:p>
        </p:txBody>
      </p:sp>
      <p:cxnSp>
        <p:nvCxnSpPr>
          <p:cNvPr id="3658765" name=""/>
          <p:cNvCxnSpPr/>
          <p:nvPr/>
        </p:nvCxnSpPr>
        <p:spPr>
          <a:xfrm flipV="1">
            <a:off x="3811588" y="3522662"/>
            <a:ext cx="3671888" cy="503238"/>
          </a:xfrm>
          <a:prstGeom prst="line">
            <a:avLst/>
          </a:prstGeom>
          <a:noFill/>
          <a:ln w="12700">
            <a:solidFill>
              <a:srgbClr val="FF0000"/>
            </a:solidFill>
            <a:miter lim="800000"/>
          </a:ln>
        </p:spPr>
      </p:cxnSp>
      <p:sp>
        <p:nvSpPr>
          <p:cNvPr id="3658766" name=""/>
          <p:cNvSpPr/>
          <p:nvPr/>
        </p:nvSpPr>
        <p:spPr>
          <a:xfrm>
            <a:off x="7554912" y="3306762"/>
            <a:ext cx="2089150" cy="1311275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家乐福一楼进门左手边，有一个“凡太奇”儿童乐园。</a:t>
            </a:r>
          </a:p>
        </p:txBody>
      </p:sp>
      <p:sp>
        <p:nvSpPr>
          <p:cNvPr id="3658767" name=""/>
          <p:cNvSpPr/>
          <p:nvPr/>
        </p:nvSpPr>
        <p:spPr>
          <a:xfrm>
            <a:off x="6762750" y="4818062"/>
            <a:ext cx="3168650" cy="1612900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二者相距不过200米，四周都是高档住宅区，典型的社区孤立商业业态。前者是中高档商场，后者大众购物超市。</a:t>
            </a:r>
          </a:p>
        </p:txBody>
      </p:sp>
      <p:sp>
        <p:nvSpPr>
          <p:cNvPr id="3658768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defTabSz="949325"/>
            <a:fld id="{B804A93A-66F4-4307-99DB-1EC4465CA560}" type="slidenum">
              <a:rPr sz="1000"/>
              <a:t>10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2850" name=""/>
          <p:cNvSpPr/>
          <p:nvPr>
            <p:ph type="title"/>
          </p:nvPr>
        </p:nvSpPr>
        <p:spPr>
          <a:xfrm>
            <a:off x="858838" y="141288"/>
            <a:ext cx="5184775" cy="644525"/>
          </a:xfrm>
          <a:prstGeom prst="rect">
            <a:avLst/>
          </a:prstGeom>
          <a:noFill/>
          <a:ln>
            <a:miter lim="800000"/>
          </a:ln>
        </p:spPr>
        <p:txBody>
          <a:bodyPr wrap="square"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业态：社区商业中心</a:t>
            </a:r>
          </a:p>
        </p:txBody>
      </p:sp>
      <p:pic>
        <p:nvPicPr>
          <p:cNvPr id="366285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930275"/>
            <a:ext cx="5395912" cy="36417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662854" name=""/>
          <p:cNvSpPr/>
          <p:nvPr/>
        </p:nvSpPr>
        <p:spPr>
          <a:xfrm>
            <a:off x="1003300" y="3090862"/>
            <a:ext cx="1008062" cy="792162"/>
          </a:xfrm>
          <a:prstGeom prst="ellipse">
            <a:avLst/>
          </a:prstGeom>
          <a:noFill/>
          <a:ln w="38100">
            <a:solidFill>
              <a:srgbClr val="FF0000"/>
            </a:solidFill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3662856" name=""/>
          <p:cNvCxnSpPr/>
          <p:nvPr/>
        </p:nvCxnSpPr>
        <p:spPr>
          <a:xfrm>
            <a:off x="1722438" y="3810000"/>
            <a:ext cx="1657350" cy="1800225"/>
          </a:xfrm>
          <a:prstGeom prst="line">
            <a:avLst/>
          </a:prstGeom>
          <a:noFill/>
          <a:ln w="12700">
            <a:solidFill>
              <a:srgbClr val="FF0000"/>
            </a:solidFill>
            <a:miter lim="800000"/>
          </a:ln>
        </p:spPr>
      </p:cxnSp>
      <p:pic>
        <p:nvPicPr>
          <p:cNvPr id="3662857" name=""/>
          <p:cNvPicPr/>
          <p:nvPr/>
        </p:nvPicPr>
        <p:blipFill>
          <a:blip r:embed="rId3"/>
          <a:srcRect b="3865"/>
          <a:stretch>
            <a:fillRect/>
          </a:stretch>
        </p:blipFill>
        <p:spPr>
          <a:xfrm>
            <a:off x="5035550" y="930275"/>
            <a:ext cx="5322888" cy="36718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662855" name=""/>
          <p:cNvSpPr/>
          <p:nvPr/>
        </p:nvSpPr>
        <p:spPr>
          <a:xfrm>
            <a:off x="8491538" y="1435100"/>
            <a:ext cx="1866900" cy="273526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662858" name=""/>
          <p:cNvSpPr/>
          <p:nvPr/>
        </p:nvSpPr>
        <p:spPr>
          <a:xfrm>
            <a:off x="3235325" y="5610225"/>
            <a:ext cx="1438275" cy="406400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巴黎春天</a:t>
            </a:r>
          </a:p>
        </p:txBody>
      </p:sp>
      <p:cxnSp>
        <p:nvCxnSpPr>
          <p:cNvPr id="3662859" name=""/>
          <p:cNvCxnSpPr/>
          <p:nvPr/>
        </p:nvCxnSpPr>
        <p:spPr>
          <a:xfrm flipH="1">
            <a:off x="6907212" y="3954462"/>
            <a:ext cx="2016125" cy="1655762"/>
          </a:xfrm>
          <a:prstGeom prst="line">
            <a:avLst/>
          </a:prstGeom>
          <a:noFill/>
          <a:ln w="12700">
            <a:solidFill>
              <a:srgbClr val="FF0000"/>
            </a:solidFill>
            <a:miter lim="800000"/>
          </a:ln>
        </p:spPr>
      </p:cxnSp>
      <p:sp>
        <p:nvSpPr>
          <p:cNvPr id="3662860" name=""/>
          <p:cNvSpPr/>
          <p:nvPr/>
        </p:nvSpPr>
        <p:spPr>
          <a:xfrm>
            <a:off x="6043612" y="5610225"/>
            <a:ext cx="1438275" cy="406400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家乐福</a:t>
            </a:r>
          </a:p>
        </p:txBody>
      </p:sp>
      <p:cxnSp>
        <p:nvCxnSpPr>
          <p:cNvPr id="3662861" name=""/>
          <p:cNvCxnSpPr/>
          <p:nvPr/>
        </p:nvCxnSpPr>
        <p:spPr>
          <a:xfrm>
            <a:off x="5180012" y="5754688"/>
            <a:ext cx="863600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3662862" name=""/>
          <p:cNvCxnSpPr/>
          <p:nvPr/>
        </p:nvCxnSpPr>
        <p:spPr>
          <a:xfrm flipH="1">
            <a:off x="4675188" y="5754688"/>
            <a:ext cx="720725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3662863" name=""/>
          <p:cNvSpPr/>
          <p:nvPr/>
        </p:nvSpPr>
        <p:spPr>
          <a:xfrm>
            <a:off x="4962525" y="5322888"/>
            <a:ext cx="792162" cy="3937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200米</a:t>
            </a:r>
          </a:p>
        </p:txBody>
      </p:sp>
      <p:sp>
        <p:nvSpPr>
          <p:cNvPr id="3662864" name=""/>
          <p:cNvSpPr/>
          <p:nvPr/>
        </p:nvSpPr>
        <p:spPr>
          <a:xfrm>
            <a:off x="930275" y="6330950"/>
            <a:ext cx="8424862" cy="427038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000" b="1">
                <a:latin typeface="Times New Roman" pitchFamily="18" charset="0"/>
              </a:rPr>
              <a:t>周边都是住宅小区，几乎没有其他任何商业存在。</a:t>
            </a:r>
          </a:p>
        </p:txBody>
      </p:sp>
      <p:sp>
        <p:nvSpPr>
          <p:cNvPr id="366286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89085BA6-A4E6-4516-AB15-D81E6E063425}" type="slidenum">
              <a:rPr sz="1000"/>
              <a:t>11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3874" name=""/>
          <p:cNvSpPr/>
          <p:nvPr>
            <p:ph type="title"/>
          </p:nvPr>
        </p:nvSpPr>
        <p:spPr>
          <a:xfrm>
            <a:off x="1938338" y="0"/>
            <a:ext cx="4392612" cy="644525"/>
          </a:xfrm>
          <a:prstGeom prst="rect">
            <a:avLst/>
          </a:prstGeom>
          <a:noFill/>
          <a:ln>
            <a:miter lim="800000"/>
          </a:ln>
        </p:spPr>
        <p:txBody>
          <a:bodyPr wrap="square"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“凡太奇”调研</a:t>
            </a:r>
          </a:p>
        </p:txBody>
      </p:sp>
      <p:pic>
        <p:nvPicPr>
          <p:cNvPr id="366387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42938" y="1435100"/>
            <a:ext cx="4170362" cy="3127375"/>
          </a:xfrm>
          <a:prstGeom prst="rect">
            <a:avLst/>
          </a:prstGeom>
          <a:noFill/>
          <a:ln w="38100">
            <a:noFill/>
            <a:miter lim="800000"/>
          </a:ln>
        </p:spPr>
      </p:pic>
      <p:pic>
        <p:nvPicPr>
          <p:cNvPr id="366387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294438" y="3306762"/>
            <a:ext cx="4064000" cy="3048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66388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6294438" y="0"/>
            <a:ext cx="4064000" cy="304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663881" name=""/>
          <p:cNvSpPr/>
          <p:nvPr/>
        </p:nvSpPr>
        <p:spPr>
          <a:xfrm rot="19800000">
            <a:off x="4891088" y="2227262"/>
            <a:ext cx="1366838" cy="360362"/>
          </a:xfrm>
          <a:prstGeom prst="rightArrow">
            <a:avLst>
              <a:gd name="adj1" fmla="val 50000"/>
              <a:gd name="adj2" fmla="val 9482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663882" name=""/>
          <p:cNvSpPr/>
          <p:nvPr/>
        </p:nvSpPr>
        <p:spPr>
          <a:xfrm rot="1020000">
            <a:off x="4891088" y="3667125"/>
            <a:ext cx="1366838" cy="360362"/>
          </a:xfrm>
          <a:prstGeom prst="rightArrow">
            <a:avLst>
              <a:gd name="adj1" fmla="val 50000"/>
              <a:gd name="adj2" fmla="val 9482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</a:ln>
        </p:spPr>
        <p:txBody>
          <a:bodyPr/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663883" name=""/>
          <p:cNvSpPr/>
          <p:nvPr/>
        </p:nvSpPr>
        <p:spPr>
          <a:xfrm>
            <a:off x="211138" y="4818062"/>
            <a:ext cx="5903912" cy="1914525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      凡太奇面积200平米，月租2万，包括两个部分组成：进门的电玩游戏区和里面的淘气堡区。电玩游戏区占1/3的面积，里面的游戏机都是厂家提供的，收入对半分成，每周有两三千的收入，每月有1万左右的收入，分成之后，凡太奇此项可获得5000/月的收入。淘气堡每月的收入稳定在5~6万，高峰期8万。此数据由内部人士透露。</a:t>
            </a:r>
          </a:p>
        </p:txBody>
      </p:sp>
      <p:sp>
        <p:nvSpPr>
          <p:cNvPr id="3663884" name=""/>
          <p:cNvSpPr/>
          <p:nvPr/>
        </p:nvSpPr>
        <p:spPr>
          <a:xfrm rot="20220000">
            <a:off x="4746625" y="1866900"/>
            <a:ext cx="1508125" cy="3937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电玩游戏区</a:t>
            </a:r>
          </a:p>
        </p:txBody>
      </p:sp>
      <p:sp>
        <p:nvSpPr>
          <p:cNvPr id="3663885" name=""/>
          <p:cNvSpPr/>
          <p:nvPr/>
        </p:nvSpPr>
        <p:spPr>
          <a:xfrm rot="840000">
            <a:off x="4891088" y="3306762"/>
            <a:ext cx="1508125" cy="3937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淘气堡区</a:t>
            </a:r>
          </a:p>
        </p:txBody>
      </p:sp>
      <p:sp>
        <p:nvSpPr>
          <p:cNvPr id="3663886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EC495E74-3A62-46FA-97B8-ACA717E8387C}" type="slidenum">
              <a:rPr sz="1000"/>
              <a:t>12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4898" name=""/>
          <p:cNvSpPr/>
          <p:nvPr>
            <p:ph type="title"/>
          </p:nvPr>
        </p:nvSpPr>
        <p:spPr>
          <a:xfrm>
            <a:off x="1363662" y="138112"/>
            <a:ext cx="5472112" cy="644525"/>
          </a:xfrm>
          <a:prstGeom prst="rect">
            <a:avLst/>
          </a:prstGeom>
          <a:noFill/>
          <a:ln>
            <a:miter lim="800000"/>
          </a:ln>
        </p:spPr>
        <p:txBody>
          <a:bodyPr wrap="square"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凡太奇盈利状况分析</a:t>
            </a:r>
          </a:p>
        </p:txBody>
      </p:sp>
      <p:graphicFrame>
        <p:nvGraphicFramePr>
          <p:cNvPr id="3665130" name=""/>
          <p:cNvGraphicFramePr>
            <a:graphicFrameLocks noGrp="1"/>
          </p:cNvGraphicFramePr>
          <p:nvPr>
            <p:ph idx="1"/>
          </p:nvPr>
        </p:nvGraphicFramePr>
        <p:xfrm>
          <a:off x="1435100" y="1793875"/>
          <a:ext cx="7561262" cy="4416301"/>
        </p:xfrm>
        <a:graphic>
          <a:graphicData uri="http://schemas.openxmlformats.org/drawingml/2006/table">
            <a:tbl>
              <a:tblPr/>
              <a:tblGrid>
                <a:gridCol w="1800225"/>
                <a:gridCol w="1655762"/>
                <a:gridCol w="4105275"/>
              </a:tblGrid>
              <a:tr h="465138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设备总投资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10万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这是淘气堡和办公设备的成本；游戏机是由厂家提供的，收益分成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657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装修费用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2万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657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月营业收入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55000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正常5~6万，最低4万，暑期高峰8万，加上游戏机收入每月5000，保守按5.5万计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417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月场地租金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20000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1000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人员工资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6000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5人X1200元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2588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其他杂费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2000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417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月净利润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27000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6400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/>
                        <a:t>年净利润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324000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82588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/>
                        <a:t>收回投资周期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4个半月 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664981" name=""/>
          <p:cNvSpPr/>
          <p:nvPr/>
        </p:nvSpPr>
        <p:spPr>
          <a:xfrm>
            <a:off x="1362075" y="1146175"/>
            <a:ext cx="4321175" cy="49371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400">
                <a:latin typeface="Times New Roman" pitchFamily="18" charset="0"/>
              </a:rPr>
              <a:t>上海普陀区凡太奇儿童乐园</a:t>
            </a:r>
          </a:p>
        </p:txBody>
      </p:sp>
      <p:sp>
        <p:nvSpPr>
          <p:cNvPr id="3665131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defTabSz="949325"/>
            <a:fld id="{63E8D392-A25D-4541-B6CA-5A3A212B17A6}" type="slidenum">
              <a:rPr sz="1000"/>
              <a:t>13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0805" name=""/>
          <p:cNvSpPr/>
          <p:nvPr>
            <p:ph type="title"/>
          </p:nvPr>
        </p:nvSpPr>
        <p:spPr>
          <a:xfrm>
            <a:off x="1938338" y="141288"/>
            <a:ext cx="4392612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4924" tIns="47462" rIns="94924" bIns="47462">
            <a:spAutoFit/>
          </a:bodyPr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“爱乐游”调研</a:t>
            </a:r>
          </a:p>
        </p:txBody>
      </p:sp>
      <p:pic>
        <p:nvPicPr>
          <p:cNvPr id="366080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001712"/>
            <a:ext cx="6480175" cy="44069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660808" name=""/>
          <p:cNvSpPr/>
          <p:nvPr/>
        </p:nvSpPr>
        <p:spPr>
          <a:xfrm>
            <a:off x="6691312" y="1146175"/>
            <a:ext cx="3384550" cy="4276725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000">
                <a:latin typeface="Times New Roman" pitchFamily="18" charset="0"/>
              </a:rPr>
              <a:t>爱乐游价格比凡太奇高，单次50元，150元/5次，300元/15次。但是其人气并不比凡太奇少。对于中高档商场巴黎春天来说，人气很难跟大众购物的家乐福相比，而爱乐游却是巴黎春天内最热闹的地方。</a:t>
            </a:r>
          </a:p>
          <a:p>
            <a:pPr marL="0" lvl="0" indent="0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000">
                <a:latin typeface="Times New Roman" pitchFamily="18" charset="0"/>
              </a:rPr>
              <a:t>虽然无法知道爱乐游的每月营业额，但是估计不比凡太奇低，每月估计在6~8万之间。</a:t>
            </a:r>
          </a:p>
        </p:txBody>
      </p:sp>
      <p:sp>
        <p:nvSpPr>
          <p:cNvPr id="3660809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defTabSz="949325"/>
            <a:fld id="{44161B81-26BE-4441-9F6C-662D4BD43AA3}" type="slidenum">
              <a:rPr sz="1000"/>
              <a:t>14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7970" name=""/>
          <p:cNvSpPr/>
          <p:nvPr>
            <p:ph type="title" idx="4294967295"/>
          </p:nvPr>
        </p:nvSpPr>
        <p:spPr>
          <a:xfrm>
            <a:off x="858838" y="141288"/>
            <a:ext cx="6769100" cy="644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4932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1" i="0" u="none">
                <a:solidFill>
                  <a:schemeClr val="bg1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/>
            <a:r>
              <a:t>实地蹲守观察人气情况</a:t>
            </a:r>
          </a:p>
        </p:txBody>
      </p:sp>
      <p:sp>
        <p:nvSpPr>
          <p:cNvPr id="3667996" name=""/>
          <p:cNvSpPr/>
          <p:nvPr/>
        </p:nvSpPr>
        <p:spPr>
          <a:xfrm>
            <a:off x="1003300" y="1651000"/>
            <a:ext cx="3097212" cy="427038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sz="2000" b="1">
                <a:latin typeface="Times New Roman" pitchFamily="18" charset="0"/>
              </a:rPr>
              <a:t>8月10日，星期二</a:t>
            </a:r>
          </a:p>
        </p:txBody>
      </p:sp>
      <p:graphicFrame>
        <p:nvGraphicFramePr>
          <p:cNvPr id="3668064" name=""/>
          <p:cNvGraphicFramePr>
            <a:graphicFrameLocks noGrp="1"/>
          </p:cNvGraphicFramePr>
          <p:nvPr>
            <p:ph sz="half" idx="4294967295"/>
          </p:nvPr>
        </p:nvGraphicFramePr>
        <p:xfrm>
          <a:off x="1074738" y="2298700"/>
          <a:ext cx="8137524" cy="1655762"/>
        </p:xfrm>
        <a:graphic>
          <a:graphicData uri="http://schemas.openxmlformats.org/drawingml/2006/table">
            <a:tbl>
              <a:tblPr/>
              <a:tblGrid>
                <a:gridCol w="1800225"/>
                <a:gridCol w="2663825"/>
                <a:gridCol w="2303462"/>
                <a:gridCol w="1370012"/>
              </a:tblGrid>
              <a:tr h="50482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/>
                        <a:t>时间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16：00~16：30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17：30~18：45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19:00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74675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/>
                        <a:t>凡太奇人气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10人左右（包括电玩区）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20人（电玩区15人）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3人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76262"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/>
                        <a:t>爱乐游人气</a:t>
                      </a:r>
                    </a:p>
                  </a:txBody>
                  <a:tcPr marL="90000" marR="90000" marT="46800" marB="4680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15人左右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20人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0000" tIns="46800" rIns="90000" bIns="46800">
                      <a:noAutofit/>
                    </a:bodyPr>
                    <a:lstStyle>
                      <a:lvl1pPr marL="18573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560388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7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935038" indent="-188912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06512" indent="-1857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4pPr>
                      <a:lvl5pPr marL="2135188" indent="-236538" algn="l" defTabSz="949325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200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楷体_GB2312" pitchFamily="49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t>7人</a:t>
                      </a:r>
                    </a:p>
                  </a:txBody>
                  <a:tcPr marL="90000" marR="90000" marT="46800" marB="468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668054" name=""/>
          <p:cNvSpPr/>
          <p:nvPr/>
        </p:nvSpPr>
        <p:spPr>
          <a:xfrm>
            <a:off x="1003300" y="4027488"/>
            <a:ext cx="8280400" cy="1449388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marL="90488" indent="-90488" algn="l" defTabSz="949325" rtl="0" eaLnBrk="0" hangingPunct="0">
              <a:lnSpc>
                <a:spcPct val="110000"/>
              </a:lnSpc>
              <a:defRPr kumimoji="0" lang="zh-CN" altLang="en-US" sz="1200" b="1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凡太奇的电玩区给其带足够的人气，但是这些人不都是进淘气堡的，电玩区的客单价比起淘气堡低很多。因此，在人气差不多的情况下，爱乐游比凡太奇的营收更高。</a:t>
            </a:r>
          </a:p>
          <a:p>
            <a:pPr marL="90488" lvl="0" indent="-90488" defTabSz="949325" eaLnBrk="0" hangingPunct="0">
              <a:lnSpc>
                <a:spcPct val="110000"/>
              </a:lnSpc>
              <a:spcBef>
                <a:spcPct val="50000"/>
              </a:spcBef>
            </a:pPr>
            <a:r>
              <a:rPr b="1">
                <a:latin typeface="Times New Roman" pitchFamily="18" charset="0"/>
              </a:rPr>
              <a:t>7点之后，淘气堡人气越来越少，因为0~3岁的小孩都要回家去休息了。</a:t>
            </a:r>
          </a:p>
        </p:txBody>
      </p:sp>
      <p:sp>
        <p:nvSpPr>
          <p:cNvPr id="3668065" name="Slide Number Placeholder 2"/>
          <p:cNvSpPr>
            <a:spLocks noGrp="1"/>
          </p:cNvSpPr>
          <p:nvPr>
            <p:ph type="sldNum" sz="quarter" idx="1"/>
          </p:nvPr>
        </p:nvSpPr>
        <p:spPr/>
        <p:txBody>
          <a:bodyPr/>
          <a:lstStyle/>
          <a:p>
            <a:pPr lvl="0" algn="r" defTabSz="949325"/>
            <a:fld id="{900AD3A4-A186-4707-A768-E04E2A429AE3}" type="slidenum">
              <a:rPr sz="1000"/>
              <a:t>15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088438" cy="577532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https://d.book118.com/176242230122010043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333333"/>
      </a:lt2>
      <a:accent1>
        <a:srgbClr val="CCCC99"/>
      </a:accent1>
      <a:accent2>
        <a:srgbClr val="99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23438"/>
      </a:hlink>
      <a:folHlink>
        <a:srgbClr val="EFC459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CCCC99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23438"/>
        </a:hlink>
        <a:folHlink>
          <a:srgbClr val="EFC459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DDDDDD"/>
        </a:accent1>
        <a:accent2>
          <a:srgbClr val="77777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292929"/>
        </a:hlink>
        <a:folHlink>
          <a:srgbClr val="C0C0C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CCCC99"/>
        </a:accent1>
        <a:accent2>
          <a:srgbClr val="99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23438"/>
        </a:hlink>
        <a:folHlink>
          <a:srgbClr val="FFAA00"/>
        </a:folHlink>
      </a:clrScheme>
    </a:extraClrScheme>
  </a:extraClrScheme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333333"/>
    </a:lt2>
    <a:accent1>
      <a:srgbClr val="CCCC99"/>
    </a:accent1>
    <a:accent2>
      <a:srgbClr val="9900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23438"/>
    </a:hlink>
    <a:folHlink>
      <a:srgbClr val="EFC459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宋体</vt:lpstr>
      <vt:lpstr>楷体_GB2312</vt:lpstr>
      <vt:lpstr>黑体</vt:lpstr>
      <vt:lpstr>Times New Roman</vt:lpstr>
      <vt:lpstr>华文彩云</vt:lpstr>
      <vt:lpstr>仿宋_GB2312</vt:lpstr>
      <vt:lpstr>微软雅黑</vt:lpstr>
      <vt:lpstr>Office Theme</vt:lpstr>
      <vt:lpstr>PowerPoint Presentation</vt:lpstr>
      <vt:lpstr>PowerPoint Presentation</vt:lpstr>
      <vt:lpstr>PowerPoint Presentation</vt:lpstr>
      <vt:lpstr>欢乐岛总投资分析</vt:lpstr>
      <vt:lpstr>对手嘟嘟岛人气蹲守调查</vt:lpstr>
      <vt:lpstr>对手盈利计算</vt:lpstr>
      <vt:lpstr>欢乐岛新开店收入情况截图</vt:lpstr>
      <vt:lpstr>PowerPoint Presentation</vt:lpstr>
      <vt:lpstr>PowerPoint Presentation</vt:lpstr>
      <vt:lpstr>PowerPoint Presentation</vt:lpstr>
      <vt:lpstr>业态：社区商业中心</vt:lpstr>
      <vt:lpstr>“凡太奇”调研</vt:lpstr>
      <vt:lpstr>凡太奇盈利状况分析</vt:lpstr>
      <vt:lpstr>“爱乐游”调研</vt:lpstr>
      <vt:lpstr>实地蹲守观察人气情况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2024-09-11T11:42:06.955</cp:lastPrinted>
  <dcterms:created xsi:type="dcterms:W3CDTF">2024-09-11T03:42:06Z</dcterms:created>
  <dcterms:modified xsi:type="dcterms:W3CDTF">2024-09-11T03:42:08Z</dcterms:modified>
</cp:coreProperties>
</file>