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8BA1627-7FEB-4E12-86D9-CE055E0137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BD8CD5-719F-46B8-92A3-7A1CFC10C6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A060EA-B264-4CFA-B63B-79F44378DF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72F356-EDFF-4729-9FDD-0D811F4DB6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564D7F2-D413-4F3A-9F80-ECA56070AF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08E02C-0F91-4245-9576-27DFC37A79B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58A666D-7879-4FF2-822D-FEE9B2E6E92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D4AC84-2D1E-4F80-90FF-59A4F2F03B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3342C73-A5C2-4C2C-ADD1-594B14EE05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6003762-256B-4259-929B-808C7FCF2C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86CC9E-D82B-4A3D-9FFC-ACDD811B5A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6243001145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甲状腺癌病例讨论</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汇报人：AA</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2024-01-30</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病例介绍</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甲状腺癌概述</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影像学检查在甲状腺癌诊断中应用</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手术治疗与并发症处理</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化疗、放疗及免疫治疗进展</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随访管理与生活质量提升策略</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病例介绍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624190" y="1957190"/>
            <a:ext cx="2943620" cy="2943620"/>
          </a:xfrm>
          <a:prstGeom prst="ellipse">
            <a:avLst/>
          </a:prstGeom>
          <a:solidFill>
            <a:schemeClr val="accent2">
              <a:lumMod val="75000"/>
              <a:alpha val="3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70783" y="2103783"/>
            <a:ext cx="2650435" cy="26504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236173"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317177"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04193"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8519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231308" y="5000473"/>
            <a:ext cx="405020" cy="405020"/>
          </a:xfrm>
          <a:prstGeom prst="ellipse">
            <a:avLst/>
          </a:prstGeom>
          <a:solidFill>
            <a:schemeClr val="accent1">
              <a:lumMod val="75000"/>
              <a:alpha val="21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312312"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0560538" y="1438242"/>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0641542" y="151924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0886868" y="3207976"/>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0965557" y="3288980"/>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0555672" y="5000473"/>
            <a:ext cx="405020" cy="405020"/>
          </a:xfrm>
          <a:prstGeom prst="ellipse">
            <a:avLst/>
          </a:prstGeom>
          <a:solidFill>
            <a:schemeClr val="accent1">
              <a:lumMod val="75000"/>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0636676" y="5081476"/>
            <a:ext cx="243012" cy="24301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1906762" y="1198792"/>
            <a:ext cx="3735664"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姓名</a:t>
            </a:r>
          </a:p>
        </p:txBody>
      </p:sp>
      <p:sp>
        <p:nvSpPr>
          <p:cNvPr id="17" name="TextBox 17"/>
          <p:cNvSpPr txBox="1"/>
          <p:nvPr/>
        </p:nvSpPr>
        <p:spPr>
          <a:xfrm>
            <a:off x="1236173" y="1829995"/>
            <a:ext cx="3600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张三</a:t>
            </a:r>
          </a:p>
        </p:txBody>
      </p:sp>
      <p:sp>
        <p:nvSpPr>
          <p:cNvPr id="18" name="TextBox 18"/>
          <p:cNvSpPr txBox="1"/>
          <p:nvPr/>
        </p:nvSpPr>
        <p:spPr>
          <a:xfrm>
            <a:off x="1429812" y="2968526"/>
            <a:ext cx="3060488"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性别</a:t>
            </a:r>
          </a:p>
        </p:txBody>
      </p:sp>
      <p:sp>
        <p:nvSpPr>
          <p:cNvPr id="19" name="TextBox 19"/>
          <p:cNvSpPr txBox="1"/>
          <p:nvPr/>
        </p:nvSpPr>
        <p:spPr>
          <a:xfrm>
            <a:off x="1096214" y="3649597"/>
            <a:ext cx="36766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女</a:t>
            </a:r>
          </a:p>
        </p:txBody>
      </p:sp>
      <p:sp>
        <p:nvSpPr>
          <p:cNvPr id="20" name="TextBox 20"/>
          <p:cNvSpPr txBox="1"/>
          <p:nvPr/>
        </p:nvSpPr>
        <p:spPr>
          <a:xfrm>
            <a:off x="1834126" y="4761023"/>
            <a:ext cx="3614889"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年龄</a:t>
            </a:r>
          </a:p>
        </p:txBody>
      </p:sp>
      <p:sp>
        <p:nvSpPr>
          <p:cNvPr id="21" name="TextBox 21"/>
          <p:cNvSpPr txBox="1"/>
          <p:nvPr/>
        </p:nvSpPr>
        <p:spPr>
          <a:xfrm>
            <a:off x="1317177" y="5385748"/>
            <a:ext cx="38671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45岁</a:t>
            </a:r>
          </a:p>
        </p:txBody>
      </p:sp>
      <p:sp>
        <p:nvSpPr>
          <p:cNvPr id="22" name="TextBox 22"/>
          <p:cNvSpPr txBox="1"/>
          <p:nvPr/>
        </p:nvSpPr>
        <p:spPr>
          <a:xfrm>
            <a:off x="6640304" y="1198792"/>
            <a:ext cx="3545103"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职业</a:t>
            </a:r>
          </a:p>
        </p:txBody>
      </p:sp>
      <p:sp>
        <p:nvSpPr>
          <p:cNvPr id="23" name="TextBox 23"/>
          <p:cNvSpPr txBox="1"/>
          <p:nvPr/>
        </p:nvSpPr>
        <p:spPr>
          <a:xfrm>
            <a:off x="7567810" y="1829995"/>
            <a:ext cx="4105275" cy="8477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教师</a:t>
            </a:r>
          </a:p>
        </p:txBody>
      </p:sp>
      <p:sp>
        <p:nvSpPr>
          <p:cNvPr id="24" name="TextBox 24"/>
          <p:cNvSpPr txBox="1"/>
          <p:nvPr/>
        </p:nvSpPr>
        <p:spPr>
          <a:xfrm>
            <a:off x="7567810" y="2968526"/>
            <a:ext cx="3073732"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就诊时间</a:t>
            </a:r>
          </a:p>
        </p:txBody>
      </p:sp>
      <p:sp>
        <p:nvSpPr>
          <p:cNvPr id="25" name="TextBox 25"/>
          <p:cNvSpPr txBox="1"/>
          <p:nvPr/>
        </p:nvSpPr>
        <p:spPr>
          <a:xfrm>
            <a:off x="7834968" y="3649597"/>
            <a:ext cx="39433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2022年1月</a:t>
            </a:r>
          </a:p>
        </p:txBody>
      </p:sp>
      <p:sp>
        <p:nvSpPr>
          <p:cNvPr id="26" name="TextBox 26"/>
          <p:cNvSpPr txBox="1"/>
          <p:nvPr/>
        </p:nvSpPr>
        <p:spPr>
          <a:xfrm>
            <a:off x="6733255" y="4761023"/>
            <a:ext cx="3447287" cy="8839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74000"/>
              </a:lnSpc>
            </a:pPr>
            <a:r>
              <a:rPr lang="en-US" sz="2325" b="1">
                <a:solidFill>
                  <a:schemeClr val="accent1">
                    <a:alpha val="100000"/>
                  </a:schemeClr>
                </a:solidFill>
                <a:latin typeface="Microsoft Yahei"/>
                <a:ea typeface="Microsoft Yahei"/>
                <a:cs typeface="Microsoft Yahei"/>
              </a:rPr>
              <a:t>主诉</a:t>
            </a:r>
          </a:p>
        </p:txBody>
      </p:sp>
      <p:sp>
        <p:nvSpPr>
          <p:cNvPr id="27" name="TextBox 27"/>
          <p:cNvSpPr txBox="1"/>
          <p:nvPr/>
        </p:nvSpPr>
        <p:spPr>
          <a:xfrm>
            <a:off x="7421217" y="5385748"/>
            <a:ext cx="4362450" cy="847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颈部肿块，声音嘶哑</a:t>
            </a:r>
          </a:p>
        </p:txBody>
      </p:sp>
      <p:sp>
        <p:nvSpPr>
          <p:cNvPr id="28" name="Freeform 28"/>
          <p:cNvSpPr/>
          <p:nvPr/>
        </p:nvSpPr>
        <p:spPr>
          <a:xfrm>
            <a:off x="5453880" y="2786880"/>
            <a:ext cx="1284241" cy="128424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患者基本信息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无特殊疾病史，否认家族遗传病史</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既往史</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患者自诉颈部肿块逐渐增大，伴有声音嘶哑，无其他明显不适</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现病史</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颈部可触及一质硬、固定、无压痛的肿块，直径约2cm，随吞咽上下移动；声带检查发现左侧声带麻痹</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体格检查</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甲状腺功能正常，甲状腺球蛋白抗体（TgAb）和甲状腺过氧化物酶抗体（TPOAb）均阴性</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实验室检查</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病史及临床表现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影像学检查</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颈部超声检查显示甲状腺左叶低回声结节，形态不规则，边界不清，内部可见微小钙化；颈部CT检查显示甲状腺左叶占位性病变，侵犯喉返神经</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提示甲状腺乳头状癌</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确诊甲状腺乳头状癌，侵犯喉返神经</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T2N0M0</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细针穿刺细胞学检查（FNAC）</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术中冰冻切片检查</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病理分期</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诊断依据与结果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放射性碘治疗</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术后1个月行放射性碘治疗，以清除残留甲状腺组织和潜在的微小转移灶</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随访及预后</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术后定期随访，行颈部超声、甲状腺功能和Tg水平检查；患者预后良好，未出现复发或转移迹象。</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TSH抑制治疗</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术后长期服用左甲状腺素钠片（L-T4），以抑制TSH水平，降低肿瘤复发的风险</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手术治疗</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全麻下行甲状腺癌根治术（甲状腺全切+中央区淋巴结清扫），术后恢复良好</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治疗过程及预后</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甲状腺癌概述</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甲状腺癌是一种起源于甲状腺滤泡上皮细胞或滤泡旁上皮细胞的恶性肿瘤。</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根据组织学类型，甲状腺癌可分为乳头状癌、滤泡状癌、髓样癌和未分化癌四种类型。其中，乳头状癌和滤泡状癌合称为分化型甲状腺癌，占全部甲状腺癌的90%以上。</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分类</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甲状腺癌定义与分类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发病原因</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甲状腺癌的确切发病原因尚不完全清楚，但研究表明，遗传因素、环境因素、饮食因素等都与甲状腺癌的发病有关。</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危险因素</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包括童年期头颈部放射线照射史、碘摄入过量或不足、女性、有甲状腺癌家族史等。此外，一些不良的生活习惯，如长期熬夜、精神压力大、情绪不稳定等也可能增加患甲状腺癌的风险。</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发病原因及危险因素</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地区分布</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甲状腺癌在全球范围内均有发生，但不同地区的发病率存在明显差异。一般来说，发达国家和地区的发病率较高，而发展中国家和地区的发病率相对较低。</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年龄与性别分布</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甲状腺癌可发生于任何年龄，但以30-50岁的女性最为常见。女性发病率明显高于男性，男女比例约为1:3。</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死亡率与生存率</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甲状腺癌的死亡率相对较低，早期发现并及时治疗的患者5年生存率可达90%以上。然而，对于晚期或未分化型甲状腺癌患者，预后较差，生存率明显降低。</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流行病学特点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4" name="Picture 4"/>
          <p:cNvPicPr>
            <a:picLocks noChangeAspect="1"/>
          </p:cNvPicPr>
          <p:nvPr/>
        </p:nvPicPr>
        <p:blipFill>
          <a:blip r:embed="rId2">
            <a:alphaModFix/>
          </a:blip>
          <a:srcRect l="22719" r="2271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诊断标准</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甲状腺癌的诊断主要依据临床表现、体格检查、影像学检查（如超声、CT、MRI等）和细针穿刺细胞学检查（FNAC）。其中，FNAC是确诊甲状腺癌的金标准。</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鉴别诊断</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甲状腺癌需与甲状腺腺瘤、结节性甲状腺肿、亚急性甲状腺炎等良性疾病进行鉴别诊断。此外，还需与其他类型的恶性肿瘤，如淋巴瘤、转移癌等进行鉴别。鉴别诊断主要依据临床表现、影像学检查和病理学检查。</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诊断标准与鉴别诊断</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影像学检查在甲状腺癌诊断中应用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a:effectLst/>
      </p:bgPr>
    </p:bg>
    <p:spTree>
      <p:nvGrpSpPr>
        <p:cNvPr id="1" name=""/>
        <p:cNvGrpSpPr/>
        <p:nvPr/>
      </p:nvGrpSpPr>
      <p:grpSpPr>
        <a:xfrm>
          <a:off x="0" y="0"/>
          <a:ext cx="0" cy="0"/>
        </a:xfrm>
      </p:grpSpPr>
      <p:sp>
        <p:nvSpPr>
          <p:cNvPr id="2" name="AutoShape 2"/>
          <p:cNvSpPr/>
          <p:nvPr/>
        </p:nvSpPr>
        <p:spPr>
          <a:xfrm>
            <a:off x="9579498"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072323" y="1774071"/>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5004127" y="2472562"/>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超声是甲状腺癌首选的影像学检查方法，具有无创、无辐射、实时动态、可重复性好等优点。</a:t>
            </a:r>
          </a:p>
        </p:txBody>
      </p:sp>
      <p:sp>
        <p:nvSpPr>
          <p:cNvPr id="5" name="TextBox 5"/>
          <p:cNvSpPr txBox="1"/>
          <p:nvPr/>
        </p:nvSpPr>
        <p:spPr>
          <a:xfrm>
            <a:off x="5046100" y="4806368"/>
            <a:ext cx="2657475"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超声可以显示甲状腺的大小、形态、边界、回声、血流等特征，有助于发现甲状腺内的结节和肿块。</a:t>
            </a:r>
          </a:p>
        </p:txBody>
      </p:sp>
      <p:sp>
        <p:nvSpPr>
          <p:cNvPr id="6" name="TextBox 6"/>
          <p:cNvSpPr txBox="1"/>
          <p:nvPr/>
        </p:nvSpPr>
        <p:spPr>
          <a:xfrm>
            <a:off x="8499110" y="4817651"/>
            <a:ext cx="27622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超声还可以对甲状腺结节进行良恶性评估，包括结节的形态、边界、回声、钙化、血流等特征的综合分析。</a:t>
            </a:r>
          </a:p>
        </p:txBody>
      </p:sp>
      <p:sp>
        <p:nvSpPr>
          <p:cNvPr id="7" name="AutoShape 7"/>
          <p:cNvSpPr/>
          <p:nvPr/>
        </p:nvSpPr>
        <p:spPr>
          <a:xfrm>
            <a:off x="6072323" y="4122330"/>
            <a:ext cx="600953" cy="60095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244501" y="4282317"/>
            <a:ext cx="280981" cy="280981"/>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Freeform 9"/>
          <p:cNvSpPr/>
          <p:nvPr/>
        </p:nvSpPr>
        <p:spPr>
          <a:xfrm>
            <a:off x="6249635" y="1942726"/>
            <a:ext cx="246922" cy="24692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9758054" y="4300887"/>
            <a:ext cx="243840" cy="24384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1" name="Picture 11"/>
          <p:cNvPicPr>
            <a:picLocks noChangeAspect="1"/>
          </p:cNvPicPr>
          <p:nvPr/>
        </p:nvPicPr>
        <p:blipFill>
          <a:blip r:embed="rId2"/>
          <a:srcRect l="12500" r="12500"/>
          <a:stretch>
            <a:fillRect/>
          </a:stretch>
        </p:blipFill>
        <p:spPr>
          <a:xfrm>
            <a:off x="8770541" y="1481576"/>
            <a:ext cx="2313273" cy="2313273"/>
          </a:xfrm>
          <a:prstGeom prst="roundRect">
            <a:avLst/>
          </a:prstGeom>
        </p:spPr>
      </p:pic>
      <p:pic>
        <p:nvPicPr>
          <p:cNvPr id="12" name="Picture 12"/>
          <p:cNvPicPr>
            <a:picLocks noChangeAspect="1"/>
          </p:cNvPicPr>
          <p:nvPr/>
        </p:nvPicPr>
        <p:blipFill>
          <a:blip r:embed="rId3"/>
          <a:srcRect l="19354" r="19354"/>
          <a:stretch>
            <a:fillRect/>
          </a:stretch>
        </p:blipFill>
        <p:spPr>
          <a:xfrm>
            <a:off x="454963" y="1481576"/>
            <a:ext cx="4240298" cy="4612191"/>
          </a:xfrm>
          <a:prstGeom prst="round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超声检查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mt="70000"/>
          </a:blip>
          <a:srcRect l="16708" r="1670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CT检查还可以评估颈部淋巴结的情况，判断是否存在淋巴结转移。</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CT检查可以显示甲状腺的解剖结构和毗邻关系，评估肿瘤的范围和侵犯程度。</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CT增强扫描可以显示甲状腺肿瘤的强化特征，有助于鉴别诊断。</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CT检查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MRI检查</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MRI检查对软组织分辨率高，可以清晰显示甲状腺及周围组织的信号变化。</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MRI检查可以评估肿瘤的范围和侵犯程度，尤其对于侵犯周围组织的病例更具优势。</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MRI增强扫描可以显示甲状腺肿瘤的强化特征，有助于鉴别诊断。</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https://d.book118.com/176243001145010044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2024-09-13T01:37:48.211</cp:lastPrinted>
  <dcterms:created xsi:type="dcterms:W3CDTF">2024-09-12T17:37:48Z</dcterms:created>
  <dcterms:modified xsi:type="dcterms:W3CDTF">2024-09-12T17:37:50Z</dcterms:modified>
</cp:coreProperties>
</file>