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5A105DF-CFBC-4F48-8841-589BF9CA6B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3097C3-74FF-4CDD-840E-711FE9D743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E0DEC9D-259E-4F84-9F0E-6B7788E208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72DE5D7-D061-4AB1-AD1F-8964EC776F7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62E4754-8F79-4605-9B67-E298D415733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320AD26-D6D8-4E2C-8C9E-55823688E27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FBEC027-EE5B-4999-908B-94CAB48A82E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43398B2-1E48-4DB0-A1A6-605C1C2C26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51C453F-2C64-4CD6-872A-4F1EF9FC6B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110DE08-2276-45E1-8A9F-BFED3903DD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337985-0CCE-4174-B994-2EE3DF1310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77011000052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92262" y="795338"/>
            <a:ext cx="5016500" cy="4945062"/>
          </a:xfrm>
          <a:prstGeom prst="rect">
            <a:avLst/>
          </a:prstGeom>
        </p:spPr>
      </p:pic>
      <p:sp>
        <p:nvSpPr>
          <p:cNvPr id="3" name="AutoShape 3"/>
          <p:cNvSpPr/>
          <p:nvPr/>
        </p:nvSpPr>
        <p:spPr>
          <a:xfrm>
            <a:off x="-474588" y="128588"/>
            <a:ext cx="5299075" cy="42576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860351" y="60325"/>
            <a:ext cx="6002338" cy="4419600"/>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80963" y="144463"/>
            <a:ext cx="5773737" cy="4275137"/>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06338" y="209550"/>
            <a:ext cx="5546725" cy="4152900"/>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28538" y="271463"/>
            <a:ext cx="5319712" cy="4029075"/>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53913" y="334963"/>
            <a:ext cx="5092700" cy="3905250"/>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0712" y="400050"/>
            <a:ext cx="4868862" cy="3783013"/>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00099" y="461963"/>
            <a:ext cx="4637088" cy="3660775"/>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74724" y="527050"/>
            <a:ext cx="4413250" cy="3538538"/>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49349" y="587375"/>
            <a:ext cx="4189413" cy="34178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3974" y="647700"/>
            <a:ext cx="3962400" cy="3300413"/>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93837" y="704850"/>
            <a:ext cx="3744912" cy="3186113"/>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063699" y="765175"/>
            <a:ext cx="3521075" cy="306546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235149" y="822325"/>
            <a:ext cx="3302000" cy="2955925"/>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385962" y="1095375"/>
            <a:ext cx="2995612" cy="2514600"/>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46" y="7049"/>
                  <a:pt x="50" y="4707"/>
                </a:cubicBezTo>
                <a:cubicBezTo>
                  <a:pt x="38" y="4650"/>
                  <a:pt x="0" y="4564"/>
                  <a:pt x="0" y="4493"/>
                </a:cubicBezTo>
                <a:cubicBezTo>
                  <a:pt x="0" y="3879"/>
                  <a:pt x="88" y="3123"/>
                  <a:pt x="773" y="2182"/>
                </a:cubicBezTo>
                <a:cubicBezTo>
                  <a:pt x="1584" y="1055"/>
                  <a:pt x="3992" y="-757"/>
                  <a:pt x="6007" y="341"/>
                </a:cubicBezTo>
                <a:close/>
              </a:path>
            </a:pathLst>
          </a:custGeom>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514549" y="1155700"/>
            <a:ext cx="2835275" cy="2395538"/>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248" y="6961"/>
                  <a:pt x="70" y="4628"/>
                </a:cubicBezTo>
                <a:cubicBezTo>
                  <a:pt x="56" y="4569"/>
                  <a:pt x="16" y="4480"/>
                  <a:pt x="16" y="4406"/>
                </a:cubicBezTo>
                <a:cubicBezTo>
                  <a:pt x="-12" y="3827"/>
                  <a:pt x="-93" y="2922"/>
                  <a:pt x="804" y="2091"/>
                </a:cubicBezTo>
                <a:cubicBezTo>
                  <a:pt x="1388" y="934"/>
                  <a:pt x="4187" y="-817"/>
                  <a:pt x="6293" y="429"/>
                </a:cubicBezTo>
                <a:close/>
              </a:path>
            </a:pathLst>
          </a:custGeom>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641548" y="1219200"/>
            <a:ext cx="2674938" cy="2276475"/>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424" y="6583"/>
                  <a:pt x="113" y="4520"/>
                </a:cubicBezTo>
                <a:cubicBezTo>
                  <a:pt x="99" y="4458"/>
                  <a:pt x="41" y="4381"/>
                  <a:pt x="41" y="4304"/>
                </a:cubicBezTo>
                <a:cubicBezTo>
                  <a:pt x="-18" y="3748"/>
                  <a:pt x="-149" y="2822"/>
                  <a:pt x="828" y="1973"/>
                </a:cubicBezTo>
                <a:cubicBezTo>
                  <a:pt x="1382" y="955"/>
                  <a:pt x="4385" y="-897"/>
                  <a:pt x="6600" y="507"/>
                </a:cubicBezTo>
                <a:close/>
              </a:path>
            </a:pathLst>
          </a:custGeom>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770137" y="1284288"/>
            <a:ext cx="2513012" cy="215741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5"/>
                  <a:pt x="160" y="4400"/>
                </a:cubicBezTo>
                <a:cubicBezTo>
                  <a:pt x="129" y="4352"/>
                  <a:pt x="83" y="4256"/>
                  <a:pt x="67" y="4192"/>
                </a:cubicBezTo>
                <a:cubicBezTo>
                  <a:pt x="-10" y="3678"/>
                  <a:pt x="-212" y="2715"/>
                  <a:pt x="858" y="1848"/>
                </a:cubicBezTo>
                <a:cubicBezTo>
                  <a:pt x="1354" y="965"/>
                  <a:pt x="4579" y="-977"/>
                  <a:pt x="6858" y="596"/>
                </a:cubicBezTo>
                <a:close/>
              </a:path>
            </a:pathLst>
          </a:custGeom>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893962" y="1343025"/>
            <a:ext cx="2357437" cy="2043113"/>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12" y="5772"/>
                  <a:pt x="226" y="4273"/>
                </a:cubicBezTo>
                <a:cubicBezTo>
                  <a:pt x="193" y="4223"/>
                  <a:pt x="127" y="4140"/>
                  <a:pt x="110" y="4073"/>
                </a:cubicBezTo>
                <a:cubicBezTo>
                  <a:pt x="-6" y="3590"/>
                  <a:pt x="-270" y="2606"/>
                  <a:pt x="904" y="1740"/>
                </a:cubicBezTo>
                <a:cubicBezTo>
                  <a:pt x="1317" y="990"/>
                  <a:pt x="4788" y="-1077"/>
                  <a:pt x="7151" y="706"/>
                </a:cubicBezTo>
                <a:close/>
              </a:path>
            </a:pathLst>
          </a:custGeom>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017787" y="1403350"/>
            <a:ext cx="2205037" cy="1927225"/>
          </a:xfrm>
          <a:custGeom>
            <a:rect l="l" t="t" r="r" b="b"/>
            <a:pathLst>
              <a:path w="9614" h="8246">
                <a:moveTo>
                  <a:pt x="7489" y="830"/>
                </a:moveTo>
                <a:cubicBezTo>
                  <a:pt x="8799" y="1905"/>
                  <a:pt x="9560" y="2633"/>
                  <a:pt x="9613" y="4054"/>
                </a:cubicBezTo>
                <a:cubicBezTo>
                  <a:pt x="9666" y="5492"/>
                  <a:pt x="8516" y="6255"/>
                  <a:pt x="7613" y="7208"/>
                </a:cubicBezTo>
                <a:cubicBezTo>
                  <a:pt x="6055" y="8820"/>
                  <a:pt x="2976" y="8421"/>
                  <a:pt x="2551" y="6931"/>
                </a:cubicBezTo>
                <a:cubicBezTo>
                  <a:pt x="2197" y="5683"/>
                  <a:pt x="899" y="5406"/>
                  <a:pt x="285" y="4141"/>
                </a:cubicBezTo>
                <a:cubicBezTo>
                  <a:pt x="250" y="4089"/>
                  <a:pt x="179" y="4002"/>
                  <a:pt x="162" y="3933"/>
                </a:cubicBezTo>
                <a:cubicBezTo>
                  <a:pt x="2" y="3499"/>
                  <a:pt x="-334" y="2512"/>
                  <a:pt x="958" y="1610"/>
                </a:cubicBezTo>
                <a:cubicBezTo>
                  <a:pt x="1294" y="1021"/>
                  <a:pt x="5064" y="-1180"/>
                  <a:pt x="7489" y="830"/>
                </a:cubicBezTo>
                <a:close/>
              </a:path>
            </a:pathLst>
          </a:custGeom>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143199" y="1462088"/>
            <a:ext cx="2052638" cy="1819275"/>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1010" y="4991"/>
                  <a:pt x="368" y="3982"/>
                </a:cubicBezTo>
                <a:cubicBezTo>
                  <a:pt x="330" y="3946"/>
                  <a:pt x="236" y="3856"/>
                  <a:pt x="198" y="3784"/>
                </a:cubicBezTo>
                <a:cubicBezTo>
                  <a:pt x="28" y="3388"/>
                  <a:pt x="-407" y="2381"/>
                  <a:pt x="1011" y="1464"/>
                </a:cubicBezTo>
                <a:cubicBezTo>
                  <a:pt x="1238" y="1068"/>
                  <a:pt x="5340" y="-1288"/>
                  <a:pt x="7816" y="960"/>
                </a:cubicBezTo>
                <a:close/>
              </a:path>
            </a:pathLst>
          </a:custGeom>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265437" y="1516063"/>
            <a:ext cx="1908175" cy="1712912"/>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49" y="4360"/>
                  <a:pt x="465" y="3827"/>
                </a:cubicBezTo>
                <a:cubicBezTo>
                  <a:pt x="405" y="3789"/>
                  <a:pt x="305" y="3696"/>
                  <a:pt x="265" y="3640"/>
                </a:cubicBezTo>
                <a:cubicBezTo>
                  <a:pt x="66" y="3285"/>
                  <a:pt x="-493" y="2259"/>
                  <a:pt x="1044" y="1327"/>
                </a:cubicBezTo>
                <a:cubicBezTo>
                  <a:pt x="1184" y="1121"/>
                  <a:pt x="5615" y="-1416"/>
                  <a:pt x="8070" y="1121"/>
                </a:cubicBezTo>
                <a:close/>
              </a:path>
            </a:pathLst>
          </a:custGeom>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rgbClr val="00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4537149" y="4105149"/>
            <a:ext cx="2384286" cy="4819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汇报人：XX</a:t>
            </a:r>
          </a:p>
        </p:txBody>
      </p:sp>
      <p:sp>
        <p:nvSpPr>
          <p:cNvPr id="28" name="TextBox 28"/>
          <p:cNvSpPr txBox="1"/>
          <p:nvPr/>
        </p:nvSpPr>
        <p:spPr>
          <a:xfrm>
            <a:off x="4537149" y="4568953"/>
            <a:ext cx="2815431" cy="4819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lumMod val="50000"/>
                    <a:alpha val="100000"/>
                  </a:schemeClr>
                </a:solidFill>
                <a:latin typeface="Microsoft Yahei"/>
                <a:ea typeface="Microsoft Yahei"/>
                <a:cs typeface="Microsoft Yahei"/>
              </a:rPr>
              <a:t>2023-12-30</a:t>
            </a:r>
          </a:p>
        </p:txBody>
      </p:sp>
      <p:sp>
        <p:nvSpPr>
          <p:cNvPr id="29" name="TextBox 29"/>
          <p:cNvSpPr txBox="1"/>
          <p:nvPr/>
        </p:nvSpPr>
        <p:spPr>
          <a:xfrm>
            <a:off x="4537149" y="2480589"/>
            <a:ext cx="4758620" cy="1574560"/>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050" b="1">
                <a:solidFill>
                  <a:srgbClr val="020000">
                    <a:alpha val="100000"/>
                  </a:srgbClr>
                </a:solidFill>
                <a:latin typeface="Microsoft Yahei"/>
                <a:ea typeface="Microsoft Yahei"/>
                <a:cs typeface="Microsoft Yahei"/>
              </a:rPr>
              <a:t>数码相机行业2024年人事管理与制度创新</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806" y="-3306794"/>
            <a:ext cx="12363450" cy="955671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68307" y="-3457575"/>
            <a:ext cx="14004892" cy="9920288"/>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50793" y="-3268694"/>
            <a:ext cx="13471492" cy="9596438"/>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60368" y="-3125819"/>
            <a:ext cx="12942855" cy="9321832"/>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073182" y="-2986087"/>
            <a:ext cx="12411075" cy="9042368"/>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482757" y="-2844832"/>
            <a:ext cx="11882438" cy="8766143"/>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887569" y="-2695575"/>
            <a:ext cx="11360182" cy="8491538"/>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09813" y="-2559082"/>
            <a:ext cx="10818780" cy="8216932"/>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716244" y="-2409825"/>
            <a:ext cx="10298145" cy="7942231"/>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124200" y="-2274856"/>
            <a:ext cx="9774270" cy="76723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532156" y="-2141506"/>
            <a:ext cx="9244013" cy="7407307"/>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924300" y="-2011394"/>
            <a:ext cx="8737568" cy="7151656"/>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324350" y="-1878044"/>
            <a:ext cx="8215313" cy="688019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724400" y="-1750981"/>
            <a:ext cx="7704106" cy="6635782"/>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72063" y="-1139857"/>
            <a:ext cx="6991350" cy="5648325"/>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94" y="7027"/>
                  <a:pt x="50" y="4707"/>
                </a:cubicBezTo>
                <a:cubicBezTo>
                  <a:pt x="38" y="4650"/>
                  <a:pt x="0" y="4564"/>
                  <a:pt x="0" y="4493"/>
                </a:cubicBezTo>
                <a:cubicBezTo>
                  <a:pt x="0" y="3879"/>
                  <a:pt x="88" y="3123"/>
                  <a:pt x="773" y="2182"/>
                </a:cubicBezTo>
                <a:cubicBezTo>
                  <a:pt x="1584" y="1055"/>
                  <a:pt x="3992" y="-757"/>
                  <a:pt x="6007" y="341"/>
                </a:cubicBezTo>
                <a:close/>
              </a:path>
            </a:pathLst>
          </a:custGeom>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376863" y="-1000125"/>
            <a:ext cx="6615113" cy="5380006"/>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199" y="6765"/>
                  <a:pt x="70" y="4628"/>
                </a:cubicBezTo>
                <a:cubicBezTo>
                  <a:pt x="56" y="4569"/>
                  <a:pt x="16" y="4480"/>
                  <a:pt x="16" y="4406"/>
                </a:cubicBezTo>
                <a:cubicBezTo>
                  <a:pt x="-12" y="3827"/>
                  <a:pt x="-93" y="2922"/>
                  <a:pt x="804" y="2091"/>
                </a:cubicBezTo>
                <a:cubicBezTo>
                  <a:pt x="1388" y="934"/>
                  <a:pt x="4187" y="-817"/>
                  <a:pt x="6293" y="429"/>
                </a:cubicBezTo>
                <a:close/>
              </a:path>
            </a:pathLst>
          </a:custGeom>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670518" y="-854107"/>
            <a:ext cx="6238875" cy="5107019"/>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349" y="6464"/>
                  <a:pt x="113" y="4520"/>
                </a:cubicBezTo>
                <a:cubicBezTo>
                  <a:pt x="99" y="4458"/>
                  <a:pt x="41" y="4381"/>
                  <a:pt x="41" y="4304"/>
                </a:cubicBezTo>
                <a:cubicBezTo>
                  <a:pt x="-18" y="3748"/>
                  <a:pt x="-149" y="2822"/>
                  <a:pt x="828" y="1973"/>
                </a:cubicBezTo>
                <a:cubicBezTo>
                  <a:pt x="1382" y="955"/>
                  <a:pt x="4385" y="-897"/>
                  <a:pt x="6600" y="507"/>
                </a:cubicBezTo>
                <a:close/>
              </a:path>
            </a:pathLst>
          </a:custGeom>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5969032" y="-714375"/>
            <a:ext cx="5864257" cy="484508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8"/>
                  <a:pt x="160" y="4400"/>
                </a:cubicBezTo>
                <a:cubicBezTo>
                  <a:pt x="129" y="4352"/>
                  <a:pt x="83" y="4256"/>
                  <a:pt x="67" y="4192"/>
                </a:cubicBezTo>
                <a:cubicBezTo>
                  <a:pt x="-10" y="3678"/>
                  <a:pt x="-212" y="2715"/>
                  <a:pt x="858" y="1848"/>
                </a:cubicBezTo>
                <a:cubicBezTo>
                  <a:pt x="1354" y="965"/>
                  <a:pt x="4579" y="-977"/>
                  <a:pt x="6858" y="596"/>
                </a:cubicBezTo>
                <a:close/>
              </a:path>
            </a:pathLst>
          </a:custGeom>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261068" y="-577882"/>
            <a:ext cx="5500688" cy="4586288"/>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45" y="5921"/>
                  <a:pt x="226" y="4273"/>
                </a:cubicBezTo>
                <a:cubicBezTo>
                  <a:pt x="193" y="4223"/>
                  <a:pt x="127" y="4140"/>
                  <a:pt x="110" y="4073"/>
                </a:cubicBezTo>
                <a:cubicBezTo>
                  <a:pt x="-6" y="3590"/>
                  <a:pt x="-270" y="2606"/>
                  <a:pt x="904" y="1740"/>
                </a:cubicBezTo>
                <a:cubicBezTo>
                  <a:pt x="1317" y="990"/>
                  <a:pt x="4788" y="-1077"/>
                  <a:pt x="7151" y="706"/>
                </a:cubicBezTo>
                <a:close/>
              </a:path>
            </a:pathLst>
          </a:custGeom>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51581" y="-446056"/>
            <a:ext cx="5145119" cy="4327493"/>
          </a:xfrm>
          <a:custGeom>
            <a:rect l="l" t="t" r="r" b="b"/>
            <a:pathLst>
              <a:path w="10000" h="10000">
                <a:moveTo>
                  <a:pt x="7790" y="1007"/>
                </a:moveTo>
                <a:cubicBezTo>
                  <a:pt x="9152" y="2310"/>
                  <a:pt x="9944" y="3193"/>
                  <a:pt x="9999" y="4916"/>
                </a:cubicBezTo>
                <a:cubicBezTo>
                  <a:pt x="10054" y="6660"/>
                  <a:pt x="8858" y="7585"/>
                  <a:pt x="7919" y="8741"/>
                </a:cubicBezTo>
                <a:cubicBezTo>
                  <a:pt x="6298" y="10696"/>
                  <a:pt x="3095" y="10212"/>
                  <a:pt x="2653" y="8405"/>
                </a:cubicBezTo>
                <a:cubicBezTo>
                  <a:pt x="2285" y="6892"/>
                  <a:pt x="877" y="6611"/>
                  <a:pt x="296" y="5022"/>
                </a:cubicBezTo>
                <a:cubicBezTo>
                  <a:pt x="260" y="4945"/>
                  <a:pt x="186" y="4853"/>
                  <a:pt x="169" y="4770"/>
                </a:cubicBezTo>
                <a:cubicBezTo>
                  <a:pt x="2" y="4243"/>
                  <a:pt x="-347" y="3046"/>
                  <a:pt x="996" y="1952"/>
                </a:cubicBezTo>
                <a:cubicBezTo>
                  <a:pt x="1346" y="1238"/>
                  <a:pt x="5267" y="-1431"/>
                  <a:pt x="7790" y="1007"/>
                </a:cubicBezTo>
                <a:close/>
              </a:path>
            </a:pathLst>
          </a:custGeom>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840569" y="-314325"/>
            <a:ext cx="4787932" cy="4083082"/>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965" y="4959"/>
                  <a:pt x="368" y="3982"/>
                </a:cubicBezTo>
                <a:cubicBezTo>
                  <a:pt x="330" y="3946"/>
                  <a:pt x="236" y="3856"/>
                  <a:pt x="198" y="3784"/>
                </a:cubicBezTo>
                <a:cubicBezTo>
                  <a:pt x="28" y="3388"/>
                  <a:pt x="-407" y="2381"/>
                  <a:pt x="1011" y="1464"/>
                </a:cubicBezTo>
                <a:cubicBezTo>
                  <a:pt x="1238" y="1068"/>
                  <a:pt x="5340" y="-1288"/>
                  <a:pt x="7816" y="960"/>
                </a:cubicBezTo>
                <a:close/>
              </a:path>
            </a:pathLst>
          </a:custGeom>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7126319" y="-190500"/>
            <a:ext cx="4451318" cy="3843338"/>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51" y="4474"/>
                  <a:pt x="465" y="3827"/>
                </a:cubicBezTo>
                <a:cubicBezTo>
                  <a:pt x="405" y="3789"/>
                  <a:pt x="305" y="3696"/>
                  <a:pt x="265" y="3640"/>
                </a:cubicBezTo>
                <a:cubicBezTo>
                  <a:pt x="66" y="3285"/>
                  <a:pt x="-493" y="2259"/>
                  <a:pt x="1044" y="1327"/>
                </a:cubicBezTo>
                <a:cubicBezTo>
                  <a:pt x="1184" y="1121"/>
                  <a:pt x="5615" y="-1416"/>
                  <a:pt x="8070" y="1121"/>
                </a:cubicBezTo>
                <a:close/>
              </a:path>
            </a:pathLst>
          </a:custGeom>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8789956" y="954357"/>
            <a:ext cx="1592580" cy="10344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lt2">
                    <a:alpha val="100000"/>
                  </a:schemeClr>
                </a:solidFill>
                <a:latin typeface="Microsoft Yahei"/>
                <a:ea typeface="Microsoft Yahei"/>
                <a:cs typeface="Microsoft Yahei"/>
              </a:rPr>
              <a:t>目录</a:t>
            </a:r>
          </a:p>
        </p:txBody>
      </p:sp>
      <p:sp>
        <p:nvSpPr>
          <p:cNvPr id="27" name="TextBox 27"/>
          <p:cNvSpPr txBox="1"/>
          <p:nvPr/>
        </p:nvSpPr>
        <p:spPr>
          <a:xfrm>
            <a:off x="913356" y="301447"/>
            <a:ext cx="6015681" cy="6161265"/>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行业现状及发展趋势分析</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人事管理现状及挑战</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制度创新方向与措施</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企业文化建设与员工关怀</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数字化转型在人事管理中应用</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01</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行业现状及发展趋势分析</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数码相机市场规模与增长</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市场规模</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数码相机市场在过去几年中保持了稳定的增长，市场规模不断扩大。根据市场研究公司的数据，2023年数码相机市场规模达到了数十亿美元。</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增长率</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随着消费者对高质量图片和视频的需求不断增加，数码相机市场预计在未来几年内将继续保持增长。市场研究公司预测，到2024年，数码相机市场的年复合增长率将达到约5%。</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数码相机市场竞争激烈，主要厂商包括佳能、尼康、索尼、富士等。这些公司在技术创新、产品质量、市场份额等方面展开竞争，不断推出新产品和服务来吸引消费者。</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竞争格局</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佳能是全球最大的数码相机制造商之一，其产品涵盖了从入门级到专业级的各种型号。尼康和索尼也是数码相机市场的重要参与者，它们的产品在性能和品质上都具有很高的竞争力。富士则以其独特的胶片技术和中画幅数码相机在市场上占有一席之地。</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主要厂商</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行业竞争格局与主要厂商</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技术创新</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随着科技的不断进步，数码相机行业也在不断进行技术创新。其中，无反相机、高分辨率传感器、人工智能和机器学习等技术的应用对行业发展产生了深远影响。</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对行业影响</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技术创新使得数码相机的性能不断提升，拍摄效果更加出色。同时，新技术的应用也带来了更多的拍摄功能和后期处理效果，满足了消费者日益增长的需求。此外，技术创新还推动了数码相机行业的转型升级，促进了市场的持续发展。</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技术创新对行业影响</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智能化发展</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随着人工智能和机器学习技术的不断发展，未来数码相机将更加智能化。相机将具备自动识别场景、优化拍摄参数、智能后期处理等功能，进一步提高拍摄效果和用户体验。</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高清化与高速化</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消费者对图片和视频质量的要求不断提高，未来数码相机将朝着更高分辨率、更高清晰度的方向发展。同时，为了满足运动拍摄等高速场景的需求，相机的高速连拍和高速视频拍摄功能也将得到进一步加强。</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多元化应用场景</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随着社交媒体的普及和消费者对个性化表达的需求增加，数码相机将在更多领域得到应用。例如，旅游、户外、运动、人像等拍摄场景将更加丰富多样，推动数码相机市场的多元化发展。</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未来发展趋势预测</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02</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人事管理现状及挑战</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6625" b="1662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多数数码相机企业采用传统的职能型组织结构，部门间沟通协作不足，对市场变化响应较慢。</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组织结构</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行业人才竞争激烈，高端技术人才和市场营销人才稀缺，企业人才队伍建设亟待加强。</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人才队伍</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部分企业人事制度陈旧，不符合行业发展趋势和现代企业管理要求，需要进行改革和创新。</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人事制度</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数码相机企业人事管理现状</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人才招聘与选拔机制</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企业主要通过校园招聘、社会招聘和内部推荐等渠道获取人才，但招聘流程和标准不统一，影响了招聘效果。</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招聘渠道</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选拔标准不明确，过于注重学历和工作经验等硬性指标，忽视了实际能力和潜力等软性素质。</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选拔机制</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76" r="27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部分企业缺乏完善的培训体系，培训内容与实际工作需求脱节，培训效果不佳。</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激励手段单一，过于依赖物质奖励，忽视了员工职业发展和个人成长等非物质需求。</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员工培训与激励机制</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激励机制</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培训体系</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面临的挑战及问题</a:t>
              </a:r>
            </a:p>
          </p:txBody>
        </p:sp>
      </p:grpSp>
      <p:sp>
        <p:nvSpPr>
          <p:cNvPr id="24" name="Freeform 24"/>
          <p:cNvSpPr/>
          <p:nvPr/>
        </p:nvSpPr>
        <p:spPr>
          <a:xfrm>
            <a:off x="3652304" y="1008278"/>
            <a:ext cx="4886325" cy="4876800"/>
          </a:xfrm>
          <a:custGeom>
            <a:rect l="l" t="t" r="r" b="b"/>
            <a:pathLst>
              <a:path w="3078" h="3072">
                <a:moveTo>
                  <a:pt x="1464" y="3072"/>
                </a:moveTo>
                <a:lnTo>
                  <a:pt x="0" y="1462"/>
                </a:lnTo>
                <a:lnTo>
                  <a:pt x="1613" y="0"/>
                </a:lnTo>
                <a:lnTo>
                  <a:pt x="3078" y="1605"/>
                </a:lnTo>
                <a:lnTo>
                  <a:pt x="1464" y="3072"/>
                </a:lnTo>
                <a:close/>
              </a:path>
            </a:pathLst>
          </a:custGeom>
          <a:ln w="12668">
            <a:solidFill>
              <a:srgbClr val="EE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3718979" y="1067015"/>
            <a:ext cx="4751387" cy="4749801"/>
          </a:xfrm>
          <a:custGeom>
            <a:rect l="l" t="t" r="r" b="b"/>
            <a:pathLst>
              <a:path w="2993" h="2992">
                <a:moveTo>
                  <a:pt x="1385" y="2992"/>
                </a:moveTo>
                <a:lnTo>
                  <a:pt x="0" y="1388"/>
                </a:lnTo>
                <a:lnTo>
                  <a:pt x="1603" y="0"/>
                </a:lnTo>
                <a:lnTo>
                  <a:pt x="2993" y="1605"/>
                </a:lnTo>
                <a:lnTo>
                  <a:pt x="1385" y="2992"/>
                </a:lnTo>
                <a:close/>
              </a:path>
            </a:pathLst>
          </a:custGeom>
          <a:ln w="12668">
            <a:solidFill>
              <a:srgbClr val="EDECE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3779304" y="1133690"/>
            <a:ext cx="4632325" cy="4616451"/>
          </a:xfrm>
          <a:custGeom>
            <a:rect l="l" t="t" r="r" b="b"/>
            <a:pathLst>
              <a:path w="2918" h="2908">
                <a:moveTo>
                  <a:pt x="1310" y="2908"/>
                </a:moveTo>
                <a:lnTo>
                  <a:pt x="0" y="1309"/>
                </a:lnTo>
                <a:lnTo>
                  <a:pt x="1602" y="0"/>
                </a:lnTo>
                <a:lnTo>
                  <a:pt x="2918" y="1600"/>
                </a:lnTo>
                <a:lnTo>
                  <a:pt x="1310" y="2908"/>
                </a:lnTo>
                <a:close/>
              </a:path>
            </a:pathLst>
          </a:custGeom>
          <a:ln w="12668">
            <a:solidFill>
              <a:srgbClr val="ECECE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3845979" y="1201953"/>
            <a:ext cx="4498975" cy="4489450"/>
          </a:xfrm>
          <a:custGeom>
            <a:rect l="l" t="t" r="r" b="b"/>
            <a:pathLst>
              <a:path w="2834" h="2828">
                <a:moveTo>
                  <a:pt x="1236" y="2828"/>
                </a:moveTo>
                <a:lnTo>
                  <a:pt x="0" y="1228"/>
                </a:lnTo>
                <a:lnTo>
                  <a:pt x="1597" y="0"/>
                </a:lnTo>
                <a:lnTo>
                  <a:pt x="2834" y="1594"/>
                </a:lnTo>
                <a:lnTo>
                  <a:pt x="1236" y="2828"/>
                </a:lnTo>
                <a:close/>
              </a:path>
            </a:pathLst>
          </a:custGeom>
          <a:ln w="12668">
            <a:solidFill>
              <a:srgbClr val="EBEB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912654" y="1260690"/>
            <a:ext cx="4364037" cy="4362451"/>
          </a:xfrm>
          <a:custGeom>
            <a:rect l="l" t="t" r="r" b="b"/>
            <a:pathLst>
              <a:path w="2749" h="2748">
                <a:moveTo>
                  <a:pt x="1157" y="2748"/>
                </a:moveTo>
                <a:lnTo>
                  <a:pt x="0" y="1160"/>
                </a:lnTo>
                <a:lnTo>
                  <a:pt x="1592" y="0"/>
                </a:lnTo>
                <a:lnTo>
                  <a:pt x="2749" y="1594"/>
                </a:lnTo>
                <a:lnTo>
                  <a:pt x="1157" y="2748"/>
                </a:lnTo>
                <a:close/>
              </a:path>
            </a:pathLst>
          </a:custGeom>
          <a:ln w="12668">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3972979" y="1327366"/>
            <a:ext cx="4237037" cy="4229100"/>
          </a:xfrm>
          <a:custGeom>
            <a:rect l="l" t="t" r="r" b="b"/>
            <a:pathLst>
              <a:path w="2669" h="2664">
                <a:moveTo>
                  <a:pt x="1082" y="2664"/>
                </a:moveTo>
                <a:lnTo>
                  <a:pt x="0" y="1081"/>
                </a:lnTo>
                <a:lnTo>
                  <a:pt x="1591" y="0"/>
                </a:lnTo>
                <a:lnTo>
                  <a:pt x="2669" y="1589"/>
                </a:lnTo>
                <a:lnTo>
                  <a:pt x="1082" y="2664"/>
                </a:lnTo>
                <a:close/>
              </a:path>
            </a:pathLst>
          </a:custGeom>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039654" y="1395628"/>
            <a:ext cx="4110037" cy="4102100"/>
          </a:xfrm>
          <a:custGeom>
            <a:rect l="l" t="t" r="r" b="b"/>
            <a:pathLst>
              <a:path w="2589" h="2584">
                <a:moveTo>
                  <a:pt x="1003" y="2584"/>
                </a:moveTo>
                <a:lnTo>
                  <a:pt x="0" y="1001"/>
                </a:lnTo>
                <a:lnTo>
                  <a:pt x="1587" y="0"/>
                </a:lnTo>
                <a:lnTo>
                  <a:pt x="2589" y="1583"/>
                </a:lnTo>
                <a:lnTo>
                  <a:pt x="1003" y="2584"/>
                </a:lnTo>
                <a:close/>
              </a:path>
            </a:pathLst>
          </a:custGeom>
          <a:ln w="12668">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106329" y="1462303"/>
            <a:ext cx="3976687" cy="3968750"/>
          </a:xfrm>
          <a:custGeom>
            <a:rect l="l" t="t" r="r" b="b"/>
            <a:pathLst>
              <a:path w="2505" h="2500">
                <a:moveTo>
                  <a:pt x="924" y="2500"/>
                </a:moveTo>
                <a:lnTo>
                  <a:pt x="0" y="921"/>
                </a:lnTo>
                <a:lnTo>
                  <a:pt x="1582" y="0"/>
                </a:lnTo>
                <a:lnTo>
                  <a:pt x="2505" y="1573"/>
                </a:lnTo>
                <a:lnTo>
                  <a:pt x="924" y="2500"/>
                </a:lnTo>
                <a:close/>
              </a:path>
            </a:pathLst>
          </a:custGeom>
          <a:ln w="12668">
            <a:solidFill>
              <a:srgbClr val="E8E7E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166654" y="1521041"/>
            <a:ext cx="3849687" cy="3841750"/>
          </a:xfrm>
          <a:custGeom>
            <a:rect l="l" t="t" r="r" b="b"/>
            <a:pathLst>
              <a:path w="2425" h="2420">
                <a:moveTo>
                  <a:pt x="849" y="2420"/>
                </a:moveTo>
                <a:lnTo>
                  <a:pt x="0" y="847"/>
                </a:lnTo>
                <a:lnTo>
                  <a:pt x="1576" y="0"/>
                </a:lnTo>
                <a:lnTo>
                  <a:pt x="2425" y="1573"/>
                </a:lnTo>
                <a:lnTo>
                  <a:pt x="849" y="2420"/>
                </a:lnTo>
                <a:close/>
              </a:path>
            </a:pathLst>
          </a:custGeom>
          <a:ln w="12668">
            <a:solidFill>
              <a:srgbClr val="E7E6E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233329" y="1587716"/>
            <a:ext cx="3722687" cy="3716337"/>
          </a:xfrm>
          <a:custGeom>
            <a:rect l="l" t="t" r="r" b="b"/>
            <a:pathLst>
              <a:path w="2345" h="2341">
                <a:moveTo>
                  <a:pt x="769" y="2341"/>
                </a:moveTo>
                <a:lnTo>
                  <a:pt x="0" y="768"/>
                </a:lnTo>
                <a:lnTo>
                  <a:pt x="1571" y="0"/>
                </a:lnTo>
                <a:lnTo>
                  <a:pt x="2345" y="1568"/>
                </a:lnTo>
                <a:lnTo>
                  <a:pt x="769" y="2341"/>
                </a:lnTo>
                <a:close/>
              </a:path>
            </a:pathLst>
          </a:custGeom>
          <a:ln w="12668">
            <a:solidFill>
              <a:srgbClr val="E6E5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301591" y="1655978"/>
            <a:ext cx="3587750" cy="3581400"/>
          </a:xfrm>
          <a:custGeom>
            <a:rect l="l" t="t" r="r" b="b"/>
            <a:pathLst>
              <a:path w="2260" h="2256">
                <a:moveTo>
                  <a:pt x="695" y="2256"/>
                </a:moveTo>
                <a:lnTo>
                  <a:pt x="0" y="688"/>
                </a:lnTo>
                <a:lnTo>
                  <a:pt x="1565" y="0"/>
                </a:lnTo>
                <a:lnTo>
                  <a:pt x="2260" y="1562"/>
                </a:lnTo>
                <a:lnTo>
                  <a:pt x="695" y="2256"/>
                </a:lnTo>
                <a:close/>
              </a:path>
            </a:pathLst>
          </a:custGeom>
          <a:ln w="12668">
            <a:solidFill>
              <a:srgbClr val="E5E5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360329" y="1714716"/>
            <a:ext cx="3462337" cy="3454400"/>
          </a:xfrm>
          <a:custGeom>
            <a:rect l="l" t="t" r="r" b="b"/>
            <a:pathLst>
              <a:path w="2181" h="2176">
                <a:moveTo>
                  <a:pt x="621" y="2176"/>
                </a:moveTo>
                <a:lnTo>
                  <a:pt x="0" y="619"/>
                </a:lnTo>
                <a:lnTo>
                  <a:pt x="1565" y="0"/>
                </a:lnTo>
                <a:lnTo>
                  <a:pt x="2181" y="1562"/>
                </a:lnTo>
                <a:lnTo>
                  <a:pt x="621" y="2176"/>
                </a:lnTo>
                <a:close/>
              </a:path>
            </a:pathLst>
          </a:custGeom>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427004" y="1781391"/>
            <a:ext cx="3335337" cy="3328987"/>
          </a:xfrm>
          <a:custGeom>
            <a:rect l="l" t="t" r="r" b="b"/>
            <a:pathLst>
              <a:path w="2101" h="2097">
                <a:moveTo>
                  <a:pt x="541" y="2097"/>
                </a:moveTo>
                <a:lnTo>
                  <a:pt x="0" y="540"/>
                </a:lnTo>
                <a:lnTo>
                  <a:pt x="1560" y="0"/>
                </a:lnTo>
                <a:lnTo>
                  <a:pt x="2101" y="1557"/>
                </a:lnTo>
                <a:lnTo>
                  <a:pt x="541" y="2097"/>
                </a:lnTo>
                <a:close/>
              </a:path>
            </a:pathLst>
          </a:custGeom>
          <a:ln w="12668">
            <a:solidFill>
              <a:srgbClr val="E3E3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495266" y="1849653"/>
            <a:ext cx="3200400" cy="3194050"/>
          </a:xfrm>
          <a:custGeom>
            <a:rect l="l" t="t" r="r" b="b"/>
            <a:pathLst>
              <a:path w="2015" h="2011">
                <a:moveTo>
                  <a:pt x="461" y="2012"/>
                </a:moveTo>
                <a:lnTo>
                  <a:pt x="0" y="460"/>
                </a:lnTo>
                <a:lnTo>
                  <a:pt x="1554" y="0"/>
                </a:lnTo>
                <a:lnTo>
                  <a:pt x="2016" y="1551"/>
                </a:lnTo>
                <a:lnTo>
                  <a:pt x="461" y="2012"/>
                </a:lnTo>
                <a:close/>
              </a:path>
            </a:pathLst>
          </a:custGeom>
          <a:ln w="12668">
            <a:solidFill>
              <a:srgbClr val="E2E2E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554004" y="1908391"/>
            <a:ext cx="3073400" cy="3068637"/>
          </a:xfrm>
          <a:custGeom>
            <a:rect l="l" t="t" r="r" b="b"/>
            <a:pathLst>
              <a:path w="1935" h="1933">
                <a:moveTo>
                  <a:pt x="387" y="1933"/>
                </a:moveTo>
                <a:lnTo>
                  <a:pt x="0" y="386"/>
                </a:lnTo>
                <a:lnTo>
                  <a:pt x="1554" y="0"/>
                </a:lnTo>
                <a:lnTo>
                  <a:pt x="1936" y="1546"/>
                </a:lnTo>
                <a:lnTo>
                  <a:pt x="387" y="1933"/>
                </a:lnTo>
                <a:close/>
              </a:path>
            </a:pathLst>
          </a:custGeom>
          <a:ln w="12668">
            <a:solidFill>
              <a:srgbClr val="E1E1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620679" y="1975066"/>
            <a:ext cx="2947987" cy="2933700"/>
          </a:xfrm>
          <a:custGeom>
            <a:rect l="l" t="t" r="r" b="b"/>
            <a:pathLst>
              <a:path w="1857" h="1848">
                <a:moveTo>
                  <a:pt x="308" y="1848"/>
                </a:moveTo>
                <a:lnTo>
                  <a:pt x="0" y="307"/>
                </a:lnTo>
                <a:lnTo>
                  <a:pt x="1544" y="0"/>
                </a:lnTo>
                <a:lnTo>
                  <a:pt x="1857" y="1541"/>
                </a:lnTo>
                <a:lnTo>
                  <a:pt x="308" y="1848"/>
                </a:lnTo>
                <a:close/>
              </a:path>
            </a:pathLst>
          </a:custGeom>
          <a:ln w="12668">
            <a:solidFill>
              <a:srgbClr val="E1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4688941" y="2041741"/>
            <a:ext cx="2813050" cy="2808287"/>
          </a:xfrm>
          <a:custGeom>
            <a:rect l="l" t="t" r="r" b="b"/>
            <a:pathLst>
              <a:path w="1771" h="1769">
                <a:moveTo>
                  <a:pt x="228" y="1769"/>
                </a:moveTo>
                <a:lnTo>
                  <a:pt x="0" y="228"/>
                </a:lnTo>
                <a:lnTo>
                  <a:pt x="1538" y="0"/>
                </a:lnTo>
                <a:lnTo>
                  <a:pt x="1772" y="1536"/>
                </a:lnTo>
                <a:lnTo>
                  <a:pt x="228" y="1769"/>
                </a:lnTo>
                <a:close/>
              </a:path>
            </a:pathLst>
          </a:custGeom>
          <a:ln w="12668">
            <a:solidFill>
              <a:srgbClr val="E0DF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4755616" y="2100478"/>
            <a:ext cx="2678113" cy="2682875"/>
          </a:xfrm>
          <a:custGeom>
            <a:rect l="l" t="t" r="r" b="b"/>
            <a:pathLst>
              <a:path w="1687" h="1690">
                <a:moveTo>
                  <a:pt x="154" y="1690"/>
                </a:moveTo>
                <a:lnTo>
                  <a:pt x="0" y="154"/>
                </a:lnTo>
                <a:lnTo>
                  <a:pt x="1534" y="0"/>
                </a:lnTo>
                <a:lnTo>
                  <a:pt x="1687" y="1536"/>
                </a:lnTo>
                <a:lnTo>
                  <a:pt x="154" y="1690"/>
                </a:lnTo>
                <a:close/>
              </a:path>
            </a:pathLst>
          </a:custGeom>
          <a:ln w="12668">
            <a:solidFill>
              <a:srgbClr val="DF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4814354" y="2168741"/>
            <a:ext cx="2560637" cy="2546350"/>
          </a:xfrm>
          <a:custGeom>
            <a:rect l="l" t="t" r="r" b="b"/>
            <a:pathLst>
              <a:path w="1613" h="1604">
                <a:moveTo>
                  <a:pt x="80" y="1604"/>
                </a:moveTo>
                <a:lnTo>
                  <a:pt x="0" y="79"/>
                </a:lnTo>
                <a:lnTo>
                  <a:pt x="1534" y="0"/>
                </a:lnTo>
                <a:lnTo>
                  <a:pt x="1613" y="1530"/>
                </a:lnTo>
                <a:lnTo>
                  <a:pt x="80" y="1604"/>
                </a:lnTo>
                <a:close/>
              </a:path>
            </a:pathLst>
          </a:custGeom>
          <a:solidFill>
            <a:srgbClr val="04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rcRect l="4497" r="4497"/>
          <a:stretch>
            <a:fillRect/>
          </a:stretch>
        </p:blipFill>
        <p:spPr>
          <a:xfrm>
            <a:off x="4901338" y="2257609"/>
            <a:ext cx="2386669" cy="2355913"/>
          </a:xfrm>
          <a:prstGeom prst="rect">
            <a:avLst/>
          </a:prstGeom>
          <a:ln w="12668"/>
        </p:spPr>
      </p:pic>
      <p:grpSp>
        <p:nvGrpSpPr>
          <p:cNvPr id="44" name="Group 44"/>
          <p:cNvGrpSpPr/>
          <p:nvPr/>
        </p:nvGrpSpPr>
        <p:grpSpPr>
          <a:xfrm>
            <a:off x="653186" y="1428545"/>
            <a:ext cx="3394996" cy="490334"/>
            <a:chOff x="653186" y="1428545"/>
            <a:chExt cx="3394996" cy="490334"/>
          </a:xfrm>
        </p:grpSpPr>
        <p:sp>
          <p:nvSpPr>
            <p:cNvPr id="45" name="TextBox 45"/>
            <p:cNvSpPr txBox="1"/>
            <p:nvPr/>
          </p:nvSpPr>
          <p:spPr>
            <a:xfrm>
              <a:off x="653186" y="142854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人才流失</a:t>
              </a:r>
            </a:p>
          </p:txBody>
        </p:sp>
      </p:grpSp>
      <p:grpSp>
        <p:nvGrpSpPr>
          <p:cNvPr id="46" name="Group 46"/>
          <p:cNvGrpSpPr/>
          <p:nvPr/>
        </p:nvGrpSpPr>
        <p:grpSpPr>
          <a:xfrm>
            <a:off x="885016" y="1781107"/>
            <a:ext cx="2931336" cy="1654845"/>
            <a:chOff x="885016" y="1781107"/>
            <a:chExt cx="2931336" cy="1654845"/>
          </a:xfrm>
        </p:grpSpPr>
        <p:sp>
          <p:nvSpPr>
            <p:cNvPr id="47" name="TextBox 47"/>
            <p:cNvSpPr txBox="1"/>
            <p:nvPr/>
          </p:nvSpPr>
          <p:spPr>
            <a:xfrm>
              <a:off x="885016" y="1781107"/>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行业人才竞争激烈，企业人才流失严重，影响了企业的稳定性和持续发展。</a:t>
              </a:r>
            </a:p>
          </p:txBody>
        </p:sp>
      </p:grpSp>
      <p:grpSp>
        <p:nvGrpSpPr>
          <p:cNvPr id="48" name="Group 48"/>
          <p:cNvGrpSpPr/>
          <p:nvPr/>
        </p:nvGrpSpPr>
        <p:grpSpPr>
          <a:xfrm>
            <a:off x="653186" y="3877672"/>
            <a:ext cx="3394996" cy="490334"/>
            <a:chOff x="653186" y="3877672"/>
            <a:chExt cx="3394996" cy="490334"/>
          </a:xfrm>
        </p:grpSpPr>
        <p:sp>
          <p:nvSpPr>
            <p:cNvPr id="49" name="TextBox 49"/>
            <p:cNvSpPr txBox="1"/>
            <p:nvPr/>
          </p:nvSpPr>
          <p:spPr>
            <a:xfrm>
              <a:off x="653186" y="3877672"/>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激励失效</a:t>
              </a:r>
            </a:p>
          </p:txBody>
        </p:sp>
      </p:grpSp>
      <p:grpSp>
        <p:nvGrpSpPr>
          <p:cNvPr id="50" name="Group 50"/>
          <p:cNvGrpSpPr/>
          <p:nvPr/>
        </p:nvGrpSpPr>
        <p:grpSpPr>
          <a:xfrm>
            <a:off x="885016" y="4230233"/>
            <a:ext cx="2931336" cy="1654845"/>
            <a:chOff x="885016" y="4230233"/>
            <a:chExt cx="2931336" cy="1654845"/>
          </a:xfrm>
        </p:grpSpPr>
        <p:sp>
          <p:nvSpPr>
            <p:cNvPr id="51" name="TextBox 51"/>
            <p:cNvSpPr txBox="1"/>
            <p:nvPr/>
          </p:nvSpPr>
          <p:spPr>
            <a:xfrm>
              <a:off x="885016" y="4230233"/>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部分企业激励机制不完善，员工工作积极性和创造力不足，影响了企业绩效和竞争力。</a:t>
              </a:r>
            </a:p>
          </p:txBody>
        </p:sp>
      </p:grpSp>
      <p:grpSp>
        <p:nvGrpSpPr>
          <p:cNvPr id="52" name="Group 52"/>
          <p:cNvGrpSpPr/>
          <p:nvPr/>
        </p:nvGrpSpPr>
        <p:grpSpPr>
          <a:xfrm>
            <a:off x="8276691" y="1360283"/>
            <a:ext cx="3394996" cy="490334"/>
            <a:chOff x="8276691" y="1360283"/>
            <a:chExt cx="3394996" cy="490334"/>
          </a:xfrm>
        </p:grpSpPr>
        <p:sp>
          <p:nvSpPr>
            <p:cNvPr id="53" name="TextBox 53"/>
            <p:cNvSpPr txBox="1"/>
            <p:nvPr/>
          </p:nvSpPr>
          <p:spPr>
            <a:xfrm>
              <a:off x="8276691" y="1360283"/>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招聘难度</a:t>
              </a:r>
            </a:p>
          </p:txBody>
        </p:sp>
      </p:grpSp>
      <p:grpSp>
        <p:nvGrpSpPr>
          <p:cNvPr id="54" name="Group 54"/>
          <p:cNvGrpSpPr/>
          <p:nvPr/>
        </p:nvGrpSpPr>
        <p:grpSpPr>
          <a:xfrm>
            <a:off x="8508521" y="1712845"/>
            <a:ext cx="2931336" cy="1654845"/>
            <a:chOff x="8508521" y="1712845"/>
            <a:chExt cx="2931336" cy="1654845"/>
          </a:xfrm>
        </p:grpSpPr>
        <p:sp>
          <p:nvSpPr>
            <p:cNvPr id="55" name="TextBox 55"/>
            <p:cNvSpPr txBox="1"/>
            <p:nvPr/>
          </p:nvSpPr>
          <p:spPr>
            <a:xfrm>
              <a:off x="8508521" y="1712845"/>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高端技术人才和市场营销人才稀缺，招聘难度大，企业需要加强人才储备和引进力度。</a:t>
              </a:r>
            </a:p>
          </p:txBody>
        </p:sp>
      </p:grpSp>
      <p:grpSp>
        <p:nvGrpSpPr>
          <p:cNvPr id="56" name="Group 56"/>
          <p:cNvGrpSpPr/>
          <p:nvPr/>
        </p:nvGrpSpPr>
        <p:grpSpPr>
          <a:xfrm>
            <a:off x="8276691" y="3809410"/>
            <a:ext cx="3394996" cy="490334"/>
            <a:chOff x="8276691" y="3809410"/>
            <a:chExt cx="3394996" cy="490334"/>
          </a:xfrm>
        </p:grpSpPr>
        <p:sp>
          <p:nvSpPr>
            <p:cNvPr id="57" name="TextBox 57"/>
            <p:cNvSpPr txBox="1"/>
            <p:nvPr/>
          </p:nvSpPr>
          <p:spPr>
            <a:xfrm>
              <a:off x="8276691" y="3809410"/>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培训不足</a:t>
              </a:r>
            </a:p>
          </p:txBody>
        </p:sp>
      </p:grpSp>
      <p:grpSp>
        <p:nvGrpSpPr>
          <p:cNvPr id="58" name="Group 58"/>
          <p:cNvGrpSpPr/>
          <p:nvPr/>
        </p:nvGrpSpPr>
        <p:grpSpPr>
          <a:xfrm>
            <a:off x="8508521" y="4161971"/>
            <a:ext cx="2931336" cy="1654845"/>
            <a:chOff x="8508521" y="4161971"/>
            <a:chExt cx="2931336" cy="1654845"/>
          </a:xfrm>
        </p:grpSpPr>
        <p:sp>
          <p:nvSpPr>
            <p:cNvPr id="59" name="TextBox 59"/>
            <p:cNvSpPr txBox="1"/>
            <p:nvPr/>
          </p:nvSpPr>
          <p:spPr>
            <a:xfrm>
              <a:off x="8508521" y="4161971"/>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部分企业对员工培训投入不足，员工技能水平和综合素质有待提高。</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03</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制度创新方向与措施</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7042" b="7042"/>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7533" b="17533"/>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5303" b="15303"/>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灵活用工制度探索与实践</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灵活用工形式</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推行弹性工作制、远程办公、兼职、临时工等多样化用工形式，以适应数码相机行业市场波动和季节性需求变化。</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用工成本控制</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通过灵活用工降低人力成本，同时提高用工效率，实现人力资源优化配置。</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法律合规性</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确保灵活用工制度符合国家和地方相关法律法规，保障企业和员工权益。</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激励机制创新</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采用股票期权、利润分享、项目奖励等多元化激励手段，激发员工积极性和创造力。</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奖惩分明</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强化绩效考核结果运用，对优秀员工给予晋升、加薪等奖励，对表现不佳的员工进行调岗、降薪或解除合同等惩罚。</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绩效考核体系优化</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建立多维度的绩效考核体系，包括业绩、能力、态度等方面，确保考核公正、客观、有效。</a:t>
            </a:r>
          </a:p>
        </p:txBody>
      </p:sp>
      <p:pic>
        <p:nvPicPr>
          <p:cNvPr id="10" name="Picture 10"/>
          <p:cNvPicPr>
            <a:picLocks noChangeAspect="1"/>
          </p:cNvPicPr>
          <p:nvPr/>
        </p:nvPicPr>
        <p:blipFill>
          <a:blip r:embed="rId2"/>
          <a:srcRect l="16792" r="16792"/>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绩效考核与激励机制改革</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5583" r="1558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学习型组织建设</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倡导学习型组织文化，鼓励员工自我学习、自我提升，形成持续学习、不断创新的良好氛围。</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培训体系建设</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完善员工培训体系，包括入职培训、在岗培训、专项培训等，提高员工专业技能和综合素质。</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职业规划指导</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为员工提供个性化的职业规划指导，帮助员工明确职业目标和发展路径，实现企业与员工共同发展。</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员工培训与职业发展规划</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https://d.book118.com/177011000052006025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262626"/>
      </a:accent1>
      <a:accent2>
        <a:srgbClr val="6C6C6C"/>
      </a:accent2>
      <a:accent3>
        <a:srgbClr val="7B7F83"/>
      </a:accent3>
      <a:accent4>
        <a:srgbClr val="ADADAD"/>
      </a:accent4>
      <a:accent5>
        <a:srgbClr val="808080"/>
      </a:accent5>
      <a:accent6>
        <a:srgbClr val="A5A5A5"/>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96</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2024-08-29T20:09:50.461</cp:lastPrinted>
  <dcterms:created xsi:type="dcterms:W3CDTF">2024-08-29T12:09:50Z</dcterms:created>
  <dcterms:modified xsi:type="dcterms:W3CDTF">2024-08-29T12:09:52Z</dcterms:modified>
</cp:coreProperties>
</file>