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9A7062-2D34-437D-822B-E13AD6B832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32FA40-C995-4787-903D-25715895B3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B693D3D-2272-463D-8B61-C85D04AAFA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B1B5C99-C00B-4959-AF9F-2966D065F4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B020F4F-B114-443D-AB5F-1C51E97B9D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3B4118D-5A90-4390-BD22-A857F0672B6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657D7C8-1DB0-4CD9-AD19-DBF95CFE68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E13385-1ED9-4112-895C-CC3F99F40F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369B2B-A7D1-4C31-B174-C4C5A14F2D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3DB970-638E-4A23-8D2C-E4F6C21819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B6BDAB-2CA0-48BD-AEAD-5DA923A090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7020051141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脉络膜新生血管护理查房PPT课件</a:t>
            </a:r>
          </a:p>
        </p:txBody>
      </p:sp>
      <p:sp>
        <p:nvSpPr>
          <p:cNvPr id="3" name="AutoShape 3"/>
          <p:cNvSpPr/>
          <p:nvPr/>
        </p:nvSpPr>
        <p:spPr>
          <a:xfrm>
            <a:off x="3372951" y="4479967"/>
            <a:ext cx="2056587" cy="434059"/>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endParaRPr lang="en-US" sz="1100"/>
          </a:p>
        </p:txBody>
      </p:sp>
      <p:sp>
        <p:nvSpPr>
          <p:cNvPr id="6" name="AutoShape 6"/>
          <p:cNvSpPr/>
          <p:nvPr/>
        </p:nvSpPr>
        <p:spPr>
          <a:xfrm>
            <a:off x="9364826" y="32926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脉络膜新生血管概述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脉络膜新生血管的治疗</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脉络膜新生血管的护理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脉络膜新生血管的预防与保健</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脉络膜新生血管的案例分享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脉络膜新生血管概述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5273" r="3527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脉络膜新生血管是指脉络膜上生长的血管异常，通常与年龄、眼部疾病、遗传等多种因素相关。</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脉络膜新生血管通常会导致视力下降、视物变形、视野缺损等症状，严重影响患者的生活质量。</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脉络膜新生血管的病因较为复杂，可能与眼部炎症、眼部肿瘤、眼部外伤等多种因素相关。</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脉络膜新生血管的发病机制尚不完全清楚，可能与血管内皮细胞异常增生、炎症反应等多种因素相关。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病因与发病机制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发病机制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临床表现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脉络膜新生血管患者通常会出现视力下降、视物变形、视野缺损等症状，严重时可导致失明。</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脉络膜新生血管的诊断主要依靠眼科检查，包括眼底镜、光学相干断层扫描（OCT）、荧光素眼底血管造影等检查方法。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脉络膜新生血管的治疗</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药物治疗是脉络膜新生血管的常见治疗方法，主要通过眼内注射抗血管内皮生长因子药物来抑制新生血管的生长。</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目前，国际上已经批准了多种抗血管内皮生长因子药物用于脉络膜新生血管的治疗，这些药物通过抑制血管内皮生长因子的活性，从而抑制新生血管的生长。常见的药物包括雷珠单抗、阿柏西普等。</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注意事项：药物治疗需要定期注射，一般每4-6周注射一次，同时需要定期进行眼科检查，以确保治疗效果和眼睛健康。</a:t>
            </a:r>
          </a:p>
        </p:txBody>
      </p:sp>
      <p:pic>
        <p:nvPicPr>
          <p:cNvPr id="8" name="Picture 8"/>
          <p:cNvPicPr>
            <a:picLocks noChangeAspect="1"/>
          </p:cNvPicPr>
          <p:nvPr/>
        </p:nvPicPr>
        <p:blipFill>
          <a:blip r:embed="rId2"/>
          <a:srcRect t="18009" b="18009"/>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21875" b="21875"/>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21875" b="21875"/>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激光治疗是通过激光能量破坏新生血管的血管内皮细胞，使新生血管萎缩。</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激光治疗通常在局部麻醉下进行，通过激光照射病变区域，将能量传递给血管内皮细胞，破坏细胞并导致新生血管萎缩。激光治疗具有快速、安全、有效的优点，但可能对眼睛造成一定的损伤。</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注意事项：激光治疗后需要定期进行眼科检查，以确保眼睛健康，同时需要避免过度用眼和剧烈运动。</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9916" r="9916"/>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l="12170" r="12170"/>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l="17799" r="17799"/>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激光治疗</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1585540" y="4130989"/>
            <a:ext cx="9388340" cy="0"/>
          </a:xfrm>
          <a:prstGeom prst="line">
            <a:avLst/>
          </a:prstGeom>
          <a:ln w="28575">
            <a:solidFill>
              <a:schemeClr val="dk1">
                <a:lumMod val="75000"/>
                <a:lumOff val="25000"/>
              </a:schemeClr>
            </a:solidFill>
            <a:prstDash val="dash"/>
          </a:ln>
        </p:spPr>
        <p:style>
          <a:lnRef idx="0">
            <a:schemeClr val="dk1"/>
          </a:lnRef>
          <a:fillRef idx="1">
            <a:schemeClr val="dk1"/>
          </a:fillRef>
          <a:effectRef idx="0">
            <a:schemeClr val="dk1"/>
          </a:effectRef>
          <a:fontRef idx="minor">
            <a:schemeClr val="lt1"/>
          </a:fontRef>
        </p:style>
      </p:cxnSp>
      <p:grpSp>
        <p:nvGrpSpPr>
          <p:cNvPr id="3" name="Group 3"/>
          <p:cNvGrpSpPr/>
          <p:nvPr/>
        </p:nvGrpSpPr>
        <p:grpSpPr>
          <a:xfrm>
            <a:off x="994886" y="3540384"/>
            <a:ext cx="1181195" cy="1181195"/>
            <a:chOff x="994886" y="3540384"/>
            <a:chExt cx="1181195" cy="1181195"/>
          </a:xfrm>
        </p:grpSpPr>
        <p:sp>
          <p:nvSpPr>
            <p:cNvPr id="4" name="AutoShape 4"/>
            <p:cNvSpPr/>
            <p:nvPr/>
          </p:nvSpPr>
          <p:spPr>
            <a:xfrm>
              <a:off x="994886" y="3540384"/>
              <a:ext cx="1181195" cy="118119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320641" y="3876712"/>
            <a:ext cx="529780" cy="508540"/>
            <a:chOff x="1320641" y="3876712"/>
            <a:chExt cx="529780" cy="508540"/>
          </a:xfrm>
        </p:grpSpPr>
        <p:sp>
          <p:nvSpPr>
            <p:cNvPr id="6" name="Freeform 6"/>
            <p:cNvSpPr/>
            <p:nvPr/>
          </p:nvSpPr>
          <p:spPr>
            <a:xfrm>
              <a:off x="1674876" y="4088643"/>
              <a:ext cx="18193" cy="19050"/>
            </a:xfrm>
            <a:custGeom>
              <a:rect l="l" t="t" r="r" b="b"/>
              <a:pathLst>
                <a:path w="11" h="19050">
                  <a:moveTo>
                    <a:pt x="11" y="0"/>
                  </a:moveTo>
                  <a:cubicBezTo>
                    <a:pt x="8" y="0"/>
                    <a:pt x="4" y="0"/>
                    <a:pt x="0" y="0"/>
                  </a:cubicBezTo>
                  <a:cubicBezTo>
                    <a:pt x="3" y="0"/>
                    <a:pt x="7" y="0"/>
                    <a:pt x="1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20641" y="3876712"/>
              <a:ext cx="529780" cy="508540"/>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506450" y="3540384"/>
            <a:ext cx="1179100" cy="1181195"/>
            <a:chOff x="5506450" y="3540384"/>
            <a:chExt cx="1179100" cy="1181195"/>
          </a:xfrm>
        </p:grpSpPr>
        <p:sp>
          <p:nvSpPr>
            <p:cNvPr id="9" name="AutoShape 9"/>
            <p:cNvSpPr/>
            <p:nvPr/>
          </p:nvSpPr>
          <p:spPr>
            <a:xfrm>
              <a:off x="5506450" y="3540384"/>
              <a:ext cx="1179100" cy="11811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5935409" y="3917288"/>
            <a:ext cx="321183" cy="427387"/>
            <a:chOff x="5935409" y="3917288"/>
            <a:chExt cx="321183" cy="427387"/>
          </a:xfrm>
        </p:grpSpPr>
        <p:sp>
          <p:nvSpPr>
            <p:cNvPr id="11" name="Freeform 11"/>
            <p:cNvSpPr/>
            <p:nvPr/>
          </p:nvSpPr>
          <p:spPr>
            <a:xfrm>
              <a:off x="5935409" y="4109884"/>
              <a:ext cx="150114" cy="234791"/>
            </a:xfrm>
            <a:custGeom>
              <a:rect l="l" t="t" r="r" b="b"/>
              <a:pathLst>
                <a:path w="57" h="89">
                  <a:moveTo>
                    <a:pt x="0" y="9"/>
                  </a:moveTo>
                  <a:lnTo>
                    <a:pt x="0" y="9"/>
                  </a:lnTo>
                  <a:lnTo>
                    <a:pt x="0" y="73"/>
                  </a:lnTo>
                  <a:lnTo>
                    <a:pt x="57" y="89"/>
                  </a:lnTo>
                  <a:lnTo>
                    <a:pt x="57" y="25"/>
                  </a:lnTo>
                  <a:lnTo>
                    <a:pt x="16" y="14"/>
                  </a:lnTo>
                  <a:lnTo>
                    <a:pt x="41" y="7"/>
                  </a:lnTo>
                  <a:lnTo>
                    <a:pt x="36" y="0"/>
                  </a:lnTo>
                  <a:lnTo>
                    <a:pt x="0" y="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109145" y="4109884"/>
              <a:ext cx="147447" cy="234791"/>
            </a:xfrm>
            <a:custGeom>
              <a:rect l="l" t="t" r="r" b="b"/>
              <a:pathLst>
                <a:path w="56" h="89">
                  <a:moveTo>
                    <a:pt x="21" y="0"/>
                  </a:moveTo>
                  <a:lnTo>
                    <a:pt x="15" y="7"/>
                  </a:lnTo>
                  <a:lnTo>
                    <a:pt x="40" y="14"/>
                  </a:lnTo>
                  <a:lnTo>
                    <a:pt x="40" y="14"/>
                  </a:lnTo>
                  <a:lnTo>
                    <a:pt x="0" y="25"/>
                  </a:lnTo>
                  <a:lnTo>
                    <a:pt x="0" y="89"/>
                  </a:lnTo>
                  <a:lnTo>
                    <a:pt x="56" y="73"/>
                  </a:lnTo>
                  <a:lnTo>
                    <a:pt x="56" y="9"/>
                  </a:lnTo>
                  <a:lnTo>
                    <a:pt x="21" y="0"/>
                  </a:lnTo>
                  <a:close/>
                  <a:moveTo>
                    <a:pt x="41" y="39"/>
                  </a:moveTo>
                  <a:lnTo>
                    <a:pt x="17" y="46"/>
                  </a:lnTo>
                  <a:lnTo>
                    <a:pt x="17" y="34"/>
                  </a:lnTo>
                  <a:lnTo>
                    <a:pt x="41" y="28"/>
                  </a:lnTo>
                  <a:lnTo>
                    <a:pt x="41" y="3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995892" y="3917288"/>
              <a:ext cx="202787" cy="229457"/>
            </a:xfrm>
            <a:custGeom>
              <a:rect l="l" t="t" r="r" b="b"/>
              <a:pathLst>
                <a:path w="77" h="87">
                  <a:moveTo>
                    <a:pt x="38" y="87"/>
                  </a:moveTo>
                  <a:lnTo>
                    <a:pt x="77" y="42"/>
                  </a:lnTo>
                  <a:lnTo>
                    <a:pt x="48" y="42"/>
                  </a:lnTo>
                  <a:lnTo>
                    <a:pt x="48" y="0"/>
                  </a:lnTo>
                  <a:lnTo>
                    <a:pt x="29" y="0"/>
                  </a:lnTo>
                  <a:lnTo>
                    <a:pt x="29" y="42"/>
                  </a:lnTo>
                  <a:lnTo>
                    <a:pt x="0" y="42"/>
                  </a:lnTo>
                  <a:lnTo>
                    <a:pt x="38" y="8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78243" y="3540384"/>
            <a:ext cx="1179100" cy="1181195"/>
            <a:chOff x="9978243" y="3540384"/>
            <a:chExt cx="1179100" cy="1181195"/>
          </a:xfrm>
        </p:grpSpPr>
        <p:sp>
          <p:nvSpPr>
            <p:cNvPr id="15" name="AutoShape 15"/>
            <p:cNvSpPr/>
            <p:nvPr/>
          </p:nvSpPr>
          <p:spPr>
            <a:xfrm>
              <a:off x="9978243" y="3540384"/>
              <a:ext cx="1179100" cy="118119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10351433" y="3876712"/>
            <a:ext cx="424244" cy="464725"/>
            <a:chOff x="10351433" y="3876712"/>
            <a:chExt cx="424244" cy="464725"/>
          </a:xfrm>
        </p:grpSpPr>
        <p:sp>
          <p:nvSpPr>
            <p:cNvPr id="17" name="Freeform 17"/>
            <p:cNvSpPr/>
            <p:nvPr/>
          </p:nvSpPr>
          <p:spPr>
            <a:xfrm>
              <a:off x="10351433" y="3876712"/>
              <a:ext cx="424244" cy="325850"/>
            </a:xfrm>
            <a:custGeom>
              <a:rect l="l" t="t"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0390962" y="4228089"/>
              <a:ext cx="56579" cy="113347"/>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10490022" y="4174273"/>
              <a:ext cx="59436" cy="16716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0594607" y="4117599"/>
              <a:ext cx="59436" cy="223838"/>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0693667" y="4063687"/>
              <a:ext cx="62198" cy="27765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2" name="Picture 22"/>
          <p:cNvPicPr>
            <a:picLocks noChangeAspect="1"/>
          </p:cNvPicPr>
          <p:nvPr/>
        </p:nvPicPr>
        <p:blipFill>
          <a:blip r:embed="rId2"/>
          <a:srcRect t="5359" b="5359"/>
          <a:stretch>
            <a:fillRect/>
          </a:stretch>
        </p:blipFill>
        <p:spPr>
          <a:xfrm>
            <a:off x="387332" y="1711400"/>
            <a:ext cx="2396303" cy="1604591"/>
          </a:xfrm>
          <a:prstGeom prst="rect">
            <a:avLst/>
          </a:prstGeom>
        </p:spPr>
      </p:pic>
      <p:pic>
        <p:nvPicPr>
          <p:cNvPr id="23" name="Picture 23"/>
          <p:cNvPicPr>
            <a:picLocks noChangeAspect="1"/>
          </p:cNvPicPr>
          <p:nvPr/>
        </p:nvPicPr>
        <p:blipFill>
          <a:blip r:embed="rId3"/>
          <a:srcRect t="707" b="707"/>
          <a:stretch>
            <a:fillRect/>
          </a:stretch>
        </p:blipFill>
        <p:spPr>
          <a:xfrm>
            <a:off x="4897849" y="4920583"/>
            <a:ext cx="2396303" cy="1574955"/>
          </a:xfrm>
          <a:prstGeom prst="rect">
            <a:avLst/>
          </a:prstGeom>
        </p:spPr>
      </p:pic>
      <p:pic>
        <p:nvPicPr>
          <p:cNvPr id="24" name="Picture 24"/>
          <p:cNvPicPr>
            <a:picLocks noChangeAspect="1"/>
          </p:cNvPicPr>
          <p:nvPr/>
        </p:nvPicPr>
        <p:blipFill>
          <a:blip r:embed="rId4"/>
          <a:srcRect t="764" b="764"/>
          <a:stretch>
            <a:fillRect/>
          </a:stretch>
        </p:blipFill>
        <p:spPr>
          <a:xfrm>
            <a:off x="9369642" y="1711400"/>
            <a:ext cx="2396303" cy="1604591"/>
          </a:xfrm>
          <a:prstGeom prst="rect">
            <a:avLst/>
          </a:prstGeom>
        </p:spPr>
      </p:pic>
      <p:sp>
        <p:nvSpPr>
          <p:cNvPr id="25" name="TextBox 25"/>
          <p:cNvSpPr txBox="1"/>
          <p:nvPr/>
        </p:nvSpPr>
        <p:spPr>
          <a:xfrm>
            <a:off x="381368" y="5057263"/>
            <a:ext cx="4114800" cy="14382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1350">
                <a:solidFill>
                  <a:schemeClr val="dk1">
                    <a:alpha val="100000"/>
                  </a:schemeClr>
                </a:solidFill>
                <a:latin typeface="Microsoft Yahei"/>
                <a:ea typeface="Microsoft Yahei"/>
                <a:cs typeface="Microsoft Yahei"/>
              </a:rPr>
              <a:t>单击此处添加正文，文字是您思想的提一一二三四五六七八九一二三四五六七八九一二三四五六七八九文，单击此处添加正文，文字是您思想的提炼，为了最终呈现发布的良好效果单击此4*25}</a:t>
            </a:r>
          </a:p>
        </p:txBody>
      </p:sp>
      <p:sp>
        <p:nvSpPr>
          <p:cNvPr id="26" name="TextBox 26"/>
          <p:cNvSpPr txBox="1"/>
          <p:nvPr/>
        </p:nvSpPr>
        <p:spPr>
          <a:xfrm>
            <a:off x="7752954" y="5104888"/>
            <a:ext cx="4114800" cy="13906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注意事项：光动力治疗后需要避免阳光照射和强光刺激，同时需要定期进行眼科检查。</a:t>
            </a:r>
          </a:p>
        </p:txBody>
      </p:sp>
      <p:sp>
        <p:nvSpPr>
          <p:cNvPr id="27" name="TextBox 27"/>
          <p:cNvSpPr txBox="1"/>
          <p:nvPr/>
        </p:nvSpPr>
        <p:spPr>
          <a:xfrm>
            <a:off x="4036093" y="1905000"/>
            <a:ext cx="4119815" cy="14763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光动力疗法需要在治疗前接受光敏剂的静脉注射，然后在特定波长的光照射下，光敏剂会产生化学反应，破坏新生血管的血管内皮细胞。光动力疗法具有较高的治愈率和较低的复发率，但需要严格控制光敏剂的剂量和照射时间。</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光动力疗法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22049" y="1596676"/>
            <a:ext cx="1968723" cy="4629531"/>
            <a:chOff x="1422049" y="1596676"/>
            <a:chExt cx="1968723" cy="4629531"/>
          </a:xfrm>
        </p:grpSpPr>
        <p:sp>
          <p:nvSpPr>
            <p:cNvPr id="3" name="Freeform 3"/>
            <p:cNvSpPr/>
            <p:nvPr/>
          </p:nvSpPr>
          <p:spPr>
            <a:xfrm>
              <a:off x="2025363" y="4856702"/>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794667" y="5883307"/>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476276" y="5883307"/>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192622" y="3770662"/>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383122" y="3793998"/>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02636" y="3891344"/>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511013" y="4670393"/>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667604" y="3785521"/>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266726" y="3785521"/>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989358" y="3736848"/>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804413" y="4670393"/>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622295" y="3785521"/>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446654" y="3785521"/>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563049" y="3736848"/>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89772" y="1596676"/>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266726" y="2149221"/>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422049" y="2788444"/>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083781" y="2788444"/>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08822" y="2358771"/>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906872" y="3008662"/>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942781" y="3017139"/>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826386" y="2796921"/>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2677349" y="3008662"/>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709163" y="3017139"/>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596958" y="2796921"/>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349" y="3226689"/>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124899" y="3349466"/>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09017" y="3546348"/>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454963" y="93878"/>
            <a:ext cx="10641129" cy="914400"/>
            <a:chOff x="454963" y="93878"/>
            <a:chExt cx="10641129" cy="914400"/>
          </a:xfrm>
        </p:grpSpPr>
        <p:sp>
          <p:nvSpPr>
            <p:cNvPr id="32" name="AutoShape 3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手术治疗</a:t>
              </a:r>
            </a:p>
          </p:txBody>
        </p:sp>
      </p:grpSp>
      <p:sp>
        <p:nvSpPr>
          <p:cNvPr id="53" name="AutoShape 53"/>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6" name="Group 56"/>
          <p:cNvGrpSpPr/>
          <p:nvPr/>
        </p:nvGrpSpPr>
        <p:grpSpPr>
          <a:xfrm>
            <a:off x="5257991" y="1574521"/>
            <a:ext cx="859155" cy="624840"/>
            <a:chOff x="5257991" y="1574521"/>
            <a:chExt cx="859155" cy="624840"/>
          </a:xfrm>
        </p:grpSpPr>
        <p:sp>
          <p:nvSpPr>
            <p:cNvPr id="57" name="TextBox 57"/>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58" name="AutoShape 58"/>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1" name="Group 61"/>
          <p:cNvGrpSpPr/>
          <p:nvPr/>
        </p:nvGrpSpPr>
        <p:grpSpPr>
          <a:xfrm>
            <a:off x="5257991" y="3286601"/>
            <a:ext cx="935355" cy="624840"/>
            <a:chOff x="5257991" y="3286601"/>
            <a:chExt cx="935355" cy="624840"/>
          </a:xfrm>
        </p:grpSpPr>
        <p:sp>
          <p:nvSpPr>
            <p:cNvPr id="62" name="TextBox 62"/>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63" name="AutoShape 63"/>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6" name="Group 66"/>
          <p:cNvGrpSpPr/>
          <p:nvPr/>
        </p:nvGrpSpPr>
        <p:grpSpPr>
          <a:xfrm>
            <a:off x="5257991" y="5005674"/>
            <a:ext cx="935355" cy="624840"/>
            <a:chOff x="5257991" y="5005674"/>
            <a:chExt cx="935355" cy="624840"/>
          </a:xfrm>
        </p:grpSpPr>
        <p:sp>
          <p:nvSpPr>
            <p:cNvPr id="67" name="TextBox 67"/>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sp>
        <p:nvSpPr>
          <p:cNvPr id="68" name="TextBox 68"/>
          <p:cNvSpPr txBox="1"/>
          <p:nvPr/>
        </p:nvSpPr>
        <p:spPr>
          <a:xfrm>
            <a:off x="6542983" y="1318593"/>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手术治疗是脉络膜新生血管的最后选择，主要通过手术切除病变组织和视网膜移植来治疗。</a:t>
            </a:r>
          </a:p>
        </p:txBody>
      </p:sp>
      <p:sp>
        <p:nvSpPr>
          <p:cNvPr id="69" name="TextBox 69"/>
          <p:cNvSpPr txBox="1"/>
          <p:nvPr/>
        </p:nvSpPr>
        <p:spPr>
          <a:xfrm>
            <a:off x="6542983" y="3081419"/>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手术治疗通常在药物治疗、激光治疗和光动力疗法无效的情况下进行，手术方法包括巩膜扣带术、玻璃体切除术等。手术切除病变组织和视网膜移植可以有效地治疗脉络膜新生血管，但手术风险较高，需要严格掌握手术适应症。</a:t>
            </a:r>
          </a:p>
        </p:txBody>
      </p:sp>
      <p:sp>
        <p:nvSpPr>
          <p:cNvPr id="70" name="TextBox 70"/>
          <p:cNvSpPr txBox="1"/>
          <p:nvPr/>
        </p:nvSpPr>
        <p:spPr>
          <a:xfrm>
            <a:off x="6542983" y="4773978"/>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注意事项：手术后需要定期进行眼科检查和康复训练，以确保眼睛健康和恢复视力。同时需要遵循医生的建议，按时服药和复查。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脉络膜新生血管的护理</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https://d.book118.com/177020051141006031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2024-09-04T04:58:14.093</cp:lastPrinted>
  <dcterms:created xsi:type="dcterms:W3CDTF">2024-09-03T20:58:14Z</dcterms:created>
  <dcterms:modified xsi:type="dcterms:W3CDTF">2024-09-03T20:58:16Z</dcterms:modified>
</cp:coreProperties>
</file>