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614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9144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02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104FC2-A292-4A50-9AF0-6DD1B0B52A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DB91F1-36EF-4F37-8615-E8D0C018A6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D7E5AD-5455-46E3-9371-3C1DECC3F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22D204-DDE6-4581-BEC6-BA0306404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D6A14C-6822-44CE-ABDF-1D5A3DC964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61D80C-C38A-4B8B-A454-FA08C4C130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4516F4-B995-4729-A321-92B7883E2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1E878D-0001-4E19-A180-E164220B5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25FD4C-C908-49F4-BDF6-E40112FDCD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85220C-5608-433A-A02B-61E4B5A476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637F04-791D-45D7-ADA7-AAE1BC133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885825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885825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885825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8122069" y="528590"/>
            <a:ext cx="381850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3991873" y="1619884"/>
            <a:ext cx="4523476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 sz="4050"/>
              <a:t>单击此处编辑母</a:t>
            </a:r>
            <a:br>
              <a:rPr lang="en-US" altLang="zh-CN" sz="4050"/>
            </a:br>
            <a:r>
              <a:rPr lang="zh-CN" altLang="en-US" sz="4050"/>
              <a:t>版标题样式</a:t>
            </a:r>
            <a:endParaRPr lang="zh-CN" altLang="en-US" sz="4050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5318184" y="4038150"/>
            <a:ext cx="3197165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z="1200"/>
              <a:t>单击此处编辑母版副标题样式</a:t>
            </a:r>
            <a:endParaRPr lang="zh-CN" altLang="en-US" sz="1200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642937" y="366417"/>
            <a:ext cx="6996112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 sz="900"/>
              <a:t>公司名占位符</a:t>
            </a:r>
            <a:endParaRPr lang="zh-CN" altLang="en-US" sz="900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6457950" y="5182846"/>
            <a:ext cx="20574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 sz="1350"/>
              <a:t>署名占位符</a:t>
            </a:r>
            <a:endParaRPr lang="zh-CN" altLang="en-US" sz="1350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617220" y="849815"/>
            <a:ext cx="7938000" cy="180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6042850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6042850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6042850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315641" y="1009199"/>
            <a:ext cx="216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 sz="3300"/>
              <a:t>标题</a:t>
            </a:r>
            <a:endParaRPr lang="zh-CN" altLang="en-US" sz="3300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617220" y="849815"/>
            <a:ext cx="7938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122069" y="528590"/>
            <a:ext cx="381850" cy="12843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9144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9144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9144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619020" y="3133103"/>
            <a:ext cx="4775662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 sz="2400"/>
              <a:t>单击编辑母版标题</a:t>
            </a:r>
            <a:endParaRPr lang="zh-CN" altLang="en-US" sz="2400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617220" y="1781404"/>
            <a:ext cx="4775662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 sz="6000"/>
              <a:t>节编号</a:t>
            </a:r>
            <a:endParaRPr lang="zh-CN" altLang="en-US" sz="6000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8122069" y="500455"/>
            <a:ext cx="381850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617220" y="849815"/>
            <a:ext cx="7938000" cy="180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28650" y="1364400"/>
            <a:ext cx="3886200" cy="4813200"/>
          </a:xfrm>
        </p:spPr>
        <p:txBody>
          <a:bodyPr/>
          <a:lstStyle/>
          <a:p>
            <a:pPr lvl="0"/>
            <a:r>
              <a:rPr lang="zh-CN" altLang="en-US" sz="1500"/>
              <a:t>单击此处编辑母版文本样式</a:t>
            </a:r>
            <a:endParaRPr lang="zh-CN" altLang="en-US" sz="1500"/>
          </a:p>
          <a:p>
            <a:pPr lvl="1"/>
            <a:r>
              <a:rPr lang="zh-CN" altLang="en-US" sz="1350"/>
              <a:t>二级</a:t>
            </a:r>
            <a:endParaRPr lang="zh-CN" altLang="en-US" sz="1350"/>
          </a:p>
          <a:p>
            <a:pPr lvl="2"/>
            <a:r>
              <a:rPr lang="zh-CN" altLang="en-US" sz="1200"/>
              <a:t>三级</a:t>
            </a:r>
            <a:endParaRPr lang="zh-CN" altLang="en-US" sz="1200"/>
          </a:p>
          <a:p>
            <a:pPr lvl="3"/>
            <a:r>
              <a:rPr lang="zh-CN" altLang="en-US" sz="1050"/>
              <a:t>四级</a:t>
            </a:r>
            <a:endParaRPr lang="zh-CN" altLang="en-US" sz="1050"/>
          </a:p>
          <a:p>
            <a:pPr lvl="4"/>
            <a:r>
              <a:rPr lang="zh-CN" altLang="en-US" sz="900"/>
              <a:t>五级</a:t>
            </a:r>
            <a:endParaRPr lang="zh-CN" altLang="en-US" sz="900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4629150" y="1364400"/>
            <a:ext cx="3886200" cy="4813200"/>
          </a:xfrm>
        </p:spPr>
        <p:txBody>
          <a:bodyPr/>
          <a:lstStyle/>
          <a:p>
            <a:pPr lvl="0"/>
            <a:r>
              <a:rPr lang="zh-CN" altLang="en-US" sz="1500"/>
              <a:t>单击此处编辑母版文本样式</a:t>
            </a:r>
            <a:endParaRPr lang="zh-CN" altLang="en-US" sz="1500"/>
          </a:p>
          <a:p>
            <a:pPr lvl="1"/>
            <a:r>
              <a:rPr lang="zh-CN" altLang="en-US" sz="1350"/>
              <a:t>二级</a:t>
            </a:r>
            <a:endParaRPr lang="zh-CN" altLang="en-US" sz="1350"/>
          </a:p>
          <a:p>
            <a:pPr lvl="2"/>
            <a:r>
              <a:rPr lang="zh-CN" altLang="en-US" sz="1200"/>
              <a:t>三级</a:t>
            </a:r>
            <a:endParaRPr lang="zh-CN" altLang="en-US" sz="1200"/>
          </a:p>
          <a:p>
            <a:pPr lvl="3"/>
            <a:r>
              <a:rPr lang="zh-CN" altLang="en-US" sz="1050"/>
              <a:t>四级</a:t>
            </a:r>
            <a:endParaRPr lang="zh-CN" altLang="en-US" sz="1050"/>
          </a:p>
          <a:p>
            <a:pPr lvl="4"/>
            <a:r>
              <a:rPr lang="zh-CN" altLang="en-US" sz="900"/>
              <a:t>五级</a:t>
            </a:r>
            <a:endParaRPr lang="zh-CN" altLang="en-US" sz="900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29841" y="360000"/>
            <a:ext cx="78867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 sz="3000"/>
              <a:t>单击此处编辑母版标题样式</a:t>
            </a:r>
            <a:endParaRPr lang="zh-CN" altLang="en-US" sz="3000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629841" y="1364400"/>
            <a:ext cx="3868340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z="1800"/>
              <a:t>单击此处编辑母版文本样式</a:t>
            </a:r>
            <a:endParaRPr lang="zh-CN" altLang="en-US" sz="1800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29841" y="2061275"/>
            <a:ext cx="3868340" cy="4128388"/>
          </a:xfrm>
        </p:spPr>
        <p:txBody>
          <a:bodyPr/>
          <a:lstStyle/>
          <a:p>
            <a:pPr lvl="0"/>
            <a:r>
              <a:rPr lang="zh-CN" altLang="en-US" sz="1500"/>
              <a:t>单击此处编辑母版文本样式</a:t>
            </a:r>
            <a:endParaRPr lang="zh-CN" altLang="en-US" sz="1500"/>
          </a:p>
          <a:p>
            <a:pPr lvl="1"/>
            <a:r>
              <a:rPr lang="zh-CN" altLang="en-US" sz="1350"/>
              <a:t>二级</a:t>
            </a:r>
            <a:endParaRPr lang="zh-CN" altLang="en-US" sz="1350"/>
          </a:p>
          <a:p>
            <a:pPr lvl="2"/>
            <a:r>
              <a:rPr lang="zh-CN" altLang="en-US" sz="1200"/>
              <a:t>三级</a:t>
            </a:r>
            <a:endParaRPr lang="zh-CN" altLang="en-US" sz="1200"/>
          </a:p>
          <a:p>
            <a:pPr lvl="3"/>
            <a:r>
              <a:rPr lang="zh-CN" altLang="en-US" sz="1050"/>
              <a:t>四级</a:t>
            </a:r>
            <a:endParaRPr lang="zh-CN" altLang="en-US" sz="1050"/>
          </a:p>
          <a:p>
            <a:pPr lvl="4"/>
            <a:r>
              <a:rPr lang="zh-CN" altLang="en-US" sz="900"/>
              <a:t>五级</a:t>
            </a:r>
            <a:endParaRPr lang="zh-CN" altLang="en-US" sz="900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4629150" y="1364400"/>
            <a:ext cx="3887391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z="1800"/>
              <a:t>单击此处编辑母版文本样式</a:t>
            </a:r>
            <a:endParaRPr lang="zh-CN" altLang="en-US" sz="1800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4629150" y="2061275"/>
            <a:ext cx="3887391" cy="4128388"/>
          </a:xfrm>
        </p:spPr>
        <p:txBody>
          <a:bodyPr/>
          <a:lstStyle/>
          <a:p>
            <a:pPr lvl="0"/>
            <a:r>
              <a:rPr lang="zh-CN" altLang="en-US" sz="1500"/>
              <a:t>单击此处编辑母版文本样式</a:t>
            </a:r>
            <a:endParaRPr lang="zh-CN" altLang="en-US" sz="1500"/>
          </a:p>
          <a:p>
            <a:pPr lvl="1"/>
            <a:r>
              <a:rPr lang="zh-CN" altLang="en-US" sz="1350"/>
              <a:t>二级</a:t>
            </a:r>
            <a:endParaRPr lang="zh-CN" altLang="en-US" sz="1350"/>
          </a:p>
          <a:p>
            <a:pPr lvl="2"/>
            <a:r>
              <a:rPr lang="zh-CN" altLang="en-US" sz="1200"/>
              <a:t>三级</a:t>
            </a:r>
            <a:endParaRPr lang="zh-CN" altLang="en-US" sz="1200"/>
          </a:p>
          <a:p>
            <a:pPr lvl="3"/>
            <a:r>
              <a:rPr lang="zh-CN" altLang="en-US" sz="1050"/>
              <a:t>四级</a:t>
            </a:r>
            <a:endParaRPr lang="zh-CN" altLang="en-US" sz="1050"/>
          </a:p>
          <a:p>
            <a:pPr lvl="4"/>
            <a:r>
              <a:rPr lang="zh-CN" altLang="en-US" sz="900"/>
              <a:t>五级</a:t>
            </a:r>
            <a:endParaRPr lang="zh-CN" altLang="en-US" sz="900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28650" y="360000"/>
            <a:ext cx="7886700" cy="5817600"/>
          </a:xfrm>
        </p:spPr>
        <p:txBody>
          <a:bodyPr/>
          <a:lstStyle/>
          <a:p>
            <a:pPr lvl="0"/>
            <a:r>
              <a:rPr lang="zh-CN" altLang="en-US" sz="1500"/>
              <a:t>单击此处编辑母版文本样式</a:t>
            </a:r>
            <a:endParaRPr lang="zh-CN" altLang="en-US" sz="1500"/>
          </a:p>
          <a:p>
            <a:pPr lvl="1"/>
            <a:r>
              <a:rPr lang="zh-CN" altLang="en-US" sz="1350"/>
              <a:t>二级</a:t>
            </a:r>
            <a:endParaRPr lang="zh-CN" altLang="en-US" sz="1350"/>
          </a:p>
          <a:p>
            <a:pPr lvl="2"/>
            <a:r>
              <a:rPr lang="zh-CN" altLang="en-US" sz="1200"/>
              <a:t>三级</a:t>
            </a:r>
            <a:endParaRPr lang="zh-CN" altLang="en-US" sz="1200"/>
          </a:p>
          <a:p>
            <a:pPr lvl="3"/>
            <a:r>
              <a:rPr lang="zh-CN" altLang="en-US" sz="1050"/>
              <a:t>四级</a:t>
            </a:r>
            <a:endParaRPr lang="zh-CN" altLang="en-US" sz="1050"/>
          </a:p>
          <a:p>
            <a:pPr lvl="4"/>
            <a:r>
              <a:rPr lang="zh-CN" altLang="en-US" sz="900"/>
              <a:t>五级</a:t>
            </a:r>
            <a:endParaRPr lang="zh-CN" altLang="en-US" sz="900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29841" y="360000"/>
            <a:ext cx="7886700" cy="864000"/>
          </a:xfrm>
        </p:spPr>
        <p:txBody>
          <a:bodyPr/>
          <a:lstStyle/>
          <a:p>
            <a:r>
              <a:rPr lang="zh-CN" altLang="en-US" sz="3000"/>
              <a:t>单击此处编辑母版标题样式</a:t>
            </a:r>
            <a:endParaRPr lang="zh-CN" altLang="en-US" sz="3000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28650" y="1296000"/>
            <a:ext cx="7885509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 sz="1800"/>
              <a:t>单击此处编辑母版副标题样式</a:t>
            </a:r>
            <a:endParaRPr lang="zh-CN" altLang="en-US" sz="1800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9144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9144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9144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3561735" y="1772761"/>
            <a:ext cx="4953164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 sz="4500"/>
              <a:t>单击此处编辑母版标题样式</a:t>
            </a:r>
            <a:endParaRPr lang="zh-CN" altLang="en-US" sz="4500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629099" y="356515"/>
            <a:ext cx="7305226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sz="900">
                <a:sym typeface="+mn-ea"/>
              </a:rPr>
              <a:t>公司名占位符</a:t>
            </a:r>
            <a:endParaRPr sz="900"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3561873" y="3572510"/>
            <a:ext cx="4953476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 sz="1350"/>
              <a:t>署名占位符</a:t>
            </a:r>
            <a:endParaRPr lang="zh-CN" altLang="en-US" sz="1350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8122069" y="528590"/>
            <a:ext cx="381850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617220" y="849815"/>
            <a:ext cx="7938000" cy="180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3848100" y="3651250"/>
            <a:ext cx="5282089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3848100" y="3651250"/>
            <a:ext cx="5282089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3861911" y="3651250"/>
            <a:ext cx="5282089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28650" y="360000"/>
            <a:ext cx="78867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 sz="3000"/>
              <a:t>单击此处编辑母版标题样式</a:t>
            </a:r>
            <a:endParaRPr lang="zh-CN" altLang="en-US" sz="3000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628650" y="1364400"/>
            <a:ext cx="78867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 sz="1500"/>
              <a:t>单击此处编辑母版文本样式</a:t>
            </a:r>
            <a:endParaRPr lang="zh-CN" altLang="en-US" sz="1500"/>
          </a:p>
          <a:p>
            <a:pPr lvl="1"/>
            <a:r>
              <a:rPr lang="zh-CN" altLang="en-US" sz="1350"/>
              <a:t>二级</a:t>
            </a:r>
            <a:endParaRPr lang="zh-CN" altLang="en-US" sz="1350"/>
          </a:p>
          <a:p>
            <a:pPr lvl="2"/>
            <a:r>
              <a:rPr lang="zh-CN" altLang="en-US" sz="1200"/>
              <a:t>三级</a:t>
            </a:r>
            <a:endParaRPr lang="zh-CN" altLang="en-US" sz="1200"/>
          </a:p>
          <a:p>
            <a:pPr lvl="3"/>
            <a:r>
              <a:rPr lang="zh-CN" altLang="en-US" sz="1050"/>
              <a:t>四级</a:t>
            </a:r>
            <a:endParaRPr lang="zh-CN" altLang="en-US" sz="1050"/>
          </a:p>
          <a:p>
            <a:pPr lvl="4"/>
            <a:r>
              <a:rPr lang="zh-CN" altLang="en-US" sz="900"/>
              <a:t>五级</a:t>
            </a:r>
            <a:endParaRPr lang="zh-CN" altLang="en-US" sz="900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6135" r:id="rId2"/>
    <p:sldLayoutId id="2147496136" r:id="rId3"/>
    <p:sldLayoutId id="2147496137" r:id="rId4"/>
    <p:sldLayoutId id="2147496138" r:id="rId5"/>
    <p:sldLayoutId id="2147496139" r:id="rId6"/>
    <p:sldLayoutId id="2147496140" r:id="rId7"/>
    <p:sldLayoutId id="2147496141" r:id="rId8"/>
    <p:sldLayoutId id="2147496142" r:id="rId9"/>
    <p:sldLayoutId id="2147496143" r:id="rId10"/>
    <p:sldLayoutId id="2147496144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83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7.xml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tags" Target="../tags/tag140.xml" /><Relationship Id="rId14" Type="http://schemas.openxmlformats.org/officeDocument/2006/relationships/tags" Target="../tags/tag141.xml" /><Relationship Id="rId15" Type="http://schemas.openxmlformats.org/officeDocument/2006/relationships/tags" Target="../tags/tag142.xml" /><Relationship Id="rId16" Type="http://schemas.openxmlformats.org/officeDocument/2006/relationships/tags" Target="../tags/tag143.xml" /><Relationship Id="rId17" Type="http://schemas.openxmlformats.org/officeDocument/2006/relationships/tags" Target="../tags/tag144.xml" /><Relationship Id="rId18" Type="http://schemas.openxmlformats.org/officeDocument/2006/relationships/tags" Target="../tags/tag145.xml" /><Relationship Id="rId19" Type="http://schemas.openxmlformats.org/officeDocument/2006/relationships/tags" Target="../tags/tag146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14" Type="http://schemas.openxmlformats.org/officeDocument/2006/relationships/tags" Target="../tags/tag175.xml" /><Relationship Id="rId15" Type="http://schemas.openxmlformats.org/officeDocument/2006/relationships/tags" Target="../tags/tag176.xml" /><Relationship Id="rId16" Type="http://schemas.openxmlformats.org/officeDocument/2006/relationships/tags" Target="../tags/tag177.xml" /><Relationship Id="rId17" Type="http://schemas.openxmlformats.org/officeDocument/2006/relationships/tags" Target="../tags/tag178.xml" /><Relationship Id="rId18" Type="http://schemas.openxmlformats.org/officeDocument/2006/relationships/tags" Target="../tags/tag179.xml" /><Relationship Id="rId19" Type="http://schemas.openxmlformats.org/officeDocument/2006/relationships/tags" Target="../tags/tag180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tags" Target="../tags/tag18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703214320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3991873" y="2072163"/>
            <a:ext cx="4523476" cy="1705699"/>
          </a:xfrm>
        </p:spPr>
        <p:txBody>
          <a:bodyPr/>
          <a:lstStyle/>
          <a:p>
            <a:r>
              <a:rPr lang="zh-CN" altLang="en-US" sz="4050"/>
              <a:t>商务策划概论</a:t>
            </a:r>
            <a:endParaRPr lang="zh-CN" altLang="en-US" sz="4050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318184" y="3885862"/>
            <a:ext cx="3197165" cy="729000"/>
          </a:xfrm>
        </p:spPr>
        <p:txBody>
          <a:bodyPr/>
          <a:lstStyle/>
          <a:p>
            <a:r>
              <a:rPr lang="zh-CN" altLang="en-US" sz="1200"/>
              <a:t>单击此处添加副标题</a:t>
            </a:r>
            <a:endParaRPr lang="zh-CN" altLang="en-US" sz="1200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642937" y="1132062"/>
            <a:ext cx="6996112" cy="378000"/>
          </a:xfrm>
        </p:spPr>
        <p:txBody>
          <a:bodyPr/>
          <a:lstStyle/>
          <a:p>
            <a:r>
              <a:rPr lang="zh-CN" altLang="en-US" sz="900"/>
              <a:t> ppt公司</a:t>
            </a:r>
            <a:endParaRPr lang="zh-CN" altLang="en-US" sz="900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6457950" y="4744384"/>
            <a:ext cx="2057400" cy="378000"/>
          </a:xfrm>
        </p:spPr>
        <p:txBody>
          <a:bodyPr/>
          <a:lstStyle/>
          <a:p>
            <a:r>
              <a:rPr lang="zh-CN" altLang="en-US" sz="1350"/>
              <a:t>汇报人：PPT</a:t>
            </a:r>
            <a:endParaRPr lang="zh-CN" altLang="en-US" sz="1350"/>
          </a:p>
        </p:txBody>
      </p:sp>
    </p:spTree>
    <p:custDataLst>
      <p:tags r:id="rId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315641" y="1614149"/>
            <a:ext cx="2160000" cy="1926292"/>
          </a:xfrm>
        </p:spPr>
        <p:txBody>
          <a:bodyPr/>
          <a:lstStyle/>
          <a:p>
            <a:r>
              <a:rPr lang="zh-CN" altLang="en-US" sz="3300"/>
              <a:t>目录</a:t>
            </a:r>
            <a:endParaRPr lang="zh-CN" altLang="en-US" sz="3300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7953851" y="1998821"/>
            <a:ext cx="493871" cy="39957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1350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sz="1350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4537234" y="1998821"/>
            <a:ext cx="3156585" cy="39957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35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135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4490561" y="2506980"/>
            <a:ext cx="4003357" cy="2381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7953851" y="2596515"/>
            <a:ext cx="493871" cy="39957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1350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sz="1350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4537234" y="2596515"/>
            <a:ext cx="3156585" cy="39957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35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商务策划概述</a:t>
            </a:r>
            <a:endParaRPr lang="zh-CN" altLang="en-US" sz="135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4490561" y="3104673"/>
            <a:ext cx="4003357" cy="2381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7953851" y="3194208"/>
            <a:ext cx="493871" cy="39957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1350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sz="1350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4537234" y="3194208"/>
            <a:ext cx="3156585" cy="39957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35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商务策划的流程</a:t>
            </a:r>
            <a:endParaRPr lang="zh-CN" altLang="en-US" sz="135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4490561" y="3702367"/>
            <a:ext cx="4003357" cy="2381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7953851" y="3791902"/>
            <a:ext cx="493871" cy="39957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1350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sz="1350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4537234" y="3791902"/>
            <a:ext cx="3156585" cy="39957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35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商务策划的方法</a:t>
            </a:r>
            <a:endParaRPr lang="zh-CN" altLang="en-US" sz="135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4490561" y="4300061"/>
            <a:ext cx="4003357" cy="2381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7953851" y="4389596"/>
            <a:ext cx="493871" cy="39957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1350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  <a:endParaRPr lang="en-US" sz="1350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4537234" y="4389596"/>
            <a:ext cx="3156585" cy="39957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35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商务策划的应用领域</a:t>
            </a:r>
            <a:endParaRPr lang="zh-CN" altLang="en-US" sz="135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4490561" y="4897755"/>
            <a:ext cx="4003357" cy="2381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4" name="序号"/>
          <p:cNvSpPr txBox="1"/>
          <p:nvPr>
            <p:custDataLst>
              <p:tags r:id="rId18"/>
            </p:custDataLst>
          </p:nvPr>
        </p:nvSpPr>
        <p:spPr>
          <a:xfrm>
            <a:off x="7953851" y="4987290"/>
            <a:ext cx="493871" cy="39957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1350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06</a:t>
            </a:r>
            <a:endParaRPr lang="en-US" sz="1350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9"/>
            </p:custDataLst>
          </p:nvPr>
        </p:nvSpPr>
        <p:spPr>
          <a:xfrm>
            <a:off x="4537234" y="4987290"/>
            <a:ext cx="3156585" cy="39957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35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商务策划的未来发展</a:t>
            </a:r>
            <a:endParaRPr lang="zh-CN" altLang="en-US" sz="135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9" name="直接连接符 30"/>
          <p:cNvCxnSpPr/>
          <p:nvPr>
            <p:custDataLst>
              <p:tags r:id="rId20"/>
            </p:custDataLst>
          </p:nvPr>
        </p:nvCxnSpPr>
        <p:spPr>
          <a:xfrm>
            <a:off x="4490561" y="5495449"/>
            <a:ext cx="4003357" cy="2381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19020" y="3207077"/>
            <a:ext cx="4775662" cy="1307772"/>
          </a:xfrm>
        </p:spPr>
        <p:txBody>
          <a:bodyPr/>
          <a:lstStyle/>
          <a:p>
            <a:r>
              <a:rPr lang="zh-CN" altLang="en-US" sz="2400"/>
              <a:t>添加章节标题</a:t>
            </a:r>
            <a:endParaRPr lang="zh-CN" altLang="en-US" sz="2400"/>
          </a:p>
        </p:txBody>
      </p:sp>
      <p:sp>
        <p:nvSpPr>
          <p:cNvPr id="104882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617220" y="2193303"/>
            <a:ext cx="4775662" cy="918000"/>
          </a:xfrm>
        </p:spPr>
        <p:txBody>
          <a:bodyPr>
            <a:normAutofit fontScale="85500" lnSpcReduction="20000"/>
          </a:bodyPr>
          <a:lstStyle/>
          <a:p>
            <a:r>
              <a:rPr lang="en-US" altLang="zh-CN" sz="6666"/>
              <a:t>01</a:t>
            </a:r>
            <a:endParaRPr lang="en-US" altLang="zh-CN" sz="6666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19020" y="3207077"/>
            <a:ext cx="4775662" cy="1307772"/>
          </a:xfrm>
        </p:spPr>
        <p:txBody>
          <a:bodyPr/>
          <a:lstStyle/>
          <a:p>
            <a:r>
              <a:rPr lang="zh-CN" altLang="en-US" sz="2400"/>
              <a:t>商务策划概述</a:t>
            </a:r>
            <a:endParaRPr lang="zh-CN" altLang="en-US" sz="2400"/>
          </a:p>
        </p:txBody>
      </p:sp>
      <p:sp>
        <p:nvSpPr>
          <p:cNvPr id="104885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617220" y="2193303"/>
            <a:ext cx="4775662" cy="918000"/>
          </a:xfrm>
        </p:spPr>
        <p:txBody>
          <a:bodyPr>
            <a:normAutofit fontScale="85500" lnSpcReduction="20000"/>
          </a:bodyPr>
          <a:lstStyle/>
          <a:p>
            <a:r>
              <a:rPr lang="en-US" altLang="zh-CN" sz="6666"/>
              <a:t>01</a:t>
            </a:r>
            <a:endParaRPr lang="en-US" altLang="zh-CN" sz="6666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商务策划的定义</a:t>
            </a:r>
            <a:endParaRPr lang="zh-CN" altLang="en-US"/>
          </a:p>
        </p:txBody>
      </p:sp>
      <p:sp>
        <p:nvSpPr>
          <p:cNvPr id="1048876" name="五边形 30"/>
          <p:cNvSpPr/>
          <p:nvPr>
            <p:custDataLst>
              <p:tags r:id="rId2"/>
            </p:custDataLst>
          </p:nvPr>
        </p:nvSpPr>
        <p:spPr>
          <a:xfrm>
            <a:off x="628650" y="3270794"/>
            <a:ext cx="2090320" cy="8496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5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500" b="1">
              <a:latin typeface="+mj-ea"/>
              <a:ea typeface="+mj-ea"/>
              <a:sym typeface="+mn-ea"/>
            </a:endParaRPr>
          </a:p>
        </p:txBody>
      </p:sp>
      <p:sp>
        <p:nvSpPr>
          <p:cNvPr id="1048878" name="燕尾形 36"/>
          <p:cNvSpPr/>
          <p:nvPr>
            <p:custDataLst>
              <p:tags r:id="rId3"/>
            </p:custDataLst>
          </p:nvPr>
        </p:nvSpPr>
        <p:spPr>
          <a:xfrm>
            <a:off x="2506707" y="3270794"/>
            <a:ext cx="2090320" cy="8496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5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500" b="1">
              <a:latin typeface="+mj-ea"/>
              <a:ea typeface="+mj-ea"/>
              <a:sym typeface="+mn-ea"/>
            </a:endParaRPr>
          </a:p>
        </p:txBody>
      </p:sp>
      <p:sp>
        <p:nvSpPr>
          <p:cNvPr id="1048880" name="燕尾形 37"/>
          <p:cNvSpPr/>
          <p:nvPr>
            <p:custDataLst>
              <p:tags r:id="rId4"/>
            </p:custDataLst>
          </p:nvPr>
        </p:nvSpPr>
        <p:spPr>
          <a:xfrm>
            <a:off x="6262822" y="3270794"/>
            <a:ext cx="2090320" cy="8496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5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500" b="1">
              <a:latin typeface="+mj-ea"/>
              <a:ea typeface="+mj-ea"/>
              <a:sym typeface="+mn-ea"/>
            </a:endParaRPr>
          </a:p>
        </p:txBody>
      </p:sp>
      <p:sp>
        <p:nvSpPr>
          <p:cNvPr id="1048882" name="燕尾形 38"/>
          <p:cNvSpPr/>
          <p:nvPr>
            <p:custDataLst>
              <p:tags r:id="rId5"/>
            </p:custDataLst>
          </p:nvPr>
        </p:nvSpPr>
        <p:spPr>
          <a:xfrm>
            <a:off x="4384765" y="3270794"/>
            <a:ext cx="2090320" cy="8496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5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500" b="1">
              <a:latin typeface="+mj-ea"/>
              <a:ea typeface="+mj-ea"/>
              <a:sym typeface="+mn-ea"/>
            </a:endParaRPr>
          </a:p>
        </p:txBody>
      </p:sp>
      <p:sp>
        <p:nvSpPr>
          <p:cNvPr id="1048884" name="文本框 3"/>
          <p:cNvSpPr txBox="1"/>
          <p:nvPr>
            <p:custDataLst>
              <p:tags r:id="rId6"/>
            </p:custDataLst>
          </p:nvPr>
        </p:nvSpPr>
        <p:spPr>
          <a:xfrm>
            <a:off x="2462987" y="4301698"/>
            <a:ext cx="2254428" cy="987817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05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商务策划包括市场分析、竞争分析、产品定位、营销策略、销售渠道等多个方面。</a:t>
            </a:r>
            <a:endParaRPr lang="zh-CN" altLang="en-US" sz="105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886" name="文本框 6"/>
          <p:cNvSpPr txBox="1"/>
          <p:nvPr>
            <p:custDataLst>
              <p:tags r:id="rId7"/>
            </p:custDataLst>
          </p:nvPr>
        </p:nvSpPr>
        <p:spPr>
          <a:xfrm>
            <a:off x="628650" y="2082117"/>
            <a:ext cx="2254428" cy="101696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05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商务策划是一种系统性、战略性的商业活动，旨在帮助企业实现商业目标。</a:t>
            </a:r>
            <a:endParaRPr lang="zh-CN" altLang="en-US" sz="105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888" name="文本框 7"/>
          <p:cNvSpPr txBox="1"/>
          <p:nvPr>
            <p:custDataLst>
              <p:tags r:id="rId8"/>
            </p:custDataLst>
          </p:nvPr>
        </p:nvSpPr>
        <p:spPr>
          <a:xfrm>
            <a:off x="4383497" y="2082117"/>
            <a:ext cx="2254428" cy="101696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05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商务策划需要综合考虑企业的资源、能力、市场环境等因素，制定出切实可行的商业计划。</a:t>
            </a:r>
            <a:endParaRPr lang="zh-CN" altLang="en-US" sz="105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890" name="文本框 8"/>
          <p:cNvSpPr txBox="1"/>
          <p:nvPr>
            <p:custDataLst>
              <p:tags r:id="rId9"/>
            </p:custDataLst>
          </p:nvPr>
        </p:nvSpPr>
        <p:spPr>
          <a:xfrm>
            <a:off x="6260921" y="4301698"/>
            <a:ext cx="2254428" cy="987817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05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商务策划的目的是帮助企业在激烈的市场竞争中取得优势，实现可持续发展。</a:t>
            </a:r>
            <a:endParaRPr lang="zh-CN" altLang="en-US" sz="105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商务策划的目的和意义</a:t>
            </a:r>
            <a:endParaRPr lang="zh-CN" altLang="en-US"/>
          </a:p>
        </p:txBody>
      </p:sp>
      <p:sp>
        <p:nvSpPr>
          <p:cNvPr id="1048926" name="矩形 15"/>
          <p:cNvSpPr/>
          <p:nvPr>
            <p:custDataLst>
              <p:tags r:id="rId2"/>
            </p:custDataLst>
          </p:nvPr>
        </p:nvSpPr>
        <p:spPr>
          <a:xfrm>
            <a:off x="1788582" y="1941840"/>
            <a:ext cx="5569312" cy="489698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9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提高企业竞争力：通过策划，企业可以更好地适应市场变化，提高竞争力。</a:t>
            </a:r>
            <a:endParaRPr lang="zh-CN" altLang="en-US" sz="9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8" name="任意多边形 17"/>
          <p:cNvSpPr/>
          <p:nvPr>
            <p:custDataLst>
              <p:tags r:id="rId3"/>
            </p:custDataLst>
          </p:nvPr>
        </p:nvSpPr>
        <p:spPr>
          <a:xfrm flipV="1">
            <a:off x="1729149" y="1880550"/>
            <a:ext cx="996111" cy="18758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0" name="任意多边形 18"/>
          <p:cNvSpPr/>
          <p:nvPr>
            <p:custDataLst>
              <p:tags r:id="rId4"/>
            </p:custDataLst>
          </p:nvPr>
        </p:nvSpPr>
        <p:spPr>
          <a:xfrm flipH="1">
            <a:off x="6419357" y="2305863"/>
            <a:ext cx="996111" cy="18758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矩形 27"/>
          <p:cNvSpPr/>
          <p:nvPr>
            <p:custDataLst>
              <p:tags r:id="rId5"/>
            </p:custDataLst>
          </p:nvPr>
        </p:nvSpPr>
        <p:spPr>
          <a:xfrm>
            <a:off x="1788582" y="2941047"/>
            <a:ext cx="5569312" cy="489698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9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提升企业形象：通过策划，企业可以更好地展示自己的品牌形象，提升企业形象。</a:t>
            </a:r>
            <a:endParaRPr lang="zh-CN" altLang="en-US" sz="9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4" name="任意多边形 29"/>
          <p:cNvSpPr/>
          <p:nvPr>
            <p:custDataLst>
              <p:tags r:id="rId6"/>
            </p:custDataLst>
          </p:nvPr>
        </p:nvSpPr>
        <p:spPr>
          <a:xfrm flipV="1">
            <a:off x="1729149" y="2879757"/>
            <a:ext cx="996111" cy="18758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6" name="任意多边形 30"/>
          <p:cNvSpPr/>
          <p:nvPr>
            <p:custDataLst>
              <p:tags r:id="rId7"/>
            </p:custDataLst>
          </p:nvPr>
        </p:nvSpPr>
        <p:spPr>
          <a:xfrm flipH="1">
            <a:off x="6419357" y="3305070"/>
            <a:ext cx="996111" cy="18758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8" name="矩形 5"/>
          <p:cNvSpPr/>
          <p:nvPr>
            <p:custDataLst>
              <p:tags r:id="rId8"/>
            </p:custDataLst>
          </p:nvPr>
        </p:nvSpPr>
        <p:spPr>
          <a:xfrm>
            <a:off x="1788582" y="3940254"/>
            <a:ext cx="5569312" cy="489698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9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提高企业效益：通过策划，企业可以更好地利用资源，提高企业效益。</a:t>
            </a:r>
            <a:endParaRPr lang="zh-CN" altLang="en-US" sz="9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0" name="任意多边形 7"/>
          <p:cNvSpPr/>
          <p:nvPr>
            <p:custDataLst>
              <p:tags r:id="rId9"/>
            </p:custDataLst>
          </p:nvPr>
        </p:nvSpPr>
        <p:spPr>
          <a:xfrm flipV="1">
            <a:off x="1729149" y="3878964"/>
            <a:ext cx="996111" cy="18758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2" name="任意多边形 8"/>
          <p:cNvSpPr/>
          <p:nvPr>
            <p:custDataLst>
              <p:tags r:id="rId10"/>
            </p:custDataLst>
          </p:nvPr>
        </p:nvSpPr>
        <p:spPr>
          <a:xfrm flipH="1">
            <a:off x="6419357" y="4304278"/>
            <a:ext cx="996111" cy="18758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4" name="矩形 10"/>
          <p:cNvSpPr/>
          <p:nvPr>
            <p:custDataLst>
              <p:tags r:id="rId11"/>
            </p:custDataLst>
          </p:nvPr>
        </p:nvSpPr>
        <p:spPr>
          <a:xfrm>
            <a:off x="1788582" y="4939462"/>
            <a:ext cx="5569312" cy="489698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9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促进企业发展：通过策划，企业可以更好地制定发展战略，促进企业发展。</a:t>
            </a:r>
            <a:endParaRPr lang="zh-CN" altLang="en-US" sz="9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6" name="任意多边形 12"/>
          <p:cNvSpPr/>
          <p:nvPr>
            <p:custDataLst>
              <p:tags r:id="rId12"/>
            </p:custDataLst>
          </p:nvPr>
        </p:nvSpPr>
        <p:spPr>
          <a:xfrm flipV="1">
            <a:off x="1729149" y="4878172"/>
            <a:ext cx="996111" cy="18758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8" name="任意多边形 13"/>
          <p:cNvSpPr/>
          <p:nvPr>
            <p:custDataLst>
              <p:tags r:id="rId13"/>
            </p:custDataLst>
          </p:nvPr>
        </p:nvSpPr>
        <p:spPr>
          <a:xfrm flipH="1">
            <a:off x="6419357" y="5303485"/>
            <a:ext cx="996111" cy="18758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商务策划的基本原则</a:t>
            </a:r>
            <a:endParaRPr lang="zh-CN" altLang="en-US"/>
          </a:p>
        </p:txBody>
      </p:sp>
      <p:sp>
        <p:nvSpPr>
          <p:cNvPr id="1048984" name="圆角矩形 3"/>
          <p:cNvSpPr/>
          <p:nvPr>
            <p:custDataLst>
              <p:tags r:id="rId2"/>
            </p:custDataLst>
          </p:nvPr>
        </p:nvSpPr>
        <p:spPr>
          <a:xfrm rot="16200000">
            <a:off x="2139904" y="1773607"/>
            <a:ext cx="807105" cy="382886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6" name="圆角矩形 4"/>
          <p:cNvSpPr/>
          <p:nvPr>
            <p:custDataLst>
              <p:tags r:id="rId3"/>
            </p:custDataLst>
          </p:nvPr>
        </p:nvSpPr>
        <p:spPr>
          <a:xfrm rot="16200000">
            <a:off x="2139904" y="763788"/>
            <a:ext cx="807105" cy="382858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8" name="圆角矩形 11"/>
          <p:cNvSpPr/>
          <p:nvPr>
            <p:custDataLst>
              <p:tags r:id="rId4"/>
            </p:custDataLst>
          </p:nvPr>
        </p:nvSpPr>
        <p:spPr>
          <a:xfrm rot="16200000">
            <a:off x="6197259" y="761470"/>
            <a:ext cx="807105" cy="382886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0" name="圆角矩形 10"/>
          <p:cNvSpPr/>
          <p:nvPr>
            <p:custDataLst>
              <p:tags r:id="rId5"/>
            </p:custDataLst>
          </p:nvPr>
        </p:nvSpPr>
        <p:spPr>
          <a:xfrm rot="16200000">
            <a:off x="2139904" y="2780647"/>
            <a:ext cx="807105" cy="382858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2" name="圆角矩形 31"/>
          <p:cNvSpPr/>
          <p:nvPr>
            <p:custDataLst>
              <p:tags r:id="rId6"/>
            </p:custDataLst>
          </p:nvPr>
        </p:nvSpPr>
        <p:spPr>
          <a:xfrm rot="16200000">
            <a:off x="6197259" y="1770363"/>
            <a:ext cx="807105" cy="382886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4" name="圆角矩形 34"/>
          <p:cNvSpPr/>
          <p:nvPr>
            <p:custDataLst>
              <p:tags r:id="rId7"/>
            </p:custDataLst>
          </p:nvPr>
        </p:nvSpPr>
        <p:spPr>
          <a:xfrm rot="16200000">
            <a:off x="6197259" y="2779257"/>
            <a:ext cx="807105" cy="382886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6" name="文本框 5"/>
          <p:cNvSpPr txBox="1"/>
          <p:nvPr>
            <p:custDataLst>
              <p:tags r:id="rId8"/>
            </p:custDataLst>
          </p:nvPr>
        </p:nvSpPr>
        <p:spPr>
          <a:xfrm>
            <a:off x="4825961" y="4290975"/>
            <a:ext cx="3667819" cy="806442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500">
                <a:latin typeface="+mn-ea"/>
                <a:ea typeface="+mn-ea"/>
              </a:rPr>
              <a:t>持续改进：根据市场变化和反馈，不断优化策划方案</a:t>
            </a:r>
            <a:endParaRPr lang="zh-CN" altLang="en-US" sz="1500">
              <a:latin typeface="+mn-ea"/>
              <a:ea typeface="+mn-ea"/>
            </a:endParaRPr>
          </a:p>
        </p:txBody>
      </p:sp>
      <p:sp>
        <p:nvSpPr>
          <p:cNvPr id="1048998" name="文本框 6"/>
          <p:cNvSpPr txBox="1"/>
          <p:nvPr>
            <p:custDataLst>
              <p:tags r:id="rId9"/>
            </p:custDataLst>
          </p:nvPr>
        </p:nvSpPr>
        <p:spPr>
          <a:xfrm>
            <a:off x="4825961" y="3282081"/>
            <a:ext cx="3667819" cy="806442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500">
                <a:latin typeface="+mn-ea"/>
                <a:ea typeface="+mn-ea"/>
              </a:rPr>
              <a:t>团队协作：发挥团队优势，共同完成策划任务</a:t>
            </a:r>
            <a:endParaRPr lang="zh-CN" altLang="en-US" sz="1500">
              <a:latin typeface="+mn-ea"/>
              <a:ea typeface="+mn-ea"/>
            </a:endParaRPr>
          </a:p>
        </p:txBody>
      </p:sp>
      <p:sp>
        <p:nvSpPr>
          <p:cNvPr id="1049000" name="文本框 13"/>
          <p:cNvSpPr txBox="1"/>
          <p:nvPr>
            <p:custDataLst>
              <p:tags r:id="rId10"/>
            </p:custDataLst>
          </p:nvPr>
        </p:nvSpPr>
        <p:spPr>
          <a:xfrm>
            <a:off x="768606" y="4291438"/>
            <a:ext cx="3667819" cy="807105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500">
                <a:latin typeface="+mn-ea"/>
                <a:ea typeface="+mn-ea"/>
              </a:rPr>
              <a:t>创新思维：运用创新思维，提出独特的策划方案</a:t>
            </a:r>
            <a:endParaRPr lang="zh-CN" altLang="en-US" sz="1500">
              <a:latin typeface="+mn-ea"/>
              <a:ea typeface="+mn-ea"/>
            </a:endParaRPr>
          </a:p>
        </p:txBody>
      </p:sp>
      <p:sp>
        <p:nvSpPr>
          <p:cNvPr id="1049002" name="文本框 14"/>
          <p:cNvSpPr txBox="1"/>
          <p:nvPr>
            <p:custDataLst>
              <p:tags r:id="rId11"/>
            </p:custDataLst>
          </p:nvPr>
        </p:nvSpPr>
        <p:spPr>
          <a:xfrm>
            <a:off x="4825961" y="2273188"/>
            <a:ext cx="3667819" cy="806442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500">
                <a:latin typeface="+mn-ea"/>
                <a:ea typeface="+mn-ea"/>
              </a:rPr>
              <a:t>风险评估：评估策划方案的风险和可行性</a:t>
            </a:r>
            <a:endParaRPr lang="zh-CN" altLang="en-US" sz="1500">
              <a:latin typeface="+mn-ea"/>
              <a:ea typeface="+mn-ea"/>
            </a:endParaRPr>
          </a:p>
        </p:txBody>
      </p:sp>
      <p:sp>
        <p:nvSpPr>
          <p:cNvPr id="1049004" name="文本框 15"/>
          <p:cNvSpPr txBox="1"/>
          <p:nvPr>
            <p:custDataLst>
              <p:tags r:id="rId12"/>
            </p:custDataLst>
          </p:nvPr>
        </p:nvSpPr>
        <p:spPr>
          <a:xfrm>
            <a:off x="768606" y="2274579"/>
            <a:ext cx="3667819" cy="807105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500">
                <a:latin typeface="+mn-ea"/>
                <a:ea typeface="+mn-ea"/>
              </a:rPr>
              <a:t>明确目标：确定策划的目的和预期效果</a:t>
            </a:r>
            <a:endParaRPr lang="zh-CN" altLang="en-US" sz="1500">
              <a:latin typeface="+mn-ea"/>
              <a:ea typeface="+mn-ea"/>
            </a:endParaRPr>
          </a:p>
        </p:txBody>
      </p:sp>
      <p:sp>
        <p:nvSpPr>
          <p:cNvPr id="1049006" name="文本框 16"/>
          <p:cNvSpPr txBox="1"/>
          <p:nvPr>
            <p:custDataLst>
              <p:tags r:id="rId13"/>
            </p:custDataLst>
          </p:nvPr>
        </p:nvSpPr>
        <p:spPr>
          <a:xfrm>
            <a:off x="768606" y="3285325"/>
            <a:ext cx="3667819" cy="806442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500">
                <a:latin typeface="+mn-ea"/>
                <a:ea typeface="+mn-ea"/>
              </a:rPr>
              <a:t>市场调研：了解市场需求和竞争对手情况</a:t>
            </a:r>
            <a:endParaRPr lang="zh-CN" altLang="en-US" sz="1500">
              <a:latin typeface="+mn-ea"/>
              <a:ea typeface="+mn-ea"/>
            </a:endParaRPr>
          </a:p>
        </p:txBody>
      </p:sp>
      <p:sp>
        <p:nvSpPr>
          <p:cNvPr id="1049008" name="圆角矩形 7"/>
          <p:cNvSpPr/>
          <p:nvPr>
            <p:custDataLst>
              <p:tags r:id="rId14"/>
            </p:custDataLst>
          </p:nvPr>
        </p:nvSpPr>
        <p:spPr>
          <a:xfrm rot="16200000">
            <a:off x="268099" y="3645413"/>
            <a:ext cx="805777" cy="84345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10" name="圆角矩形 8"/>
          <p:cNvSpPr/>
          <p:nvPr>
            <p:custDataLst>
              <p:tags r:id="rId15"/>
            </p:custDataLst>
          </p:nvPr>
        </p:nvSpPr>
        <p:spPr>
          <a:xfrm rot="16200000">
            <a:off x="268099" y="2635593"/>
            <a:ext cx="805777" cy="84345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12" name="圆角矩形 12"/>
          <p:cNvSpPr/>
          <p:nvPr>
            <p:custDataLst>
              <p:tags r:id="rId16"/>
            </p:custDataLst>
          </p:nvPr>
        </p:nvSpPr>
        <p:spPr>
          <a:xfrm rot="16200000">
            <a:off x="4325454" y="2633739"/>
            <a:ext cx="805777" cy="84345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14" name="圆角矩形 27"/>
          <p:cNvSpPr/>
          <p:nvPr>
            <p:custDataLst>
              <p:tags r:id="rId17"/>
            </p:custDataLst>
          </p:nvPr>
        </p:nvSpPr>
        <p:spPr>
          <a:xfrm rot="16200000">
            <a:off x="268099" y="4651989"/>
            <a:ext cx="805777" cy="84345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16" name="圆角矩形 32"/>
          <p:cNvSpPr/>
          <p:nvPr>
            <p:custDataLst>
              <p:tags r:id="rId18"/>
            </p:custDataLst>
          </p:nvPr>
        </p:nvSpPr>
        <p:spPr>
          <a:xfrm rot="16200000">
            <a:off x="4325454" y="3642632"/>
            <a:ext cx="805777" cy="84345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18" name="圆角矩形 35"/>
          <p:cNvSpPr/>
          <p:nvPr>
            <p:custDataLst>
              <p:tags r:id="rId19"/>
            </p:custDataLst>
          </p:nvPr>
        </p:nvSpPr>
        <p:spPr>
          <a:xfrm rot="16200000">
            <a:off x="4325454" y="4651525"/>
            <a:ext cx="805777" cy="84345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5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19020" y="3207077"/>
            <a:ext cx="4775662" cy="1307772"/>
          </a:xfrm>
        </p:spPr>
        <p:txBody>
          <a:bodyPr/>
          <a:lstStyle/>
          <a:p>
            <a:r>
              <a:rPr lang="zh-CN" altLang="en-US" sz="2400"/>
              <a:t>商务策划的流程</a:t>
            </a:r>
            <a:endParaRPr lang="zh-CN" altLang="en-US" sz="2400"/>
          </a:p>
        </p:txBody>
      </p:sp>
      <p:sp>
        <p:nvSpPr>
          <p:cNvPr id="1049054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617220" y="2193303"/>
            <a:ext cx="4775662" cy="918000"/>
          </a:xfrm>
        </p:spPr>
        <p:txBody>
          <a:bodyPr>
            <a:normAutofit fontScale="85500" lnSpcReduction="20000"/>
          </a:bodyPr>
          <a:lstStyle/>
          <a:p>
            <a:r>
              <a:rPr lang="en-US" altLang="zh-CN" sz="6666"/>
              <a:t>01</a:t>
            </a:r>
            <a:endParaRPr lang="en-US" altLang="zh-CN" sz="6666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0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确定策划目标</a:t>
            </a:r>
            <a:endParaRPr lang="zh-CN" altLang="en-US"/>
          </a:p>
        </p:txBody>
      </p:sp>
      <p:sp>
        <p:nvSpPr>
          <p:cNvPr id="1049078" name="五边形 30"/>
          <p:cNvSpPr/>
          <p:nvPr>
            <p:custDataLst>
              <p:tags r:id="rId2"/>
            </p:custDataLst>
          </p:nvPr>
        </p:nvSpPr>
        <p:spPr>
          <a:xfrm>
            <a:off x="628650" y="3270794"/>
            <a:ext cx="2090320" cy="8496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5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500" b="1">
              <a:latin typeface="+mj-ea"/>
              <a:ea typeface="+mj-ea"/>
              <a:sym typeface="+mn-ea"/>
            </a:endParaRPr>
          </a:p>
        </p:txBody>
      </p:sp>
      <p:sp>
        <p:nvSpPr>
          <p:cNvPr id="1049080" name="燕尾形 36"/>
          <p:cNvSpPr/>
          <p:nvPr>
            <p:custDataLst>
              <p:tags r:id="rId3"/>
            </p:custDataLst>
          </p:nvPr>
        </p:nvSpPr>
        <p:spPr>
          <a:xfrm>
            <a:off x="2506707" y="3270794"/>
            <a:ext cx="2090320" cy="8496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5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500" b="1">
              <a:latin typeface="+mj-ea"/>
              <a:ea typeface="+mj-ea"/>
              <a:sym typeface="+mn-ea"/>
            </a:endParaRPr>
          </a:p>
        </p:txBody>
      </p:sp>
      <p:sp>
        <p:nvSpPr>
          <p:cNvPr id="1049082" name="燕尾形 37"/>
          <p:cNvSpPr/>
          <p:nvPr>
            <p:custDataLst>
              <p:tags r:id="rId4"/>
            </p:custDataLst>
          </p:nvPr>
        </p:nvSpPr>
        <p:spPr>
          <a:xfrm>
            <a:off x="6262822" y="3270794"/>
            <a:ext cx="2090320" cy="8496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5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500" b="1">
              <a:latin typeface="+mj-ea"/>
              <a:ea typeface="+mj-ea"/>
              <a:sym typeface="+mn-ea"/>
            </a:endParaRPr>
          </a:p>
        </p:txBody>
      </p:sp>
      <p:sp>
        <p:nvSpPr>
          <p:cNvPr id="1049084" name="燕尾形 38"/>
          <p:cNvSpPr/>
          <p:nvPr>
            <p:custDataLst>
              <p:tags r:id="rId5"/>
            </p:custDataLst>
          </p:nvPr>
        </p:nvSpPr>
        <p:spPr>
          <a:xfrm>
            <a:off x="4384765" y="3270794"/>
            <a:ext cx="2090320" cy="8496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5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500" b="1">
              <a:latin typeface="+mj-ea"/>
              <a:ea typeface="+mj-ea"/>
              <a:sym typeface="+mn-ea"/>
            </a:endParaRPr>
          </a:p>
        </p:txBody>
      </p:sp>
      <p:sp>
        <p:nvSpPr>
          <p:cNvPr id="1049086" name="文本框 3"/>
          <p:cNvSpPr txBox="1"/>
          <p:nvPr>
            <p:custDataLst>
              <p:tags r:id="rId6"/>
            </p:custDataLst>
          </p:nvPr>
        </p:nvSpPr>
        <p:spPr>
          <a:xfrm>
            <a:off x="2462987" y="4301698"/>
            <a:ext cx="2254428" cy="987817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05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分析市场需求：了解市场需求，确定策划的方向和重点</a:t>
            </a:r>
            <a:endParaRPr lang="zh-CN" altLang="en-US" sz="105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88" name="文本框 6"/>
          <p:cNvSpPr txBox="1"/>
          <p:nvPr>
            <p:custDataLst>
              <p:tags r:id="rId7"/>
            </p:custDataLst>
          </p:nvPr>
        </p:nvSpPr>
        <p:spPr>
          <a:xfrm>
            <a:off x="628650" y="2082117"/>
            <a:ext cx="2254428" cy="101696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05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明确策划目的：确定策划的目标和预期效果</a:t>
            </a:r>
            <a:endParaRPr lang="zh-CN" altLang="en-US" sz="105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90" name="文本框 7"/>
          <p:cNvSpPr txBox="1"/>
          <p:nvPr>
            <p:custDataLst>
              <p:tags r:id="rId8"/>
            </p:custDataLst>
          </p:nvPr>
        </p:nvSpPr>
        <p:spPr>
          <a:xfrm>
            <a:off x="4383497" y="2082117"/>
            <a:ext cx="2254428" cy="101696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05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确定策划主题：根据市场需求和策划目的，确定策划的主题和核心内容</a:t>
            </a:r>
            <a:endParaRPr lang="zh-CN" altLang="en-US" sz="105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92" name="文本框 8"/>
          <p:cNvSpPr txBox="1"/>
          <p:nvPr>
            <p:custDataLst>
              <p:tags r:id="rId9"/>
            </p:custDataLst>
          </p:nvPr>
        </p:nvSpPr>
        <p:spPr>
          <a:xfrm>
            <a:off x="6260921" y="4301698"/>
            <a:ext cx="2254428" cy="987817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05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制定策划方案：根据策划主题和核心内容，制定具体的策划方案和实施计划</a:t>
            </a:r>
            <a:endParaRPr lang="zh-CN" altLang="en-US" sz="105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市场调研与分析</a:t>
            </a:r>
            <a:endParaRPr lang="zh-CN" altLang="en-US"/>
          </a:p>
        </p:txBody>
      </p:sp>
      <p:sp>
        <p:nvSpPr>
          <p:cNvPr id="1049128" name="矩形 31"/>
          <p:cNvSpPr/>
          <p:nvPr>
            <p:custDataLst>
              <p:tags r:id="rId2"/>
            </p:custDataLst>
          </p:nvPr>
        </p:nvSpPr>
        <p:spPr>
          <a:xfrm>
            <a:off x="2515070" y="1880550"/>
            <a:ext cx="4114464" cy="634482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确定调研目标：明确调研的目的和需求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0" name="矩形 4"/>
          <p:cNvSpPr/>
          <p:nvPr>
            <p:custDataLst>
              <p:tags r:id="rId3"/>
            </p:custDataLst>
          </p:nvPr>
        </p:nvSpPr>
        <p:spPr>
          <a:xfrm>
            <a:off x="2515070" y="2624404"/>
            <a:ext cx="4114464" cy="634482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制定调研计划：确定调研方法、样本选择、数据收集等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2" name="矩形 5"/>
          <p:cNvSpPr/>
          <p:nvPr>
            <p:custDataLst>
              <p:tags r:id="rId4"/>
            </p:custDataLst>
          </p:nvPr>
        </p:nvSpPr>
        <p:spPr>
          <a:xfrm>
            <a:off x="2515070" y="3368259"/>
            <a:ext cx="4114464" cy="634482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收集数据：通过问卷、访谈、观察等方式收集数据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4" name="矩形 7"/>
          <p:cNvSpPr/>
          <p:nvPr>
            <p:custDataLst>
              <p:tags r:id="rId5"/>
            </p:custDataLst>
          </p:nvPr>
        </p:nvSpPr>
        <p:spPr>
          <a:xfrm>
            <a:off x="2515070" y="4112113"/>
            <a:ext cx="4114464" cy="634482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数据分析：对收集到的数据进行整理、分析，得出结论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6" name="矩形 3"/>
          <p:cNvSpPr/>
          <p:nvPr>
            <p:custDataLst>
              <p:tags r:id="rId6"/>
            </p:custDataLst>
          </p:nvPr>
        </p:nvSpPr>
        <p:spPr>
          <a:xfrm>
            <a:off x="2515070" y="4855968"/>
            <a:ext cx="4114464" cy="634482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撰写调研报告：将分析结果整理成报告，为策划提供依据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制定策划方案</a:t>
            </a:r>
            <a:endParaRPr lang="zh-CN" altLang="en-US"/>
          </a:p>
        </p:txBody>
      </p:sp>
      <p:sp>
        <p:nvSpPr>
          <p:cNvPr id="1049172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702975" y="3783080"/>
            <a:ext cx="2483334" cy="1602458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矩形 4"/>
          <p:cNvSpPr/>
          <p:nvPr>
            <p:custDataLst>
              <p:tags r:id="rId3"/>
            </p:custDataLst>
          </p:nvPr>
        </p:nvSpPr>
        <p:spPr>
          <a:xfrm>
            <a:off x="638682" y="4041623"/>
            <a:ext cx="128438" cy="12942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文本框 5"/>
          <p:cNvSpPr txBox="1"/>
          <p:nvPr>
            <p:custDataLst>
              <p:tags r:id="rId4"/>
            </p:custDataLst>
          </p:nvPr>
        </p:nvSpPr>
        <p:spPr>
          <a:xfrm>
            <a:off x="852994" y="4010160"/>
            <a:ext cx="2183039" cy="90621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35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制定计划：制定详细的执行计划，包括时间、人员、预算等</a:t>
            </a:r>
            <a:endParaRPr lang="zh-CN" altLang="en-US" sz="135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78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3367746" y="3783080"/>
            <a:ext cx="2483334" cy="1602458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80" name="矩形 57"/>
          <p:cNvSpPr/>
          <p:nvPr>
            <p:custDataLst>
              <p:tags r:id="rId6"/>
            </p:custDataLst>
          </p:nvPr>
        </p:nvSpPr>
        <p:spPr>
          <a:xfrm>
            <a:off x="3303452" y="4041623"/>
            <a:ext cx="128438" cy="12942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文本框 58"/>
          <p:cNvSpPr txBox="1"/>
          <p:nvPr>
            <p:custDataLst>
              <p:tags r:id="rId7"/>
            </p:custDataLst>
          </p:nvPr>
        </p:nvSpPr>
        <p:spPr>
          <a:xfrm>
            <a:off x="3517764" y="4010160"/>
            <a:ext cx="2183039" cy="90621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35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风险评估：评估可能出现的风险，并制定应对措施</a:t>
            </a:r>
            <a:endParaRPr lang="zh-CN" altLang="en-US" sz="135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84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6032061" y="3783080"/>
            <a:ext cx="2483334" cy="1602458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6" name="矩形 61"/>
          <p:cNvSpPr/>
          <p:nvPr>
            <p:custDataLst>
              <p:tags r:id="rId9"/>
            </p:custDataLst>
          </p:nvPr>
        </p:nvSpPr>
        <p:spPr>
          <a:xfrm>
            <a:off x="5968223" y="4041623"/>
            <a:ext cx="128438" cy="12942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文本框 62"/>
          <p:cNvSpPr txBox="1"/>
          <p:nvPr>
            <p:custDataLst>
              <p:tags r:id="rId10"/>
            </p:custDataLst>
          </p:nvPr>
        </p:nvSpPr>
        <p:spPr>
          <a:xfrm>
            <a:off x="6182536" y="4010160"/>
            <a:ext cx="2183039" cy="90621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35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方案优化：根据实际情况对策划方案进行优化和完善</a:t>
            </a:r>
            <a:endParaRPr lang="zh-CN" altLang="en-US" sz="135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90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692487" y="1985591"/>
            <a:ext cx="2483334" cy="1602458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92" name="矩形 65"/>
          <p:cNvSpPr/>
          <p:nvPr>
            <p:custDataLst>
              <p:tags r:id="rId12"/>
            </p:custDataLst>
          </p:nvPr>
        </p:nvSpPr>
        <p:spPr>
          <a:xfrm>
            <a:off x="628650" y="2243678"/>
            <a:ext cx="128438" cy="12942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文本框 66"/>
          <p:cNvSpPr txBox="1"/>
          <p:nvPr>
            <p:custDataLst>
              <p:tags r:id="rId13"/>
            </p:custDataLst>
          </p:nvPr>
        </p:nvSpPr>
        <p:spPr>
          <a:xfrm>
            <a:off x="842962" y="2212215"/>
            <a:ext cx="2183039" cy="90621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35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明确目标：确定策划的目标和预期效果</a:t>
            </a:r>
            <a:endParaRPr lang="zh-CN" altLang="en-US" sz="135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96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3357258" y="1985591"/>
            <a:ext cx="2483334" cy="1602458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矩形 69"/>
          <p:cNvSpPr/>
          <p:nvPr>
            <p:custDataLst>
              <p:tags r:id="rId15"/>
            </p:custDataLst>
          </p:nvPr>
        </p:nvSpPr>
        <p:spPr>
          <a:xfrm>
            <a:off x="3292965" y="2243678"/>
            <a:ext cx="128438" cy="12942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0" name="文本框 70"/>
          <p:cNvSpPr txBox="1"/>
          <p:nvPr>
            <p:custDataLst>
              <p:tags r:id="rId16"/>
            </p:custDataLst>
          </p:nvPr>
        </p:nvSpPr>
        <p:spPr>
          <a:xfrm>
            <a:off x="3507277" y="2212215"/>
            <a:ext cx="2183039" cy="90621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35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分析市场：了解市场需求、竞争对手和消费者行为</a:t>
            </a:r>
            <a:endParaRPr lang="zh-CN" altLang="en-US" sz="135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02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6022029" y="1985591"/>
            <a:ext cx="2483334" cy="1602458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04" name="矩形 73"/>
          <p:cNvSpPr/>
          <p:nvPr>
            <p:custDataLst>
              <p:tags r:id="rId18"/>
            </p:custDataLst>
          </p:nvPr>
        </p:nvSpPr>
        <p:spPr>
          <a:xfrm>
            <a:off x="5957735" y="2243678"/>
            <a:ext cx="128438" cy="12942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文本框 74"/>
          <p:cNvSpPr txBox="1"/>
          <p:nvPr>
            <p:custDataLst>
              <p:tags r:id="rId19"/>
            </p:custDataLst>
          </p:nvPr>
        </p:nvSpPr>
        <p:spPr>
          <a:xfrm>
            <a:off x="6172048" y="2212215"/>
            <a:ext cx="2183039" cy="90621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35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创意构思：提出创意方案，包括产品、服务、营销等方面</a:t>
            </a:r>
            <a:endParaRPr lang="zh-CN" altLang="en-US" sz="135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实施策划方案</a:t>
            </a:r>
            <a:endParaRPr lang="zh-CN" altLang="en-US"/>
          </a:p>
        </p:txBody>
      </p:sp>
      <p:sp>
        <p:nvSpPr>
          <p:cNvPr id="1049242" name="正文"/>
          <p:cNvSpPr txBox="1"/>
          <p:nvPr>
            <p:custDataLst>
              <p:tags r:id="rId2"/>
            </p:custDataLst>
          </p:nvPr>
        </p:nvSpPr>
        <p:spPr>
          <a:xfrm>
            <a:off x="2485817" y="1880550"/>
            <a:ext cx="4172364" cy="55158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确定目标：明确策划方案的目标和预期效果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4" name="正文"/>
          <p:cNvSpPr txBox="1"/>
          <p:nvPr>
            <p:custDataLst>
              <p:tags r:id="rId3"/>
            </p:custDataLst>
          </p:nvPr>
        </p:nvSpPr>
        <p:spPr>
          <a:xfrm>
            <a:off x="2485817" y="2492213"/>
            <a:ext cx="4172364" cy="55158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分析市场：了解市场需求、竞争对手和潜在客户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6" name="正文"/>
          <p:cNvSpPr txBox="1"/>
          <p:nvPr>
            <p:custDataLst>
              <p:tags r:id="rId4"/>
            </p:custDataLst>
          </p:nvPr>
        </p:nvSpPr>
        <p:spPr>
          <a:xfrm>
            <a:off x="2485817" y="3103875"/>
            <a:ext cx="4172364" cy="55158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制定策略：制定营销策略、产品策略和渠道策略等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8" name="正文"/>
          <p:cNvSpPr txBox="1"/>
          <p:nvPr>
            <p:custDataLst>
              <p:tags r:id="rId5"/>
            </p:custDataLst>
          </p:nvPr>
        </p:nvSpPr>
        <p:spPr>
          <a:xfrm>
            <a:off x="2485817" y="3715539"/>
            <a:ext cx="4172364" cy="55158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制定计划：制定详细的执行计划和时间表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0" name="正文"/>
          <p:cNvSpPr txBox="1"/>
          <p:nvPr>
            <p:custDataLst>
              <p:tags r:id="rId6"/>
            </p:custDataLst>
          </p:nvPr>
        </p:nvSpPr>
        <p:spPr>
          <a:xfrm>
            <a:off x="2485817" y="4327202"/>
            <a:ext cx="4172364" cy="55158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实施执行：按照计划执行，确保每个环节的顺利进行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2" name="正文"/>
          <p:cNvSpPr txBox="1"/>
          <p:nvPr>
            <p:custDataLst>
              <p:tags r:id="rId7"/>
            </p:custDataLst>
          </p:nvPr>
        </p:nvSpPr>
        <p:spPr>
          <a:xfrm>
            <a:off x="2485817" y="4938865"/>
            <a:ext cx="4172364" cy="55158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监控和调整：监控执行情况，根据实际情况进行调整和优化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评估策划效果</a:t>
            </a:r>
            <a:endParaRPr lang="zh-CN" altLang="en-US"/>
          </a:p>
        </p:txBody>
      </p:sp>
      <p:sp>
        <p:nvSpPr>
          <p:cNvPr id="1049288" name="矩形 5"/>
          <p:cNvSpPr/>
          <p:nvPr>
            <p:custDataLst>
              <p:tags r:id="rId2"/>
            </p:custDataLst>
          </p:nvPr>
        </p:nvSpPr>
        <p:spPr>
          <a:xfrm>
            <a:off x="628650" y="2746607"/>
            <a:ext cx="1861221" cy="188245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0" name="矩形 10"/>
          <p:cNvSpPr/>
          <p:nvPr>
            <p:custDataLst>
              <p:tags r:id="rId3"/>
            </p:custDataLst>
          </p:nvPr>
        </p:nvSpPr>
        <p:spPr>
          <a:xfrm>
            <a:off x="883607" y="2742480"/>
            <a:ext cx="382152" cy="19815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2" name="TextBox 2"/>
          <p:cNvSpPr txBox="1"/>
          <p:nvPr>
            <p:custDataLst>
              <p:tags r:id="rId4"/>
            </p:custDataLst>
          </p:nvPr>
        </p:nvSpPr>
        <p:spPr>
          <a:xfrm>
            <a:off x="740079" y="3158848"/>
            <a:ext cx="1638534" cy="1323102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35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确定评估标准：明确评估的目标和指标</a:t>
            </a:r>
            <a:endParaRPr lang="zh-CN" altLang="en-US" sz="135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94" name="矩形 6"/>
          <p:cNvSpPr/>
          <p:nvPr>
            <p:custDataLst>
              <p:tags r:id="rId5"/>
            </p:custDataLst>
          </p:nvPr>
        </p:nvSpPr>
        <p:spPr>
          <a:xfrm>
            <a:off x="2640792" y="2746607"/>
            <a:ext cx="1861221" cy="188245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6" name="矩形 11"/>
          <p:cNvSpPr/>
          <p:nvPr>
            <p:custDataLst>
              <p:tags r:id="rId6"/>
            </p:custDataLst>
          </p:nvPr>
        </p:nvSpPr>
        <p:spPr>
          <a:xfrm>
            <a:off x="2909506" y="2742480"/>
            <a:ext cx="382152" cy="19815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8" name="TextBox 2"/>
          <p:cNvSpPr txBox="1"/>
          <p:nvPr>
            <p:custDataLst>
              <p:tags r:id="rId7"/>
            </p:custDataLst>
          </p:nvPr>
        </p:nvSpPr>
        <p:spPr>
          <a:xfrm>
            <a:off x="2751762" y="3158848"/>
            <a:ext cx="1638534" cy="1323102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35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收集数据：收集与策划相关的数据和信息</a:t>
            </a:r>
            <a:endParaRPr lang="zh-CN" altLang="en-US" sz="135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00" name="矩形 33"/>
          <p:cNvSpPr/>
          <p:nvPr>
            <p:custDataLst>
              <p:tags r:id="rId8"/>
            </p:custDataLst>
          </p:nvPr>
        </p:nvSpPr>
        <p:spPr>
          <a:xfrm>
            <a:off x="4649725" y="2746607"/>
            <a:ext cx="1861221" cy="188245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2" name="矩形 37"/>
          <p:cNvSpPr/>
          <p:nvPr>
            <p:custDataLst>
              <p:tags r:id="rId9"/>
            </p:custDataLst>
          </p:nvPr>
        </p:nvSpPr>
        <p:spPr>
          <a:xfrm>
            <a:off x="4904682" y="2742480"/>
            <a:ext cx="382152" cy="19815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4" name="TextBox 2"/>
          <p:cNvSpPr txBox="1"/>
          <p:nvPr>
            <p:custDataLst>
              <p:tags r:id="rId10"/>
            </p:custDataLst>
          </p:nvPr>
        </p:nvSpPr>
        <p:spPr>
          <a:xfrm>
            <a:off x="4761154" y="3158848"/>
            <a:ext cx="1638534" cy="1323102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35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分析数据：对收集到的数据进行分析和解读</a:t>
            </a:r>
            <a:endParaRPr lang="zh-CN" altLang="en-US" sz="135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06" name="矩形 34"/>
          <p:cNvSpPr/>
          <p:nvPr>
            <p:custDataLst>
              <p:tags r:id="rId11"/>
            </p:custDataLst>
          </p:nvPr>
        </p:nvSpPr>
        <p:spPr>
          <a:xfrm>
            <a:off x="6654531" y="2746607"/>
            <a:ext cx="1861221" cy="188245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8" name="矩形 38"/>
          <p:cNvSpPr/>
          <p:nvPr>
            <p:custDataLst>
              <p:tags r:id="rId12"/>
            </p:custDataLst>
          </p:nvPr>
        </p:nvSpPr>
        <p:spPr>
          <a:xfrm>
            <a:off x="6923245" y="2742480"/>
            <a:ext cx="382152" cy="19815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10" name="TextBox 2"/>
          <p:cNvSpPr txBox="1"/>
          <p:nvPr>
            <p:custDataLst>
              <p:tags r:id="rId13"/>
            </p:custDataLst>
          </p:nvPr>
        </p:nvSpPr>
        <p:spPr>
          <a:xfrm>
            <a:off x="6765960" y="3158848"/>
            <a:ext cx="1638534" cy="1323102"/>
          </a:xfrm>
          <a:prstGeom prst="rect">
            <a:avLst/>
          </a:prstGeom>
          <a:noFill/>
        </p:spPr>
        <p:txBody>
          <a:bodyPr wrap="square" rtlCol="0">
            <a:normAutofit fontScale="7199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66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撰写评估报告：根据分析结果撰写评估报告，包括策划效果、存在的问题和建议等</a:t>
            </a:r>
            <a:endParaRPr lang="zh-CN" altLang="en-US" sz="1666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4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19020" y="3207077"/>
            <a:ext cx="4775662" cy="1307772"/>
          </a:xfrm>
        </p:spPr>
        <p:txBody>
          <a:bodyPr/>
          <a:lstStyle/>
          <a:p>
            <a:r>
              <a:rPr lang="zh-CN" altLang="en-US" sz="2400"/>
              <a:t>商务策划的方法</a:t>
            </a:r>
            <a:endParaRPr lang="zh-CN" altLang="en-US" sz="2400"/>
          </a:p>
        </p:txBody>
      </p:sp>
      <p:sp>
        <p:nvSpPr>
          <p:cNvPr id="1049346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617220" y="2193303"/>
            <a:ext cx="4775662" cy="918000"/>
          </a:xfrm>
        </p:spPr>
        <p:txBody>
          <a:bodyPr>
            <a:normAutofit fontScale="85500" lnSpcReduction="20000"/>
          </a:bodyPr>
          <a:lstStyle/>
          <a:p>
            <a:r>
              <a:rPr lang="en-US" altLang="zh-CN" sz="6666"/>
              <a:t>01</a:t>
            </a:r>
            <a:endParaRPr lang="en-US" altLang="zh-CN" sz="6666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https://d.book118.com/177032143200006042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2"/>
  <p:tag name="KSO_WM_UNIT_INDEX" val="1_6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6_1"/>
  <p:tag name="KSO_WM_UNIT_INDEX" val="1_6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20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>
          <a:lnSpc>
            <a:spcPct val="100000"/>
          </a:lnSpc>
          <a:defRPr altLang="en-US" b="1" dirty="0" lang="zh-CN" spc="30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Calibri Light" panose="020f03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 panose="020f05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Calibri Light</vt:lpstr>
      <vt:lpstr>Wingdings</vt:lpstr>
      <vt:lpstr>Office Theme</vt:lpstr>
      <vt:lpstr>商务策划概论</vt:lpstr>
      <vt:lpstr>目录</vt:lpstr>
      <vt:lpstr>添加章节标题</vt:lpstr>
      <vt:lpstr>商务策划概述</vt:lpstr>
      <vt:lpstr>商务策划的定义</vt:lpstr>
      <vt:lpstr>商务策划的目的和意义</vt:lpstr>
      <vt:lpstr>商务策划的基本原则</vt:lpstr>
      <vt:lpstr>商务策划的流程</vt:lpstr>
      <vt:lpstr>确定策划目标</vt:lpstr>
      <vt:lpstr>市场调研与分析</vt:lpstr>
      <vt:lpstr>制定策划方案</vt:lpstr>
      <vt:lpstr>实施策划方案</vt:lpstr>
      <vt:lpstr>评估策划效果</vt:lpstr>
      <vt:lpstr>商务策划的方法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2024-09-16T12:44:56.696</cp:lastPrinted>
  <dcterms:created xsi:type="dcterms:W3CDTF">2024-09-16T04:44:56Z</dcterms:created>
  <dcterms:modified xsi:type="dcterms:W3CDTF">2024-09-16T04:44:58Z</dcterms:modified>
</cp:coreProperties>
</file>