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51D195-666C-4F0C-8A7D-5827979F8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D105CC-9F5D-46AA-B513-D8A8508D0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1EE21D-8F11-4F93-9959-16363DA4C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2A097A-08D1-4D64-BFA2-E40E921D46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EF49C5-DC62-4A40-AC1D-000A360CD0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EFE631-1D5B-4A42-BF75-255804B9FD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315199-AE46-4C76-BB4F-681266001E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4AE4A8-85D9-4502-9285-2EAE5F0787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C458E-4A19-4AFC-98A2-27C7BC4019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B3B8D-C3A8-4E84-821A-C6A1E65F3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1D0AC-3E14-4A14-BAC2-8AF3F4923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421231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城市轨道交通安全管理的概念和内容\n## 1.城市轨道交通安全管理的概念及重要性\n### 1.1城市轨道交通安全管理的定义与目标\n### 1.2城市轨道交通安全管理的重要性及影响\n### 1.3城市轨道交通安全管理的挑战与机遇\n## 2.城市轨道交通安全管理的内容与方法\n### 2.1城市轨道交通安全管理制度与法规\n### 2.2城市轨道交通安全管理的机构与职责\n### 2.3城市轨道交通安全管理的技术与方法\n## 3.城市轨道交通设施与设备的安全管理\n### 3.1城市轨道交通设施与设备的安全要求\n### 3.2城市轨道交通设施与设备的维护与保养\n### 3.3城市轨道交通设施与设备的检测与评估\n## 4.城市轨道交通运营过程中的安全管理\n### 4.1城市轨道交通运营的安全管理制度与流程\n### 4.2城市轨道交通运营的安全风险与预防措施\n### 4.3城市轨道交通运营的安全事故应对与处理\n## 5.城市轨道交通乘客安全管理的措施与手段\n### 5.1城市轨道交通乘客安全知识的普及与教育\n### 5.2城市轨道交通乘客安全管理的规定与要求\n### 5.3城市轨道交通乘客安全管理的实施与评估\n## 6.城市轨道交通安全管理的发展趋势与展望\n### 6.1城市轨道交通安全管理的技术创新与发展\n### 6.2城市轨道交通安全管理的政策与法规展望\n### 6.3城市轨道交通安全管理的国际合作与交流\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5200"/>
              <a:t>城市轨道交通安全管理的概念和内容</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2}"/>
        <p:cNvGrpSpPr/>
        <p:nvPr/>
      </p:nvGrpSpPr>
      <p:grpSpPr>
        <a:xfrm>
          <a:off x="0" y="0"/>
          <a:ext cx="0" cy="0"/>
        </a:xfrm>
      </p:grpSpPr>
      <p:sp>
        <p:nvSpPr>
          <p:cNvPr id="122"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3"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城市轨道交通安全管理的概念及重要性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grpSp>
        <p:nvGrpSpPr>
          <p:cNvPr id="21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4" name=""/>
            <p:cNvGrpSpPr/>
            <p:nvPr/>
          </p:nvGrpSpPr>
          <p:grpSpPr>
            <a:xfrm>
              <a:off x="685800" y="3146904"/>
              <a:ext cx="5760000" cy="3225487"/>
              <a:chOff x="685800" y="3146904"/>
              <a:chExt cx="5760000" cy="3225487"/>
            </a:xfrm>
          </p:grpSpPr>
          <p:sp>
            <p:nvSpPr>
              <p:cNvPr id="21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城市轨道交通安全管理是指为确保城市轨道交通系统的正常运行和安全使用，预防和减少事故，保障乘客和员工的生命财产安全，以及维护社会稳定而进行的一系列管理活动</a:t>
                </a:r>
                <a:endParaRPr kumimoji="1" lang="en-US" altLang="zh-CN" sz="1800" b="1">
                  <a:solidFill>
                    <a:schemeClr val="bg1"/>
                  </a:solidFill>
                  <a:latin typeface="+mj-ea"/>
                  <a:ea typeface="+mj-ea"/>
                </a:endParaRPr>
              </a:p>
            </p:txBody>
          </p:sp>
          <p:sp>
            <p:nvSpPr>
              <p:cNvPr id="21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建立健全安全管理制度和法规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落实安全责任，明确管理机构和管理人员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采用先进的安全技术和管理方法，提高安全管理水平</a:t>
                </a:r>
                <a:endParaRPr/>
              </a:p>
            </p:txBody>
          </p:sp>
        </p:grpSp>
        <p:grpSp>
          <p:nvGrpSpPr>
            <p:cNvPr id="217" name=""/>
            <p:cNvGrpSpPr/>
            <p:nvPr/>
          </p:nvGrpSpPr>
          <p:grpSpPr>
            <a:xfrm>
              <a:off x="6016236" y="3146904"/>
              <a:ext cx="5400000" cy="3225487"/>
              <a:chOff x="6016236" y="3146904"/>
              <a:chExt cx="5400000" cy="3225487"/>
            </a:xfrm>
          </p:grpSpPr>
          <p:sp>
            <p:nvSpPr>
              <p:cNvPr id="21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城市轨道交通安全管理的主要目标</a:t>
                </a:r>
                <a:endParaRPr kumimoji="1" lang="en-US" altLang="zh-CN" sz="1800" b="1">
                  <a:solidFill>
                    <a:schemeClr val="bg1"/>
                  </a:solidFill>
                  <a:latin typeface="+mj-ea"/>
                  <a:ea typeface="+mj-ea"/>
                </a:endParaRPr>
              </a:p>
            </p:txBody>
          </p:sp>
          <p:sp>
            <p:nvSpPr>
              <p:cNvPr id="21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预防和减少事故发生，确保运营安全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提高乘客和员工的安全意识，增强自我保护能力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建立完善的安全管理体系，提高安全管理水平</a:t>
                </a:r>
                <a:endParaRPr/>
              </a:p>
            </p:txBody>
          </p:sp>
        </p:grpSp>
      </p:grpSp>
      <p:sp>
        <p:nvSpPr>
          <p:cNvPr id="2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城市轨道交通安全管理的定义与目标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grpSp>
        <p:nvGrpSpPr>
          <p:cNvPr id="22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23" name="Group 686"/>
            <p:cNvGrpSpPr/>
            <p:nvPr/>
          </p:nvGrpSpPr>
          <p:grpSpPr>
            <a:xfrm>
              <a:off x="1075314" y="1520189"/>
              <a:ext cx="9868911" cy="2072418"/>
              <a:chOff x="1075314" y="1520189"/>
              <a:chExt cx="9868911" cy="2072418"/>
            </a:xfrm>
          </p:grpSpPr>
          <p:sp>
            <p:nvSpPr>
              <p:cNvPr id="22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城市轨道交通作为城市公共交通的重要组成部分，承载着大量的乘客和货物，一旦发生事故，将造成重大人员伤亡和财产损失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城市轨道交通安全管理关系到社会稳定和经济发展，一旦发生安全事故，将严重影响城市形象和市民出行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城市轨道交通安全管理是保障乘客和员工生命安全的重要手段，只有加强安全管理，才能确保乘客和员工的生命财产安全</a:t>
                </a:r>
                <a:endParaRPr/>
              </a:p>
            </p:txBody>
          </p:sp>
          <p:sp>
            <p:nvSpPr>
              <p:cNvPr id="22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城市轨道交通安全管理的重要性</a:t>
                </a:r>
                <a:endParaRPr/>
              </a:p>
            </p:txBody>
          </p:sp>
          <p:sp>
            <p:nvSpPr>
              <p:cNvPr id="22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8" name="Group 691"/>
            <p:cNvGrpSpPr/>
            <p:nvPr/>
          </p:nvGrpSpPr>
          <p:grpSpPr>
            <a:xfrm>
              <a:off x="1075314" y="3881882"/>
              <a:ext cx="9868911" cy="2072418"/>
              <a:chOff x="1075314" y="3881882"/>
              <a:chExt cx="9868911" cy="2072418"/>
            </a:xfrm>
          </p:grpSpPr>
          <p:sp>
            <p:nvSpPr>
              <p:cNvPr id="22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城市轨道交通安全管理水平的提高将直接影响运营安全和效率，提高乘客的出行满意度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城市轨道交通安全管理水平的提高将有助于降低运营成本，提高企业的经济效益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城市轨道交通安全管理水平的提高将有助于提升城市形象，吸引更多的乘客选择城市轨道交通出行</a:t>
                </a:r>
                <a:endParaRPr/>
              </a:p>
            </p:txBody>
          </p:sp>
          <p:sp>
            <p:nvSpPr>
              <p:cNvPr id="23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城市轨道交通安全管理的影响</a:t>
                </a:r>
                <a:endParaRPr/>
              </a:p>
            </p:txBody>
          </p:sp>
          <p:sp>
            <p:nvSpPr>
              <p:cNvPr id="23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城市轨道交通安全管理的重要性及影响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3}"/>
        <p:cNvGrpSpPr/>
        <p:nvPr/>
      </p:nvGrpSpPr>
      <p:grpSpPr>
        <a:xfrm>
          <a:off x="0" y="0"/>
          <a:ext cx="0" cy="0"/>
        </a:xfrm>
      </p:grpSpPr>
      <p:grpSp>
        <p:nvGrpSpPr>
          <p:cNvPr id="235"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36" name="Group 628"/>
            <p:cNvGrpSpPr/>
            <p:nvPr/>
          </p:nvGrpSpPr>
          <p:grpSpPr>
            <a:xfrm>
              <a:off x="1197254" y="3971227"/>
              <a:ext cx="11008530" cy="2106887"/>
              <a:chOff x="1197254" y="3971227"/>
              <a:chExt cx="11008530" cy="2106887"/>
            </a:xfrm>
          </p:grpSpPr>
          <p:sp>
            <p:nvSpPr>
              <p:cNvPr id="237"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0"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41"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城市轨道交通安全管理的挑战</a:t>
                </a:r>
                <a:endParaRPr/>
              </a:p>
            </p:txBody>
          </p:sp>
          <p:sp>
            <p:nvSpPr>
              <p:cNvPr id="242"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城市轨道交通系统复杂，设备设施种类繁多，安全管理难度大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城市轨道交通运营过程中，人、机、环境等多种因素相互作用，事故诱因较多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城市轨道交通安全管理需要大量的资金投入和技术支持，对于一些发展中国家和地区来说，安全管理水平相对较低</a:t>
                </a:r>
                <a:endParaRPr/>
              </a:p>
            </p:txBody>
          </p:sp>
        </p:grpSp>
        <p:grpSp>
          <p:nvGrpSpPr>
            <p:cNvPr id="243" name="Group 635"/>
            <p:cNvGrpSpPr/>
            <p:nvPr/>
          </p:nvGrpSpPr>
          <p:grpSpPr>
            <a:xfrm>
              <a:off x="3499345" y="1423099"/>
              <a:ext cx="11008530" cy="2005901"/>
              <a:chOff x="3499345" y="1423099"/>
              <a:chExt cx="11008530" cy="2005901"/>
            </a:xfrm>
          </p:grpSpPr>
          <p:sp>
            <p:nvSpPr>
              <p:cNvPr id="244"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城市轨道交通安全管理的机遇</a:t>
                </a:r>
                <a:endParaRPr/>
              </a:p>
            </p:txBody>
          </p:sp>
          <p:sp>
            <p:nvSpPr>
              <p:cNvPr id="245"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随着科技的进步，城市轨道交通安全管理可以采用更多先进的安全技术和管理方法，提高安全管理水平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随着政府对城市交通安全的重视，城市轨道交通安全管理将得到更多的政策支持和资金投入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随着市民对出行安全的要求不断提高，城市轨道交通安全管理将得到更多的关注和重视</a:t>
                </a:r>
                <a:endParaRPr/>
              </a:p>
            </p:txBody>
          </p:sp>
          <p:sp>
            <p:nvSpPr>
              <p:cNvPr id="246"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9"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城市轨道交通安全管理的挑战与机遇</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1" name="" descr="{&quot;isTemplate&quot;:true,&quot;type&quot;:2}"/>
        <p:cNvGrpSpPr/>
        <p:nvPr/>
      </p:nvGrpSpPr>
      <p:grpSpPr>
        <a:xfrm>
          <a:off x="0" y="0"/>
          <a:ext cx="0" cy="0"/>
        </a:xfrm>
      </p:grpSpPr>
      <p:sp>
        <p:nvSpPr>
          <p:cNvPr id="252"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53"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城市轨道交通安全管理的内容与方法</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4" name="" descr="{&quot;isTemplate&quot;:true,&quot;type&quot;:3}"/>
        <p:cNvGrpSpPr/>
        <p:nvPr/>
      </p:nvGrpSpPr>
      <p:grpSpPr>
        <a:xfrm>
          <a:off x="0" y="0"/>
          <a:ext cx="0" cy="0"/>
        </a:xfrm>
      </p:grpSpPr>
      <p:pic>
        <p:nvPicPr>
          <p:cNvPr id="25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7" name="Group 598"/>
            <p:cNvGrpSpPr/>
            <p:nvPr/>
          </p:nvGrpSpPr>
          <p:grpSpPr>
            <a:xfrm>
              <a:off x="763829" y="1414808"/>
              <a:ext cx="6972294" cy="2337649"/>
              <a:chOff x="763829" y="1414808"/>
              <a:chExt cx="6972294" cy="2337649"/>
            </a:xfrm>
          </p:grpSpPr>
          <p:sp>
            <p:nvSpPr>
              <p:cNvPr id="25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城市轨道交通安全管理制度</a:t>
                </a:r>
                <a:endParaRPr/>
              </a:p>
            </p:txBody>
          </p:sp>
          <p:sp>
            <p:nvSpPr>
              <p:cNvPr id="25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安全管理制度是城市轨道交通安全管理的基石，包括安全责任制度、安全教育培训制度、安全检查制度等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城市轨道交通企业应建立健全安全管理制度，并确保制度的落实和执行</a:t>
                </a:r>
                <a:endParaRPr/>
              </a:p>
            </p:txBody>
          </p:sp>
          <p:sp>
            <p:nvSpPr>
              <p:cNvPr id="26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4" name="Group 591"/>
            <p:cNvGrpSpPr/>
            <p:nvPr/>
          </p:nvGrpSpPr>
          <p:grpSpPr>
            <a:xfrm>
              <a:off x="689593" y="3949139"/>
              <a:ext cx="7078256" cy="2128975"/>
              <a:chOff x="689593" y="3949139"/>
              <a:chExt cx="7078256" cy="2128975"/>
            </a:xfrm>
          </p:grpSpPr>
          <p:sp>
            <p:nvSpPr>
              <p:cNvPr id="26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城市轨道交通安全法规</a:t>
                </a:r>
                <a:endParaRPr/>
              </a:p>
            </p:txBody>
          </p:sp>
          <p:sp>
            <p:nvSpPr>
              <p:cNvPr id="26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城市轨道交通安全法规是国家法律法规体系的重要组成部分，包括国家法律法规、地方性法规、行业标准和规范等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城市轨道交通企业应严格遵守安全法规，确保运营安全</a:t>
                </a:r>
                <a:endParaRPr/>
              </a:p>
            </p:txBody>
          </p:sp>
          <p:sp>
            <p:nvSpPr>
              <p:cNvPr id="26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城市轨道交通安全管理制度与法规</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2" name="" descr="{&quot;isTemplate&quot;:true,&quot;type&quot;:3}"/>
        <p:cNvGrpSpPr/>
        <p:nvPr/>
      </p:nvGrpSpPr>
      <p:grpSpPr>
        <a:xfrm>
          <a:off x="0" y="0"/>
          <a:ext cx="0" cy="0"/>
        </a:xfrm>
      </p:grpSpPr>
      <p:sp>
        <p:nvSpPr>
          <p:cNvPr id="27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城市轨道交通安全管理的机构与职责</a:t>
            </a:r>
            <a:endParaRPr lang="en-US" altLang="zh-CN" sz="2800" b="1">
              <a:latin typeface="+mj-ea"/>
              <a:ea typeface="+mj-ea"/>
            </a:endParaRPr>
          </a:p>
        </p:txBody>
      </p:sp>
      <p:grpSp>
        <p:nvGrpSpPr>
          <p:cNvPr id="27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5" name=""/>
            <p:cNvGrpSpPr/>
            <p:nvPr/>
          </p:nvGrpSpPr>
          <p:grpSpPr>
            <a:xfrm>
              <a:off x="660399" y="2074672"/>
              <a:ext cx="5100082" cy="4536540"/>
              <a:chOff x="660399" y="2074672"/>
              <a:chExt cx="5100082" cy="4536540"/>
            </a:xfrm>
          </p:grpSpPr>
          <p:sp>
            <p:nvSpPr>
              <p:cNvPr id="27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城市轨道交通安全管理机构的设置</a:t>
                </a:r>
                <a:endParaRPr lang="en-US" altLang="zh-CN" sz="2000" b="1">
                  <a:latin typeface="Microsoft YaHei" panose="020b0503020204020204" pitchFamily="34" charset="-122"/>
                  <a:ea typeface="Microsoft YaHei" panose="020b0503020204020204" pitchFamily="34" charset="-122"/>
                </a:endParaRPr>
              </a:p>
            </p:txBody>
          </p:sp>
          <p:sp>
            <p:nvSpPr>
              <p:cNvPr id="27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城市轨道交通企业应设立专门的安全管理机构，负责安全管理的日常工作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安全管理机构应具备独立的管理权限和资源配置，确保安全管理工作的顺利进行</a:t>
                </a:r>
                <a:endParaRPr/>
              </a:p>
            </p:txBody>
          </p:sp>
          <p:pic>
            <p:nvPicPr>
              <p:cNvPr id="27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80" name=""/>
            <p:cNvGrpSpPr/>
            <p:nvPr/>
          </p:nvGrpSpPr>
          <p:grpSpPr>
            <a:xfrm>
              <a:off x="6431519" y="2074672"/>
              <a:ext cx="5100082" cy="4536540"/>
              <a:chOff x="660399" y="2074672"/>
              <a:chExt cx="5100082" cy="4536540"/>
            </a:xfrm>
          </p:grpSpPr>
          <p:sp>
            <p:nvSpPr>
              <p:cNvPr id="28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城市轨道交通安全管理人员的配备</a:t>
                </a:r>
                <a:endParaRPr lang="en-US" altLang="zh-CN" sz="2000" b="1">
                  <a:latin typeface="Microsoft YaHei" panose="020b0503020204020204" pitchFamily="34" charset="-122"/>
                  <a:ea typeface="Microsoft YaHei" panose="020b0503020204020204" pitchFamily="34" charset="-122"/>
                </a:endParaRPr>
              </a:p>
            </p:txBody>
          </p:sp>
          <p:sp>
            <p:nvSpPr>
              <p:cNvPr id="28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城市轨道交通企业应配备足够的安全管理人员，负责安全管理制度的落实和执行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安全管理人员应具备相应的专业知识和技能，熟悉安全法规和安全管理制度</a:t>
                </a:r>
                <a:endParaRPr/>
              </a:p>
            </p:txBody>
          </p:sp>
          <p:pic>
            <p:nvPicPr>
              <p:cNvPr id="28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5" name="" descr="{&quot;isTemplate&quot;:true,&quot;type&quot;:3}"/>
        <p:cNvGrpSpPr/>
        <p:nvPr/>
      </p:nvGrpSpPr>
      <p:grpSpPr>
        <a:xfrm>
          <a:off x="0" y="0"/>
          <a:ext cx="0" cy="0"/>
        </a:xfrm>
      </p:grpSpPr>
      <p:pic>
        <p:nvPicPr>
          <p:cNvPr id="28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8" name="Group 598"/>
            <p:cNvGrpSpPr/>
            <p:nvPr/>
          </p:nvGrpSpPr>
          <p:grpSpPr>
            <a:xfrm>
              <a:off x="763829" y="1414808"/>
              <a:ext cx="6972294" cy="2337649"/>
              <a:chOff x="763829" y="1414808"/>
              <a:chExt cx="6972294" cy="2337649"/>
            </a:xfrm>
          </p:grpSpPr>
          <p:sp>
            <p:nvSpPr>
              <p:cNvPr id="28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城市轨道交通安全管理技术</a:t>
                </a:r>
                <a:endParaRPr/>
              </a:p>
            </p:txBody>
          </p:sp>
          <p:sp>
            <p:nvSpPr>
              <p:cNvPr id="29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城市轨道交通企业应采用先进的安全技术，如视频监控、智能巡检、应急处理等，提高安全管理水平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城市轨道交通企业应加强安全技术研究，不断提高安全管理技术的创新能力</a:t>
                </a:r>
                <a:endParaRPr/>
              </a:p>
            </p:txBody>
          </p:sp>
          <p:sp>
            <p:nvSpPr>
              <p:cNvPr id="29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95" name="Group 591"/>
            <p:cNvGrpSpPr/>
            <p:nvPr/>
          </p:nvGrpSpPr>
          <p:grpSpPr>
            <a:xfrm>
              <a:off x="689593" y="3949139"/>
              <a:ext cx="7078256" cy="2128975"/>
              <a:chOff x="689593" y="3949139"/>
              <a:chExt cx="7078256" cy="2128975"/>
            </a:xfrm>
          </p:grpSpPr>
          <p:sp>
            <p:nvSpPr>
              <p:cNvPr id="29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城市轨道交通安全管理方法</a:t>
                </a:r>
                <a:endParaRPr/>
              </a:p>
            </p:txBody>
          </p:sp>
          <p:sp>
            <p:nvSpPr>
              <p:cNvPr id="29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城市轨道交通企业应采用科学的安全管理方法，如风险评估、隐患排查、应急演练等，提高安全管理效果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城市轨道交通企业应加强安全管理方法的总结和推广，不断提高安全管理水平</a:t>
                </a:r>
                <a:endParaRPr/>
              </a:p>
            </p:txBody>
          </p:sp>
          <p:sp>
            <p:nvSpPr>
              <p:cNvPr id="29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城市轨道交通安全管理的技术与方法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城市轨道交通设施与设备的安全管理</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城市轨道交通设施与设备的安全要求</a:t>
            </a:r>
            <a:endParaRPr lang="en-US" altLang="zh-CN" sz="2800" b="1">
              <a:latin typeface="+mj-ea"/>
              <a:ea typeface="+mj-ea"/>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 name=""/>
            <p:cNvGrpSpPr/>
            <p:nvPr/>
          </p:nvGrpSpPr>
          <p:grpSpPr>
            <a:xfrm>
              <a:off x="660399" y="2074672"/>
              <a:ext cx="5100082" cy="4536540"/>
              <a:chOff x="660399" y="2074672"/>
              <a:chExt cx="5100082" cy="4536540"/>
            </a:xfrm>
          </p:grpSpPr>
          <p:sp>
            <p:nvSpPr>
              <p:cNvPr id="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城市轨道交通设施的安全要求</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设施应安全可靠，具备足够的强度、刚度和稳定性，能够承受运营过程中的各种载荷和环境影响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设施应满足防火、防爆、防毒、防水等安全要求，具备良好的安全防护性能</a:t>
                </a:r>
                <a:endParaRPr/>
              </a:p>
            </p:txBody>
          </p:sp>
          <p:pic>
            <p:nvPicPr>
              <p:cNvPr id="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 name=""/>
            <p:cNvGrpSpPr/>
            <p:nvPr/>
          </p:nvGrpSpPr>
          <p:grpSpPr>
            <a:xfrm>
              <a:off x="6431519" y="2074672"/>
              <a:ext cx="5100082" cy="4536540"/>
              <a:chOff x="660399" y="2074672"/>
              <a:chExt cx="5100082" cy="4536540"/>
            </a:xfrm>
          </p:grpSpPr>
          <p:sp>
            <p:nvSpPr>
              <p:cNvPr id="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城市轨道交通设备的安全要求</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设备应技术先进，性能稳定，能够保证运营过程中的安全性和可靠性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设备应满足安全防护、故障诊断、应急处理等安全要求，具备良好的安全性能</a:t>
                </a:r>
                <a:endParaRPr/>
              </a:p>
            </p:txBody>
          </p:sp>
          <p:pic>
            <p:nvPicPr>
              <p:cNvPr id="2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sp>
        <p:nvSpPr>
          <p:cNvPr id="2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城市轨道交通设施与设备的维护与保养</a:t>
            </a:r>
            <a:endParaRPr lang="en-US" altLang="zh-CN" sz="2800" b="1">
              <a:latin typeface="+mj-ea"/>
              <a:ea typeface="+mj-ea"/>
            </a:endParaRPr>
          </a:p>
        </p:txBody>
      </p:sp>
      <p:grpSp>
        <p:nvGrpSpPr>
          <p:cNvPr id="2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 name=""/>
            <p:cNvGrpSpPr/>
            <p:nvPr/>
          </p:nvGrpSpPr>
          <p:grpSpPr>
            <a:xfrm>
              <a:off x="660399" y="2074672"/>
              <a:ext cx="5100082" cy="4536540"/>
              <a:chOff x="660399" y="2074672"/>
              <a:chExt cx="5100082" cy="4536540"/>
            </a:xfrm>
          </p:grpSpPr>
          <p:sp>
            <p:nvSpPr>
              <p:cNvPr id="2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城市轨道交通设施的维护</a:t>
                </a:r>
                <a:endParaRPr lang="en-US" altLang="zh-CN" sz="2000" b="1">
                  <a:latin typeface="Microsoft YaHei" panose="020b0503020204020204" pitchFamily="34" charset="-122"/>
                  <a:ea typeface="Microsoft YaHei" panose="020b0503020204020204" pitchFamily="34" charset="-122"/>
                </a:endParaRPr>
              </a:p>
            </p:txBody>
          </p:sp>
          <p:sp>
            <p:nvSpPr>
              <p:cNvPr id="2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设施应定期进行检查和维护，及时发现并处理潜在的安全隐患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设施应进行定期的状态监测和性能评估，确保设施始终处于良好的运行状态</a:t>
                </a:r>
                <a:endParaRPr/>
              </a:p>
            </p:txBody>
          </p:sp>
          <p:pic>
            <p:nvPicPr>
              <p:cNvPr id="2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0" name=""/>
            <p:cNvGrpSpPr/>
            <p:nvPr/>
          </p:nvGrpSpPr>
          <p:grpSpPr>
            <a:xfrm>
              <a:off x="6431519" y="2074672"/>
              <a:ext cx="5100082" cy="4536540"/>
              <a:chOff x="660399" y="2074672"/>
              <a:chExt cx="5100082" cy="4536540"/>
            </a:xfrm>
          </p:grpSpPr>
          <p:sp>
            <p:nvSpPr>
              <p:cNvPr id="3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城市轨道交通设备的保养</a:t>
                </a:r>
                <a:endParaRPr lang="en-US" altLang="zh-CN" sz="2000" b="1">
                  <a:latin typeface="Microsoft YaHei" panose="020b0503020204020204" pitchFamily="34" charset="-122"/>
                  <a:ea typeface="Microsoft YaHei" panose="020b0503020204020204" pitchFamily="34" charset="-122"/>
                </a:endParaRPr>
              </a:p>
            </p:txBody>
          </p:sp>
          <p:sp>
            <p:nvSpPr>
              <p:cNvPr id="3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设备应定期进行保养，包括清洁、润滑、检查、更换零部件等，保证设备的正常运行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设备应进行定期的性能测试和故障诊断，确保设备始终处于良好的技术状态</a:t>
                </a:r>
                <a:endParaRPr/>
              </a:p>
            </p:txBody>
          </p:sp>
          <p:pic>
            <p:nvPicPr>
              <p:cNvPr id="3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 name="" descr="{&quot;isTemplate&quot;:true,&quot;type&quot;:3}"/>
        <p:cNvGrpSpPr/>
        <p:nvPr/>
      </p:nvGrpSpPr>
      <p:grpSpPr>
        <a:xfrm>
          <a:off x="0" y="0"/>
          <a:ext cx="0" cy="0"/>
        </a:xfrm>
      </p:grpSpPr>
      <p:pic>
        <p:nvPicPr>
          <p:cNvPr id="3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8" name="Group 598"/>
            <p:cNvGrpSpPr/>
            <p:nvPr/>
          </p:nvGrpSpPr>
          <p:grpSpPr>
            <a:xfrm>
              <a:off x="763829" y="1414808"/>
              <a:ext cx="6972294" cy="2337649"/>
              <a:chOff x="763829" y="1414808"/>
              <a:chExt cx="6972294" cy="2337649"/>
            </a:xfrm>
          </p:grpSpPr>
          <p:sp>
            <p:nvSpPr>
              <p:cNvPr id="3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城市轨道交通设施的检测</a:t>
                </a:r>
                <a:endParaRPr/>
              </a:p>
            </p:txBody>
          </p:sp>
          <p:sp>
            <p:nvSpPr>
              <p:cNvPr id="4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设施应定期进行检测，包括无损检测、在线监测、定期检查等，及时发现并处理潜在的安全隐患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设施检测应按照国家法规和行业标准进行，确保检测结果的准确性和可靠性</a:t>
                </a:r>
                <a:endParaRPr/>
              </a:p>
            </p:txBody>
          </p:sp>
          <p:sp>
            <p:nvSpPr>
              <p:cNvPr id="4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5" name="Group 591"/>
            <p:cNvGrpSpPr/>
            <p:nvPr/>
          </p:nvGrpSpPr>
          <p:grpSpPr>
            <a:xfrm>
              <a:off x="689593" y="3949139"/>
              <a:ext cx="7078256" cy="2128975"/>
              <a:chOff x="689593" y="3949139"/>
              <a:chExt cx="7078256" cy="2128975"/>
            </a:xfrm>
          </p:grpSpPr>
          <p:sp>
            <p:nvSpPr>
              <p:cNvPr id="4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城市轨道交通设备的评估</a:t>
                </a:r>
                <a:endParaRPr/>
              </a:p>
            </p:txBody>
          </p:sp>
          <p:sp>
            <p:nvSpPr>
              <p:cNvPr id="4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设备应定期进行评估，包括安全性评估、可靠性评估、经济性评估等，为设备的更新改造和维修提供依据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设备评估应采用科学的方法和标准，确保评估结果的客观性和公正性</a:t>
                </a:r>
                <a:endParaRPr/>
              </a:p>
            </p:txBody>
          </p:sp>
          <p:sp>
            <p:nvSpPr>
              <p:cNvPr id="4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城市轨道交通设施与设备的检测与评估</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https://d.book118.com/177042123144006043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城市轨道交通安全管理的概念和内容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2024-09-17T18:15:28.299</cp:lastPrinted>
  <dcterms:created xsi:type="dcterms:W3CDTF">2024-09-17T10:15:28Z</dcterms:created>
  <dcterms:modified xsi:type="dcterms:W3CDTF">2024-09-17T10:15:30Z</dcterms:modified>
</cp:coreProperties>
</file>