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vml" ContentType="application/vnd.openxmlformats-officedocument.vmlDrawing"/>
  <Default Extension="bin" ContentType="application/vnd.openxmlformats-officedocument.oleObject"/>
  <Default Extension="png" ContentType="image/png"/>
  <Default Extension="emf" ContentType="image/x-emf"/>
  <Override PartName="/docProps/app.xml" ContentType="application/vnd.openxmlformats-officedocument.extended-properties+xml"/>
  <Override PartName="/docProps/core.xml" ContentType="application/vnd.openxmlformats-package.core-properties+xml"/>
  <Override PartName="/ppt/charts/chart1.xml" ContentType="application/vnd.openxmlformats-officedocument.drawingml.chart+xml"/>
  <Override PartName="/ppt/charts/chart2.xml" ContentType="application/vnd.openxmlformats-officedocument.drawingml.chart+xml"/>
  <Override PartName="/ppt/charts/chart3.xml" ContentType="application/vnd.openxmlformats-officedocument.drawingml.chart+xml"/>
  <Override PartName="/ppt/charts/chart4.xml" ContentType="application/vnd.openxmlformats-officedocument.drawingml.chart+xml"/>
  <Override PartName="/ppt/diagrams/colors1.xml" ContentType="application/vnd.openxmlformats-officedocument.drawingml.diagramColors+xml"/>
  <Override PartName="/ppt/diagrams/data1.xml" ContentType="application/vnd.openxmlformats-officedocument.drawingml.diagramData+xml"/>
  <Override PartName="/ppt/diagrams/drawing1.xml" ContentType="application/vnd.ms-office.drawingml.diagramDrawing+xml"/>
  <Override PartName="/ppt/diagrams/layout1.xml" ContentType="application/vnd.openxmlformats-officedocument.drawingml.diagramLayout+xml"/>
  <Override PartName="/ppt/diagrams/quickStyle1.xml" ContentType="application/vnd.openxmlformats-officedocument.drawingml.diagramStyle+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Override1.xml" ContentType="application/vnd.openxmlformats-officedocument.themeOverrid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4017"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4" r:id="rId16"/>
  </p:sldIdLst>
  <p:sldSz cx="9906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tags" Target="tags/tag54.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charts/_rels/chart1.xml.rels>&#65279;<?xml version="1.0" encoding="utf-8" standalone="yes"?><Relationships xmlns="http://schemas.openxmlformats.org/package/2006/relationships"><Relationship Id="rId1" Type="http://schemas.openxmlformats.org/officeDocument/2006/relationships/oleObject" Target="file:///C:\Documents%20and%20Settings\amy.yan\Desktop\Statistics.xlsx" TargetMode="External" /></Relationships>
</file>

<file path=ppt/charts/_rels/chart2.xml.rels>&#65279;<?xml version="1.0" encoding="utf-8" standalone="yes"?><Relationships xmlns="http://schemas.openxmlformats.org/package/2006/relationships"><Relationship Id="rId1" Type="http://schemas.openxmlformats.org/officeDocument/2006/relationships/oleObject" Target="file:///C:\Documents%20and%20Settings\amy.yan\Desktop\Statistics.xlsx" TargetMode="External" /></Relationships>
</file>

<file path=ppt/charts/_rels/chart3.xml.rels>&#65279;<?xml version="1.0" encoding="utf-8" standalone="yes"?><Relationships xmlns="http://schemas.openxmlformats.org/package/2006/relationships"><Relationship Id="rId1" Type="http://schemas.openxmlformats.org/officeDocument/2006/relationships/oleObject" Target="file:///C:\Documents%20and%20Settings\amy.yan\Desktop\Statistics.xlsx" TargetMode="External" /></Relationships>
</file>

<file path=ppt/charts/_rels/chart4.xml.rels>&#65279;<?xml version="1.0" encoding="utf-8" standalone="yes"?><Relationships xmlns="http://schemas.openxmlformats.org/package/2006/relationships"><Relationship Id="rId1" Type="http://schemas.openxmlformats.org/officeDocument/2006/relationships/oleObject" Target="file:///C:\Documents%20and%20Settings\amy.yan\Desktop\Statistics.xlsx" TargetMode="External" /></Relationships>
</file>

<file path=ppt/charts/chart1.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4"/>
    </mc:Choice>
    <mc:Fallback>
      <c:style val="4"/>
    </mc:Fallback>
  </mc:AlternateContent>
  <c:chart>
    <c:autoTitleDeleted val="1"/>
    <c:plotArea>
      <c:layout>
        <c:manualLayout>
          <c:layoutTarget val="inner"/>
          <c:xMode val="edge"/>
          <c:yMode val="edge"/>
          <c:x val="0.0476190485060215"/>
          <c:y val="0.034482758492231369"/>
          <c:w val="0.86243385076522827"/>
          <c:h val="0.93678158521652222"/>
        </c:manualLayout>
      </c:layout>
      <c:pieChart>
        <c:varyColors val="1"/>
        <c:ser>
          <c:idx val="0"/>
          <c:order val="0"/>
          <c:dPt>
            <c:idx val="0"/>
            <c:invertIfNegative val="0"/>
            <c:spPr>
              <a:solidFill>
                <a:srgbClr val="FFFF00"/>
              </a:solidFill>
            </c:spPr>
          </c:dPt>
          <c:dPt>
            <c:idx val="3"/>
            <c:invertIfNegative val="0"/>
            <c:spPr>
              <a:solidFill>
                <a:schemeClr val="bg2">
                  <a:lumMod val="60000"/>
                  <a:lumOff val="40000"/>
                </a:schemeClr>
              </a:solidFill>
            </c:spPr>
          </c:dPt>
          <c:dLbls>
            <c:dLbl>
              <c:idx val="0"/>
              <c:numFmt formatCode="" sourceLinked="1"/>
              <c:txPr>
                <a:bodyPr/>
                <a:p>
                  <a:pPr>
                    <a:defRPr sz="1400" smtId="4294967295"/>
                  </a:pPr>
                  <a:endParaRPr sz="1400" smtId="4294967295"/>
                </a:p>
              </c:txPr>
              <c:dLblPos val="inEnd"/>
              <c:showLegendKey val="0"/>
              <c:showVal val="0"/>
              <c:showCatName val="0"/>
              <c:showSerName val="0"/>
              <c:showPercent val="1"/>
              <c:showBubbleSize val="0"/>
              <c:extLst/>
            </c:dLbl>
            <c:dLbl>
              <c:idx val="1"/>
              <c:numFmt formatCode="" sourceLinked="1"/>
              <c:txPr>
                <a:bodyPr/>
                <a:p>
                  <a:pPr>
                    <a:defRPr sz="1400" smtId="4294967295"/>
                  </a:pPr>
                  <a:endParaRPr sz="1400" smtId="4294967295"/>
                </a:p>
              </c:txPr>
              <c:dLblPos val="inEnd"/>
              <c:showLegendKey val="0"/>
              <c:showVal val="0"/>
              <c:showCatName val="0"/>
              <c:showSerName val="0"/>
              <c:showPercent val="1"/>
              <c:showBubbleSize val="0"/>
              <c:extLst/>
            </c:dLbl>
            <c:dLbl>
              <c:idx val="2"/>
              <c:numFmt formatCode="" sourceLinked="1"/>
              <c:txPr>
                <a:bodyPr/>
                <a:p>
                  <a:pPr>
                    <a:defRPr sz="1400" smtId="4294967295"/>
                  </a:pPr>
                  <a:endParaRPr sz="1400" smtId="4294967295"/>
                </a:p>
              </c:txPr>
              <c:dLblPos val="inEnd"/>
              <c:showLegendKey val="0"/>
              <c:showVal val="0"/>
              <c:showCatName val="0"/>
              <c:showSerName val="0"/>
              <c:showPercent val="1"/>
              <c:showBubbleSize val="0"/>
              <c:extLst/>
            </c:dLbl>
            <c:dLbl>
              <c:idx val="3"/>
              <c:numFmt formatCode="" sourceLinked="1"/>
              <c:txPr>
                <a:bodyPr/>
                <a:p>
                  <a:pPr>
                    <a:defRPr sz="1400" smtId="4294967295"/>
                  </a:pPr>
                  <a:endParaRPr sz="1400" smtId="4294967295"/>
                </a:p>
              </c:txPr>
              <c:dLblPos val="inEnd"/>
              <c:showLegendKey val="0"/>
              <c:showVal val="0"/>
              <c:showCatName val="0"/>
              <c:showSerName val="0"/>
              <c:showPercent val="1"/>
              <c:showBubbleSize val="0"/>
              <c:extLst/>
            </c:dLbl>
            <c:txPr>
              <a:bodyPr/>
              <a:p>
                <a:pPr>
                  <a:defRPr sz="1400" smtId="4294967295"/>
                </a:pPr>
                <a:endParaRPr sz="1400" smtId="4294967295"/>
              </a:p>
            </c:txPr>
            <c:dLblPos val="inEnd"/>
            <c:showLegendKey val="0"/>
            <c:showVal val="0"/>
            <c:showCatName val="0"/>
            <c:showSerName val="0"/>
            <c:showPercent val="1"/>
            <c:showBubbleSize val="0"/>
            <c:showLeaderLines val="1"/>
            <c:extLst/>
          </c:dLbls>
          <c:val>
            <c:numRef>
              <c:f>Sheet1!$U$2:$U$5</c:f>
              <c:numCache>
                <c:formatCode>0%</c:formatCode>
                <c:ptCount val="4"/>
                <c:pt idx="0">
                  <c:v>0.263157894736842</c:v>
                </c:pt>
                <c:pt idx="1">
                  <c:v>0.105263157894737</c:v>
                </c:pt>
                <c:pt idx="2">
                  <c:v>0.42105263157895</c:v>
                </c:pt>
                <c:pt idx="3">
                  <c:v>0.21</c:v>
                </c:pt>
              </c:numCache>
            </c:numRef>
          </c:val>
        </c:ser>
        <c:dLbls>
          <c:showLegendKey val="0"/>
          <c:showVal val="0"/>
          <c:showCatName val="0"/>
          <c:showSerName val="0"/>
          <c:showPercent val="0"/>
          <c:showBubbleSize val="0"/>
          <c:showLeaderLines val="0"/>
        </c:dLbls>
        <c:firstSliceAng/>
      </c:pieChart>
    </c:plotArea>
    <c:plotVisOnly val="1"/>
    <c:dispBlanksAs/>
    <c:showDLblsOverMax val="1"/>
  </c:chart>
  <c:txPr>
    <a:bodyPr/>
    <a:p>
      <a:pPr>
        <a:defRPr sz="1800" smtId="4294967295"/>
      </a:pPr>
      <a:endParaRPr sz="1800" smtId="4294967295"/>
    </a:p>
  </c:txPr>
  <c:externalData r:id="rId1">
    <c:autoUpdate val="0"/>
  </c:externalData>
</c:chartSpace>
</file>

<file path=ppt/charts/chart2.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1"/>
  <c:lang val="en-US"/>
  <c:roundedCorners val="0"/>
  <mc:AlternateContent xmlns:mc="http://schemas.openxmlformats.org/markup-compatibility/2006">
    <mc:Choice xmlns:c14="http://schemas.microsoft.com/office/drawing/2007/8/2/chart" Requires="c14">
      <c14:style val="104"/>
    </mc:Choice>
    <mc:Fallback>
      <c:style val="4"/>
    </mc:Fallback>
  </mc:AlternateContent>
  <c:chart>
    <c:autoTitleDeleted val="1"/>
    <c:plotArea>
      <c:barChart>
        <c:barDir val="col"/>
        <c:grouping val="clustered"/>
        <c:varyColors val="0"/>
        <c:ser>
          <c:idx val="0"/>
          <c:order val="0"/>
          <c:invertIfNegative val="0"/>
          <c:dLbls>
            <c:dLbl>
              <c:idx val="0"/>
              <c:layout>
                <c:manualLayout>
                  <c:x val="0.0024509804788976908"/>
                  <c:y val="-0.0037878789007663727"/>
                </c:manualLayout>
              </c:layout>
              <c:tx>
                <c:rich>
                  <a:bodyPr/>
                  <a:lstStyle/>
                  <a:p>
                    <a:pPr>
                      <a:defRPr/>
                    </a:pPr>
                    <a:endParaRPr lang="en-US" sz="1000" smtClean="0"/>
                  </a:p>
                  <a:p>
                    <a:pPr>
                      <a:defRPr/>
                    </a:pPr>
                    <a:r>
                      <a:rPr lang="en-US" sz="1000" smtClean="0"/>
                      <a:t>5</a:t>
                    </a:r>
                    <a:r>
                      <a:rPr lang="en-US" sz="1000"/>
                      <a:t>%</a:t>
                    </a:r>
                  </a:p>
                </c:rich>
              </c:tx>
              <c:numFmt formatCode="" sourceLinked="1"/>
              <c:showLegendKey val="1"/>
              <c:showVal val="1"/>
              <c:showCatName val="0"/>
              <c:showSerName val="1"/>
              <c:showPercent val="0"/>
              <c:showBubbleSize val="0"/>
              <c:extLst/>
            </c:dLbl>
            <c:dLbl>
              <c:idx val="1"/>
              <c:tx>
                <c:rich>
                  <a:bodyPr/>
                  <a:lstStyle/>
                  <a:p>
                    <a:pPr>
                      <a:defRPr/>
                    </a:pPr>
                    <a:r>
                      <a:rPr lang="en-US" sz="1000" smtClean="0"/>
                      <a:t>16</a:t>
                    </a:r>
                    <a:r>
                      <a:rPr lang="en-US" sz="1000"/>
                      <a:t>%</a:t>
                    </a:r>
                  </a:p>
                </c:rich>
              </c:tx>
              <c:numFmt formatCode="" sourceLinked="1"/>
              <c:showLegendKey val="1"/>
              <c:showVal val="1"/>
              <c:showCatName val="0"/>
              <c:showSerName val="1"/>
              <c:showPercent val="0"/>
              <c:showBubbleSize val="0"/>
              <c:extLst/>
            </c:dLbl>
            <c:dLbl>
              <c:idx val="2"/>
              <c:tx>
                <c:rich>
                  <a:bodyPr/>
                  <a:lstStyle/>
                  <a:p>
                    <a:pPr>
                      <a:defRPr/>
                    </a:pPr>
                    <a:r>
                      <a:rPr lang="en-US" sz="1000" smtClean="0"/>
                      <a:t>21</a:t>
                    </a:r>
                    <a:r>
                      <a:rPr lang="en-US" sz="1000"/>
                      <a:t>%</a:t>
                    </a:r>
                  </a:p>
                </c:rich>
              </c:tx>
              <c:numFmt formatCode="" sourceLinked="1"/>
              <c:showLegendKey val="1"/>
              <c:showVal val="1"/>
              <c:showCatName val="0"/>
              <c:showSerName val="1"/>
              <c:showPercent val="0"/>
              <c:showBubbleSize val="0"/>
              <c:extLst/>
            </c:dLbl>
            <c:dLbl>
              <c:idx val="3"/>
              <c:tx>
                <c:rich>
                  <a:bodyPr/>
                  <a:lstStyle/>
                  <a:p>
                    <a:pPr>
                      <a:defRPr/>
                    </a:pPr>
                    <a:r>
                      <a:rPr lang="en-US" sz="1000" smtClean="0"/>
                      <a:t>26</a:t>
                    </a:r>
                    <a:r>
                      <a:rPr lang="en-US" sz="1000"/>
                      <a:t>%</a:t>
                    </a:r>
                  </a:p>
                </c:rich>
              </c:tx>
              <c:numFmt formatCode="" sourceLinked="1"/>
              <c:showLegendKey val="1"/>
              <c:showVal val="1"/>
              <c:showCatName val="0"/>
              <c:showSerName val="1"/>
              <c:showPercent val="0"/>
              <c:showBubbleSize val="0"/>
              <c:extLst/>
            </c:dLbl>
            <c:dLbl>
              <c:idx val="4"/>
              <c:tx>
                <c:rich>
                  <a:bodyPr/>
                  <a:lstStyle/>
                  <a:p>
                    <a:pPr>
                      <a:defRPr/>
                    </a:pPr>
                    <a:r>
                      <a:rPr lang="en-US" sz="1000" smtClean="0"/>
                      <a:t>16</a:t>
                    </a:r>
                    <a:r>
                      <a:rPr lang="en-US" sz="1000"/>
                      <a:t>%</a:t>
                    </a:r>
                  </a:p>
                </c:rich>
              </c:tx>
              <c:numFmt formatCode="" sourceLinked="1"/>
              <c:showLegendKey val="1"/>
              <c:showVal val="1"/>
              <c:showCatName val="0"/>
              <c:showSerName val="1"/>
              <c:showPercent val="0"/>
              <c:showBubbleSize val="0"/>
              <c:extLst/>
            </c:dLbl>
            <c:showLegendKey val="1"/>
            <c:showVal val="1"/>
            <c:showCatName val="0"/>
            <c:showSerName val="1"/>
            <c:showPercent val="0"/>
            <c:showBubbleSize val="0"/>
            <c:showLeaderLines val="0"/>
            <c:extLst/>
          </c:dLbls>
          <c:val>
            <c:numRef>
              <c:f>Sheet1!$U$12:$U$16</c:f>
              <c:numCache>
                <c:formatCode>0%</c:formatCode>
                <c:ptCount val="5"/>
                <c:pt idx="0">
                  <c:v>0.0526315789473684</c:v>
                </c:pt>
                <c:pt idx="1">
                  <c:v>0.157894736842107</c:v>
                </c:pt>
                <c:pt idx="2">
                  <c:v>0.210526315789475</c:v>
                </c:pt>
                <c:pt idx="3">
                  <c:v>0.263157894736842</c:v>
                </c:pt>
                <c:pt idx="4">
                  <c:v>0.157894736842107</c:v>
                </c:pt>
              </c:numCache>
            </c:numRef>
          </c:val>
        </c:ser>
        <c:dLbls>
          <c:showLegendKey val="0"/>
          <c:showVal val="0"/>
          <c:showCatName val="0"/>
          <c:showSerName val="0"/>
          <c:showPercent val="0"/>
          <c:showBubbleSize val="0"/>
          <c:showLeaderLines val="0"/>
        </c:dLbls>
        <c:gapWidth/>
        <c:overlap/>
        <c:axId val="123751040"/>
        <c:axId val="123777408"/>
      </c:barChart>
      <c:catAx>
        <c:axId val="123751040"/>
        <c:scaling>
          <c:orientation/>
        </c:scaling>
        <c:delete val="1"/>
        <c:axPos val="b"/>
        <c:majorTickMark val="out"/>
        <c:minorTickMark val="none"/>
        <c:tickLblPos val="none"/>
        <c:crossAx val="123777408"/>
        <c:auto val="0"/>
        <c:lblAlgn val="ctr"/>
        <c:lblOffset/>
        <c:noMultiLvlLbl val="0"/>
      </c:catAx>
      <c:valAx>
        <c:axId val="123777408"/>
        <c:scaling>
          <c:orientation/>
        </c:scaling>
        <c:delete val="0"/>
        <c:axPos val="l"/>
        <c:majorGridlines/>
        <c:numFmt formatCode="0%" sourceLinked="1"/>
        <c:majorTickMark val="out"/>
        <c:minorTickMark val="none"/>
        <c:txPr>
          <a:bodyPr/>
          <a:p>
            <a:pPr>
              <a:defRPr sz="1000" smtId="4294967295"/>
            </a:pPr>
            <a:endParaRPr sz="1000" smtId="4294967295"/>
          </a:p>
        </c:txPr>
        <c:crossAx val="123751040"/>
        <c:crosses val="autoZero"/>
        <c:crossBetween val="between"/>
      </c:valAx>
      <c:spPr>
        <a:solidFill>
          <a:schemeClr val="bg1">
            <a:lumMod val="95000"/>
          </a:schemeClr>
        </a:solidFill>
      </c:spPr>
    </c:plotArea>
    <c:plotVisOnly val="1"/>
    <c:dispBlanksAs/>
    <c:showDLblsOverMax val="1"/>
  </c:chart>
  <c:txPr>
    <a:bodyPr/>
    <a:p>
      <a:pPr>
        <a:defRPr sz="1800" smtId="4294967295"/>
      </a:pPr>
      <a:endParaRPr sz="1800" smtId="4294967295"/>
    </a:p>
  </c:txPr>
  <c:externalData r:id="rId1">
    <c:autoUpdate val="0"/>
  </c:externalData>
</c:chartSpace>
</file>

<file path=ppt/charts/chart3.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1"/>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027524633333086967"/>
          <c:y val="0.042725875973701477"/>
          <c:w val="0.89181596040725708"/>
          <c:h val="0.92204701900482178"/>
        </c:manualLayout>
      </c:layout>
      <c:pieChart>
        <c:varyColors val="1"/>
        <c:ser>
          <c:idx val="0"/>
          <c:order val="0"/>
          <c:dPt>
            <c:idx val="0"/>
            <c:invertIfNegative val="0"/>
            <c:spPr>
              <a:solidFill>
                <a:schemeClr val="tx2"/>
              </a:solidFill>
            </c:spPr>
          </c:dPt>
          <c:dPt>
            <c:idx val="1"/>
            <c:invertIfNegative val="0"/>
            <c:spPr>
              <a:solidFill>
                <a:schemeClr val="tx2">
                  <a:lumMod val="40000"/>
                  <a:lumOff val="60000"/>
                </a:schemeClr>
              </a:solidFill>
            </c:spPr>
          </c:dPt>
          <c:dPt>
            <c:idx val="2"/>
            <c:invertIfNegative val="0"/>
            <c:spPr>
              <a:solidFill>
                <a:schemeClr val="bg2">
                  <a:lumMod val="60000"/>
                  <a:lumOff val="40000"/>
                </a:schemeClr>
              </a:solidFill>
            </c:spPr>
          </c:dPt>
          <c:dLbls>
            <c:txPr>
              <a:bodyPr/>
              <a:p>
                <a:pPr>
                  <a:defRPr sz="1400" smtId="4294967295"/>
                </a:pPr>
                <a:endParaRPr sz="1400" smtId="4294967295"/>
              </a:p>
            </c:txPr>
            <c:showLegendKey val="0"/>
            <c:showVal val="1"/>
            <c:showCatName val="0"/>
            <c:showSerName val="0"/>
            <c:showPercent val="0"/>
            <c:showBubbleSize val="0"/>
            <c:showLeaderLines val="1"/>
            <c:extLst/>
          </c:dLbls>
          <c:val>
            <c:numRef>
              <c:f>Sheet1!$U$6:$U$8</c:f>
              <c:numCache>
                <c:formatCode>0%</c:formatCode>
                <c:ptCount val="3"/>
                <c:pt idx="0">
                  <c:v>0.631578947368426</c:v>
                </c:pt>
                <c:pt idx="1">
                  <c:v>0.210526315789475</c:v>
                </c:pt>
                <c:pt idx="2">
                  <c:v>0.16</c:v>
                </c:pt>
              </c:numCache>
            </c:numRef>
          </c:val>
        </c:ser>
        <c:dLbls>
          <c:showLegendKey val="0"/>
          <c:showVal val="0"/>
          <c:showCatName val="0"/>
          <c:showSerName val="0"/>
          <c:showPercent val="0"/>
          <c:showBubbleSize val="0"/>
          <c:showLeaderLines val="0"/>
        </c:dLbls>
        <c:firstSliceAng/>
      </c:pieChart>
    </c:plotArea>
    <c:plotVisOnly val="1"/>
    <c:dispBlanksAs/>
    <c:showDLblsOverMax val="1"/>
  </c:chart>
  <c:externalData r:id="rId1">
    <c:autoUpdate val="0"/>
  </c:externalData>
</c:chartSpace>
</file>

<file path=ppt/charts/chart4.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1"/>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pieChart>
        <c:varyColors val="1"/>
        <c:ser>
          <c:idx val="0"/>
          <c:order val="0"/>
          <c:spPr>
            <a:solidFill>
              <a:schemeClr val="bg2">
                <a:lumMod val="60000"/>
                <a:lumOff val="40000"/>
              </a:schemeClr>
            </a:solidFill>
          </c:spPr>
          <c:dPt>
            <c:idx val="0"/>
            <c:invertIfNegative val="0"/>
            <c:spPr>
              <a:solidFill>
                <a:schemeClr val="tx2"/>
              </a:solidFill>
            </c:spPr>
          </c:dPt>
          <c:dPt>
            <c:idx val="1"/>
            <c:invertIfNegative val="0"/>
            <c:spPr>
              <a:solidFill>
                <a:schemeClr val="accent6">
                  <a:lumMod val="20000"/>
                  <a:lumOff val="80000"/>
                </a:schemeClr>
              </a:solidFill>
            </c:spPr>
          </c:dPt>
          <c:dLbls>
            <c:dLbl>
              <c:idx val="1"/>
              <c:layout>
                <c:manualLayout>
                  <c:x val="0.15414060652256012"/>
                  <c:y val="0.072351515293121338"/>
                </c:manualLayout>
              </c:layout>
              <c:numFmt formatCode="" sourceLinked="1"/>
              <c:txPr>
                <a:bodyPr/>
                <a:p>
                  <a:pPr>
                    <a:defRPr sz="1400" smtId="4294967295"/>
                  </a:pPr>
                  <a:endParaRPr sz="1400" smtId="4294967295"/>
                </a:p>
              </c:txPr>
              <c:showLegendKey val="0"/>
              <c:showVal val="1"/>
              <c:showCatName val="0"/>
              <c:showSerName val="0"/>
              <c:showPercent val="0"/>
              <c:showBubbleSize val="0"/>
              <c:extLst/>
            </c:dLbl>
            <c:txPr>
              <a:bodyPr/>
              <a:p>
                <a:pPr>
                  <a:defRPr sz="1400" smtId="4294967295"/>
                </a:pPr>
                <a:endParaRPr sz="1400" smtId="4294967295"/>
              </a:p>
            </c:txPr>
            <c:showLegendKey val="0"/>
            <c:showVal val="1"/>
            <c:showCatName val="0"/>
            <c:showSerName val="0"/>
            <c:showPercent val="0"/>
            <c:showBubbleSize val="0"/>
            <c:showLeaderLines val="1"/>
            <c:extLst/>
          </c:dLbls>
          <c:val>
            <c:numRef>
              <c:f>Sheet1!$U$9:$U$11</c:f>
              <c:numCache>
                <c:formatCode>0%</c:formatCode>
                <c:ptCount val="3"/>
                <c:pt idx="0">
                  <c:v>0.789473684210526</c:v>
                </c:pt>
                <c:pt idx="1">
                  <c:v>0.0526315789473684</c:v>
                </c:pt>
                <c:pt idx="2">
                  <c:v>0.16</c:v>
                </c:pt>
              </c:numCache>
            </c:numRef>
          </c:val>
        </c:ser>
        <c:dLbls>
          <c:showLegendKey val="0"/>
          <c:showVal val="0"/>
          <c:showCatName val="0"/>
          <c:showSerName val="0"/>
          <c:showPercent val="0"/>
          <c:showBubbleSize val="0"/>
          <c:showLeaderLines val="0"/>
        </c:dLbls>
        <c:firstSliceAng/>
      </c:pieChart>
    </c:plotArea>
    <c:plotVisOnly val="1"/>
    <c:dispBlanksAs/>
    <c:showDLblsOverMax val="1"/>
  </c:chart>
  <c:externalData r:id="rId1">
    <c:autoUpdate val="0"/>
  </c:externalData>
</c:chartSpace>
</file>

<file path=ppt/diagrams/colors1.xml><?xml version="1.0" encoding="utf-8"?>
<dgm:colorsDef xmlns:a="http://schemas.openxmlformats.org/drawingml/2006/main" xmlns:dgm="http://schemas.openxmlformats.org/drawingml/2006/diagram"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dgm:ptLst>
    <dgm:pt modelId="{C1FB0C6D-B964-4EE9-A92A-D1EAB57D7DF1}" type="doc">
      <dgm:prSet loTypeId="urn:microsoft.com/office/officeart/2005/8/layout/cycle3" loCatId="cycle" qsTypeId="urn:microsoft.com/office/officeart/2005/8/quickstyle/simple1" qsCatId="simple" csTypeId="urn:microsoft.com/office/officeart/2005/8/colors/accent0_3" csCatId="mainScheme" phldr="1"/>
      <dgm:spPr/>
      <dgm:t>
        <a:bodyPr/>
        <a:lstStyle/>
        <a:p>
          <a:endParaRPr lang="en-US"/>
        </a:p>
      </dgm:t>
    </dgm:pt>
    <dgm:pt modelId="{2793D341-960B-4F37-BEBC-495E5B49A3AA}" type="parTrans" cxnId="{E16E96A5-477C-41FB-9951-EE6A00326019}">
      <dgm:prSet custT="1"/>
      <dgm:spPr/>
      <dgm:t>
        <a:bodyPr/>
        <a:lstStyle/>
        <a:p>
          <a:endParaRPr lang="en-US" sz="1400">
            <a:latin typeface="宋体" pitchFamily="2" charset="-122"/>
            <a:ea typeface="宋体" pitchFamily="2" charset="-122"/>
          </a:endParaRPr>
        </a:p>
      </dgm:t>
    </dgm:pt>
    <dgm:pt modelId="{7DE02F83-D59C-479B-A5F5-64B297220198}">
      <dgm:prSet phldrT="[Text]" custT="1"/>
      <dgm:spPr>
        <a:solidFill>
          <a:schemeClr val="dk2">
            <a:hueOff val="0"/>
            <a:satOff val="0"/>
            <a:lumOff val="0"/>
            <a:alphaOff val="0"/>
          </a:schemeClr>
        </a:solidFill>
        <a:ln w="25400" cap="flat" cmpd="sng" algn="ctr">
          <a:solidFill>
            <a:schemeClr val="lt2">
              <a:hueOff val="0"/>
              <a:satOff val="0"/>
              <a:lumOff val="0"/>
              <a:alphaOff val="0"/>
            </a:schemeClr>
          </a:solidFill>
          <a:prstDash val="solid"/>
        </a:ln>
      </dgm:spPr>
      <dgm:t>
        <a:bodyPr/>
        <a:lstStyle/>
        <a:p>
          <a:r>
            <a:rPr lang="zh-CN" altLang="en-US" sz="1400" b="1" smtClean="0">
              <a:solidFill>
                <a:schemeClr val="tx1"/>
              </a:solidFill>
              <a:latin typeface="宋体" pitchFamily="2" charset="-122"/>
              <a:ea typeface="宋体" pitchFamily="2" charset="-122"/>
            </a:rPr>
            <a:t>公平原则</a:t>
          </a:r>
          <a:endParaRPr lang="en-US" sz="1400" b="1">
            <a:solidFill>
              <a:schemeClr val="tx1"/>
            </a:solidFill>
            <a:latin typeface="宋体" pitchFamily="2" charset="-122"/>
            <a:ea typeface="宋体" pitchFamily="2" charset="-122"/>
          </a:endParaRPr>
        </a:p>
      </dgm:t>
    </dgm:pt>
    <dgm:pt modelId="{AE77A23A-9DA3-4B39-8363-5AE1C89F3E35}" type="sibTrans" cxnId="{E16E96A5-477C-41FB-9951-EE6A00326019}">
      <dgm:prSet custT="1"/>
      <dgm:spPr>
        <a:solidFill>
          <a:schemeClr val="dk2">
            <a:tint val="40000"/>
            <a:hueOff val="0"/>
            <a:satOff val="0"/>
            <a:lumOff val="0"/>
            <a:alphaOff val="0"/>
          </a:schemeClr>
        </a:solidFill>
        <a:ln>
          <a:noFill/>
        </a:ln>
      </dgm:spPr>
      <dgm:t>
        <a:bodyPr/>
        <a:lstStyle/>
        <a:p>
          <a:endParaRPr lang="en-US" sz="1400">
            <a:latin typeface="宋体" pitchFamily="2" charset="-122"/>
            <a:ea typeface="宋体" pitchFamily="2" charset="-122"/>
          </a:endParaRPr>
        </a:p>
      </dgm:t>
    </dgm:pt>
    <dgm:pt modelId="{20EA5383-F40C-451A-8CEE-1FA67B176ED2}" type="parTrans" cxnId="{E59BACF3-CC45-47FB-9148-2D425B1338B8}">
      <dgm:prSet custT="1"/>
      <dgm:spPr/>
      <dgm:t>
        <a:bodyPr/>
        <a:lstStyle/>
        <a:p>
          <a:endParaRPr lang="en-US" sz="1400">
            <a:latin typeface="宋体" pitchFamily="2" charset="-122"/>
            <a:ea typeface="宋体" pitchFamily="2" charset="-122"/>
          </a:endParaRPr>
        </a:p>
      </dgm:t>
    </dgm:pt>
    <dgm:pt modelId="{04CCFD19-D71B-4CA1-B77E-6B62F09B679A}">
      <dgm:prSet phldrT="[Text]" custT="1"/>
      <dgm:spPr>
        <a:solidFill>
          <a:schemeClr val="dk2">
            <a:hueOff val="0"/>
            <a:satOff val="0"/>
            <a:lumOff val="0"/>
            <a:alphaOff val="0"/>
          </a:schemeClr>
        </a:solidFill>
        <a:ln w="25400" cap="flat" cmpd="sng" algn="ctr">
          <a:solidFill>
            <a:schemeClr val="lt2">
              <a:hueOff val="0"/>
              <a:satOff val="0"/>
              <a:lumOff val="0"/>
              <a:alphaOff val="0"/>
            </a:schemeClr>
          </a:solidFill>
          <a:prstDash val="solid"/>
        </a:ln>
      </dgm:spPr>
      <dgm:t>
        <a:bodyPr/>
        <a:lstStyle/>
        <a:p>
          <a:r>
            <a:rPr lang="zh-CN" altLang="en-US" sz="1400" b="1" smtClean="0">
              <a:solidFill>
                <a:schemeClr val="tx1"/>
              </a:solidFill>
              <a:latin typeface="宋体" pitchFamily="2" charset="-122"/>
              <a:ea typeface="宋体" pitchFamily="2" charset="-122"/>
            </a:rPr>
            <a:t>效率优先原则</a:t>
          </a:r>
          <a:endParaRPr lang="en-US" sz="1400" b="1">
            <a:solidFill>
              <a:schemeClr val="tx1"/>
            </a:solidFill>
            <a:latin typeface="宋体" pitchFamily="2" charset="-122"/>
            <a:ea typeface="宋体" pitchFamily="2" charset="-122"/>
          </a:endParaRPr>
        </a:p>
      </dgm:t>
    </dgm:pt>
    <dgm:pt modelId="{EFB4BD83-1177-4E71-B578-74654BEFBEC4}" type="sibTrans" cxnId="{E59BACF3-CC45-47FB-9148-2D425B1338B8}">
      <dgm:prSet custT="1"/>
      <dgm:spPr/>
      <dgm:t>
        <a:bodyPr/>
        <a:lstStyle/>
        <a:p>
          <a:endParaRPr lang="en-US" sz="1400">
            <a:latin typeface="宋体" pitchFamily="2" charset="-122"/>
            <a:ea typeface="宋体" pitchFamily="2" charset="-122"/>
          </a:endParaRPr>
        </a:p>
      </dgm:t>
    </dgm:pt>
    <dgm:pt modelId="{442BBE8C-BEE8-4745-AB26-F32D77C137D9}" type="parTrans" cxnId="{485D6863-DF19-4E35-BDE5-C04C36F40176}">
      <dgm:prSet custT="1"/>
      <dgm:spPr/>
      <dgm:t>
        <a:bodyPr/>
        <a:lstStyle/>
        <a:p>
          <a:endParaRPr lang="en-US" sz="1400">
            <a:latin typeface="宋体" pitchFamily="2" charset="-122"/>
            <a:ea typeface="宋体" pitchFamily="2" charset="-122"/>
          </a:endParaRPr>
        </a:p>
      </dgm:t>
    </dgm:pt>
    <dgm:pt modelId="{68016F49-50A6-413A-8A53-0D60DF2AED70}">
      <dgm:prSet phldrT="[Text]" custT="1"/>
      <dgm:spPr>
        <a:solidFill>
          <a:schemeClr val="dk2">
            <a:hueOff val="0"/>
            <a:satOff val="0"/>
            <a:lumOff val="0"/>
            <a:alphaOff val="0"/>
          </a:schemeClr>
        </a:solidFill>
        <a:ln w="25400" cap="flat" cmpd="sng" algn="ctr">
          <a:solidFill>
            <a:schemeClr val="lt2">
              <a:hueOff val="0"/>
              <a:satOff val="0"/>
              <a:lumOff val="0"/>
              <a:alphaOff val="0"/>
            </a:schemeClr>
          </a:solidFill>
          <a:prstDash val="solid"/>
        </a:ln>
      </dgm:spPr>
      <dgm:t>
        <a:bodyPr/>
        <a:lstStyle/>
        <a:p>
          <a:r>
            <a:rPr lang="zh-CN" altLang="en-US" sz="1400" b="1" smtClean="0">
              <a:solidFill>
                <a:schemeClr val="tx1"/>
              </a:solidFill>
              <a:latin typeface="宋体" pitchFamily="2" charset="-122"/>
              <a:ea typeface="宋体" pitchFamily="2" charset="-122"/>
            </a:rPr>
            <a:t>遵守法律原则</a:t>
          </a:r>
          <a:endParaRPr lang="en-US" sz="1400" b="1">
            <a:solidFill>
              <a:schemeClr val="tx1"/>
            </a:solidFill>
            <a:latin typeface="宋体" pitchFamily="2" charset="-122"/>
            <a:ea typeface="宋体" pitchFamily="2" charset="-122"/>
          </a:endParaRPr>
        </a:p>
      </dgm:t>
    </dgm:pt>
    <dgm:pt modelId="{1E6D8E93-B934-4BE5-A1CA-89F6645E4A7A}" type="sibTrans" cxnId="{485D6863-DF19-4E35-BDE5-C04C36F40176}">
      <dgm:prSet custT="1"/>
      <dgm:spPr/>
      <dgm:t>
        <a:bodyPr/>
        <a:lstStyle/>
        <a:p>
          <a:endParaRPr lang="en-US" sz="1400">
            <a:latin typeface="宋体" pitchFamily="2" charset="-122"/>
            <a:ea typeface="宋体" pitchFamily="2" charset="-122"/>
          </a:endParaRPr>
        </a:p>
      </dgm:t>
    </dgm:pt>
    <dgm:pt modelId="{ADD59101-1989-4633-8122-A3326BC99550}" type="parTrans" cxnId="{2DEBF755-FACA-428B-824D-F1D31DD6C8D1}">
      <dgm:prSet custT="1"/>
      <dgm:spPr/>
      <dgm:t>
        <a:bodyPr/>
        <a:lstStyle/>
        <a:p>
          <a:endParaRPr lang="en-US" sz="1400">
            <a:latin typeface="宋体" pitchFamily="2" charset="-122"/>
            <a:ea typeface="宋体" pitchFamily="2" charset="-122"/>
          </a:endParaRPr>
        </a:p>
      </dgm:t>
    </dgm:pt>
    <dgm:pt modelId="{96E15A1C-57A8-43B6-9C56-40695AF944E7}">
      <dgm:prSet phldrT="[Text]" custT="1"/>
      <dgm:spPr>
        <a:solidFill>
          <a:schemeClr val="dk2">
            <a:hueOff val="0"/>
            <a:satOff val="0"/>
            <a:lumOff val="0"/>
            <a:alphaOff val="0"/>
          </a:schemeClr>
        </a:solidFill>
        <a:ln w="25400" cap="flat" cmpd="sng" algn="ctr">
          <a:solidFill>
            <a:schemeClr val="lt2">
              <a:hueOff val="0"/>
              <a:satOff val="0"/>
              <a:lumOff val="0"/>
              <a:alphaOff val="0"/>
            </a:schemeClr>
          </a:solidFill>
          <a:prstDash val="solid"/>
        </a:ln>
      </dgm:spPr>
      <dgm:t>
        <a:bodyPr/>
        <a:lstStyle/>
        <a:p>
          <a:r>
            <a:rPr lang="zh-CN" altLang="en-US" sz="1400" b="1" smtClean="0">
              <a:solidFill>
                <a:schemeClr val="tx1"/>
              </a:solidFill>
              <a:latin typeface="宋体" pitchFamily="2" charset="-122"/>
              <a:ea typeface="宋体" pitchFamily="2" charset="-122"/>
            </a:rPr>
            <a:t>激励限度原则</a:t>
          </a:r>
          <a:endParaRPr lang="en-US" sz="1400" b="1">
            <a:solidFill>
              <a:schemeClr val="tx1"/>
            </a:solidFill>
            <a:latin typeface="宋体" pitchFamily="2" charset="-122"/>
            <a:ea typeface="宋体" pitchFamily="2" charset="-122"/>
          </a:endParaRPr>
        </a:p>
      </dgm:t>
    </dgm:pt>
    <dgm:pt modelId="{4753FE88-B199-48E4-9C6B-7AC691941B1C}" type="sibTrans" cxnId="{2DEBF755-FACA-428B-824D-F1D31DD6C8D1}">
      <dgm:prSet custT="1"/>
      <dgm:spPr/>
      <dgm:t>
        <a:bodyPr/>
        <a:lstStyle/>
        <a:p>
          <a:endParaRPr lang="en-US" sz="1400">
            <a:latin typeface="宋体" pitchFamily="2" charset="-122"/>
            <a:ea typeface="宋体" pitchFamily="2" charset="-122"/>
          </a:endParaRPr>
        </a:p>
      </dgm:t>
    </dgm:pt>
    <dgm:pt modelId="{952193A3-877F-4530-883C-565E51B60B57}" type="parTrans" cxnId="{B554D05D-9F32-4E2C-8557-9733CE167AA1}">
      <dgm:prSet custT="1"/>
      <dgm:spPr/>
      <dgm:t>
        <a:bodyPr/>
        <a:lstStyle/>
        <a:p>
          <a:endParaRPr lang="en-US" sz="1400">
            <a:latin typeface="宋体" pitchFamily="2" charset="-122"/>
            <a:ea typeface="宋体" pitchFamily="2" charset="-122"/>
          </a:endParaRPr>
        </a:p>
      </dgm:t>
    </dgm:pt>
    <dgm:pt modelId="{4E4AE0F2-BFD5-4D79-A83D-9F08BB7668C7}">
      <dgm:prSet phldrT="[Text]" custT="1"/>
      <dgm:spPr>
        <a:solidFill>
          <a:schemeClr val="dk2">
            <a:hueOff val="0"/>
            <a:satOff val="0"/>
            <a:lumOff val="0"/>
            <a:alphaOff val="0"/>
          </a:schemeClr>
        </a:solidFill>
        <a:ln w="25400" cap="flat" cmpd="sng" algn="ctr">
          <a:solidFill>
            <a:schemeClr val="lt2">
              <a:hueOff val="0"/>
              <a:satOff val="0"/>
              <a:lumOff val="0"/>
              <a:alphaOff val="0"/>
            </a:schemeClr>
          </a:solidFill>
          <a:prstDash val="solid"/>
        </a:ln>
      </dgm:spPr>
      <dgm:t>
        <a:bodyPr/>
        <a:lstStyle/>
        <a:p>
          <a:r>
            <a:rPr lang="zh-CN" altLang="en-US" sz="1400" b="1" smtClean="0">
              <a:solidFill>
                <a:schemeClr val="tx1"/>
              </a:solidFill>
              <a:latin typeface="宋体" pitchFamily="2" charset="-122"/>
              <a:ea typeface="宋体" pitchFamily="2" charset="-122"/>
            </a:rPr>
            <a:t>适应需求原则</a:t>
          </a:r>
          <a:endParaRPr lang="en-US" sz="1400" b="1">
            <a:solidFill>
              <a:schemeClr val="tx1"/>
            </a:solidFill>
            <a:latin typeface="宋体" pitchFamily="2" charset="-122"/>
            <a:ea typeface="宋体" pitchFamily="2" charset="-122"/>
          </a:endParaRPr>
        </a:p>
      </dgm:t>
    </dgm:pt>
    <dgm:pt modelId="{3CE1839F-834F-4C81-8852-BE0F24BB44E3}" type="sibTrans" cxnId="{B554D05D-9F32-4E2C-8557-9733CE167AA1}">
      <dgm:prSet custT="1"/>
      <dgm:spPr/>
      <dgm:t>
        <a:bodyPr/>
        <a:lstStyle/>
        <a:p>
          <a:endParaRPr lang="en-US" sz="1400">
            <a:latin typeface="宋体" pitchFamily="2" charset="-122"/>
            <a:ea typeface="宋体" pitchFamily="2" charset="-122"/>
          </a:endParaRPr>
        </a:p>
      </dgm:t>
    </dgm:pt>
    <dgm:pt modelId="{2003207C-0043-4999-877E-E10472A53A45}" type="pres">
      <dgm:prSet presAssocID="{C1FB0C6D-B964-4EE9-A92A-D1EAB57D7DF1}" presName="Name0">
        <dgm:presLayoutVars>
          <dgm:dir/>
          <dgm:resizeHandles val="exact"/>
        </dgm:presLayoutVars>
      </dgm:prSet>
      <dgm:spPr/>
      <dgm:t>
        <a:bodyPr/>
        <a:lstStyle/>
        <a:p>
          <a:endParaRPr lang="en-US"/>
        </a:p>
      </dgm:t>
    </dgm:pt>
    <dgm:pt modelId="{11A2F449-58F4-451F-991D-C344C74D2B6B}" type="pres">
      <dgm:prSet presAssocID="{C1FB0C6D-B964-4EE9-A92A-D1EAB57D7DF1}" presName="cycle"/>
      <dgm:spPr/>
      <dgm:t>
        <a:bodyPr/>
        <a:lstStyle/>
        <a:p>
          <a:endParaRPr lang="en-US"/>
        </a:p>
      </dgm:t>
    </dgm:pt>
    <dgm:pt modelId="{77241CDD-8A80-4C80-B660-88213E02B0F8}" type="pres">
      <dgm:prSet presAssocID="{7DE02F83-D59C-479B-A5F5-64B297220198}" presName="nodeFirstNode" presStyleLbl="node1" presStyleCnt="5">
        <dgm:presLayoutVars>
          <dgm:bulletEnabled val="1"/>
        </dgm:presLayoutVars>
      </dgm:prSet>
      <dgm:spPr/>
      <dgm:t>
        <a:bodyPr/>
        <a:lstStyle/>
        <a:p>
          <a:endParaRPr lang="en-US"/>
        </a:p>
      </dgm:t>
    </dgm:pt>
    <dgm:pt modelId="{B1DFFAB7-789A-47DA-970F-A016F77E1EEB}" type="pres">
      <dgm:prSet presAssocID="{AE77A23A-9DA3-4B39-8363-5AE1C89F3E35}" presName="sibTransFirstNode" presStyleLbl="bgShp" presStyleCnt="1"/>
      <dgm:spPr/>
      <dgm:t>
        <a:bodyPr/>
        <a:lstStyle/>
        <a:p>
          <a:endParaRPr lang="en-US"/>
        </a:p>
      </dgm:t>
    </dgm:pt>
    <dgm:pt modelId="{D95C78E9-BA3F-426E-8871-E1BDB14D3FD0}" type="pres">
      <dgm:prSet presAssocID="{04CCFD19-D71B-4CA1-B77E-6B62F09B679A}" presName="nodeFollowingNodes" presStyleLbl="node1" presStyleIdx="1" presStyleCnt="5">
        <dgm:presLayoutVars>
          <dgm:bulletEnabled val="1"/>
        </dgm:presLayoutVars>
      </dgm:prSet>
      <dgm:spPr/>
      <dgm:t>
        <a:bodyPr/>
        <a:lstStyle/>
        <a:p>
          <a:endParaRPr lang="en-US"/>
        </a:p>
      </dgm:t>
    </dgm:pt>
    <dgm:pt modelId="{B793829F-81EF-4AAB-9CBD-A25507CFEC06}" type="pres">
      <dgm:prSet presAssocID="{68016F49-50A6-413A-8A53-0D60DF2AED70}" presName="nodeFollowingNodes" presStyleLbl="node1" presStyleIdx="2" presStyleCnt="5">
        <dgm:presLayoutVars>
          <dgm:bulletEnabled val="1"/>
        </dgm:presLayoutVars>
      </dgm:prSet>
      <dgm:spPr/>
      <dgm:t>
        <a:bodyPr/>
        <a:lstStyle/>
        <a:p>
          <a:endParaRPr lang="en-US"/>
        </a:p>
      </dgm:t>
    </dgm:pt>
    <dgm:pt modelId="{61BBC680-2AF4-4511-81A1-B0F10F50F5F8}" type="pres">
      <dgm:prSet presAssocID="{96E15A1C-57A8-43B6-9C56-40695AF944E7}" presName="nodeFollowingNodes" presStyleLbl="node1" presStyleIdx="3" presStyleCnt="5">
        <dgm:presLayoutVars>
          <dgm:bulletEnabled val="1"/>
        </dgm:presLayoutVars>
      </dgm:prSet>
      <dgm:spPr/>
      <dgm:t>
        <a:bodyPr/>
        <a:lstStyle/>
        <a:p>
          <a:endParaRPr lang="en-US"/>
        </a:p>
      </dgm:t>
    </dgm:pt>
    <dgm:pt modelId="{4661D002-7DD6-4A2A-B530-ADA60AE0BA45}" type="pres">
      <dgm:prSet presAssocID="{4E4AE0F2-BFD5-4D79-A83D-9F08BB7668C7}" presName="nodeFollowingNodes" presStyleLbl="node1" presStyleIdx="4" presStyleCnt="5">
        <dgm:presLayoutVars>
          <dgm:bulletEnabled val="1"/>
        </dgm:presLayoutVars>
      </dgm:prSet>
      <dgm:spPr/>
      <dgm:t>
        <a:bodyPr/>
        <a:lstStyle/>
        <a:p>
          <a:endParaRPr lang="en-US"/>
        </a:p>
      </dgm:t>
    </dgm:pt>
  </dgm:ptLst>
  <dgm:cxnLst>
    <dgm:cxn modelId="{E16E96A5-477C-41FB-9951-EE6A00326019}" srcId="{C1FB0C6D-B964-4EE9-A92A-D1EAB57D7DF1}" destId="{7DE02F83-D59C-479B-A5F5-64B297220198}" srcOrd="0" destOrd="0" parTransId="{2793D341-960B-4F37-BEBC-495E5B49A3AA}" sibTransId="{AE77A23A-9DA3-4B39-8363-5AE1C89F3E35}"/>
    <dgm:cxn modelId="{E59BACF3-CC45-47FB-9148-2D425B1338B8}" srcId="{C1FB0C6D-B964-4EE9-A92A-D1EAB57D7DF1}" destId="{04CCFD19-D71B-4CA1-B77E-6B62F09B679A}" srcOrd="1" destOrd="0" parTransId="{20EA5383-F40C-451A-8CEE-1FA67B176ED2}" sibTransId="{EFB4BD83-1177-4E71-B578-74654BEFBEC4}"/>
    <dgm:cxn modelId="{485D6863-DF19-4E35-BDE5-C04C36F40176}" srcId="{C1FB0C6D-B964-4EE9-A92A-D1EAB57D7DF1}" destId="{68016F49-50A6-413A-8A53-0D60DF2AED70}" srcOrd="2" destOrd="0" parTransId="{442BBE8C-BEE8-4745-AB26-F32D77C137D9}" sibTransId="{1E6D8E93-B934-4BE5-A1CA-89F6645E4A7A}"/>
    <dgm:cxn modelId="{2DEBF755-FACA-428B-824D-F1D31DD6C8D1}" srcId="{C1FB0C6D-B964-4EE9-A92A-D1EAB57D7DF1}" destId="{96E15A1C-57A8-43B6-9C56-40695AF944E7}" srcOrd="3" destOrd="0" parTransId="{ADD59101-1989-4633-8122-A3326BC99550}" sibTransId="{4753FE88-B199-48E4-9C6B-7AC691941B1C}"/>
    <dgm:cxn modelId="{B554D05D-9F32-4E2C-8557-9733CE167AA1}" srcId="{C1FB0C6D-B964-4EE9-A92A-D1EAB57D7DF1}" destId="{4E4AE0F2-BFD5-4D79-A83D-9F08BB7668C7}" srcOrd="4" destOrd="0" parTransId="{952193A3-877F-4530-883C-565E51B60B57}" sibTransId="{3CE1839F-834F-4C81-8852-BE0F24BB44E3}"/>
    <dgm:cxn modelId="{EA630275-42C8-46B5-A8E5-EBA7BE9FEE85}" type="presOf" srcId="{C1FB0C6D-B964-4EE9-A92A-D1EAB57D7DF1}" destId="{2003207C-0043-4999-877E-E10472A53A45}" srcOrd="0" destOrd="0" presId="urn:microsoft.com/office/officeart/2005/8/layout/cycle3"/>
    <dgm:cxn modelId="{9C109414-3B00-4EC4-A71E-562541E1661E}" type="presParOf" srcId="{2003207C-0043-4999-877E-E10472A53A45}" destId="{11A2F449-58F4-451F-991D-C344C74D2B6B}" srcOrd="0" destOrd="0" presId="urn:microsoft.com/office/officeart/2005/8/layout/cycle3"/>
    <dgm:cxn modelId="{7FC27ABE-51E5-4ECC-8A26-A7524B304B7F}" type="presParOf" srcId="{11A2F449-58F4-451F-991D-C344C74D2B6B}" destId="{77241CDD-8A80-4C80-B660-88213E02B0F8}" srcOrd="0" destOrd="0" presId="urn:microsoft.com/office/officeart/2005/8/layout/cycle3"/>
    <dgm:cxn modelId="{416FEEA4-789B-49BB-85D1-CD47E9D5B477}" type="presOf" srcId="{7DE02F83-D59C-479B-A5F5-64B297220198}" destId="{77241CDD-8A80-4C80-B660-88213E02B0F8}" srcOrd="0" destOrd="0" presId="urn:microsoft.com/office/officeart/2005/8/layout/cycle3"/>
    <dgm:cxn modelId="{DFEF312C-E4E4-4686-93AC-5330E2B2F08D}" type="presParOf" srcId="{11A2F449-58F4-451F-991D-C344C74D2B6B}" destId="{B1DFFAB7-789A-47DA-970F-A016F77E1EEB}" srcOrd="1" destOrd="0" presId="urn:microsoft.com/office/officeart/2005/8/layout/cycle3"/>
    <dgm:cxn modelId="{7D700DEB-03B9-4DEC-9729-FD88593AEADB}" type="presOf" srcId="{AE77A23A-9DA3-4B39-8363-5AE1C89F3E35}" destId="{B1DFFAB7-789A-47DA-970F-A016F77E1EEB}" srcOrd="0" destOrd="0" presId="urn:microsoft.com/office/officeart/2005/8/layout/cycle3"/>
    <dgm:cxn modelId="{B6B7D460-AD95-4322-B403-8E8BDCE74D9A}" type="presParOf" srcId="{11A2F449-58F4-451F-991D-C344C74D2B6B}" destId="{D95C78E9-BA3F-426E-8871-E1BDB14D3FD0}" srcOrd="2" destOrd="0" presId="urn:microsoft.com/office/officeart/2005/8/layout/cycle3"/>
    <dgm:cxn modelId="{D90DB633-9658-4CCA-8952-06E5BBE34FCC}" type="presOf" srcId="{04CCFD19-D71B-4CA1-B77E-6B62F09B679A}" destId="{D95C78E9-BA3F-426E-8871-E1BDB14D3FD0}" srcOrd="0" destOrd="0" presId="urn:microsoft.com/office/officeart/2005/8/layout/cycle3"/>
    <dgm:cxn modelId="{B91317C3-6DE5-4B5F-9ECA-6D8247732AE5}" type="presParOf" srcId="{11A2F449-58F4-451F-991D-C344C74D2B6B}" destId="{B793829F-81EF-4AAB-9CBD-A25507CFEC06}" srcOrd="3" destOrd="0" presId="urn:microsoft.com/office/officeart/2005/8/layout/cycle3"/>
    <dgm:cxn modelId="{FD083EA6-7329-4A01-8425-F536F8EE8E7E}" type="presOf" srcId="{68016F49-50A6-413A-8A53-0D60DF2AED70}" destId="{B793829F-81EF-4AAB-9CBD-A25507CFEC06}" srcOrd="0" destOrd="0" presId="urn:microsoft.com/office/officeart/2005/8/layout/cycle3"/>
    <dgm:cxn modelId="{C1F2ECA1-D639-497E-85F0-3DC038140E81}" type="presParOf" srcId="{11A2F449-58F4-451F-991D-C344C74D2B6B}" destId="{61BBC680-2AF4-4511-81A1-B0F10F50F5F8}" srcOrd="4" destOrd="0" presId="urn:microsoft.com/office/officeart/2005/8/layout/cycle3"/>
    <dgm:cxn modelId="{9EE26BE9-9EED-430C-833D-E46AF6C24D38}" type="presOf" srcId="{96E15A1C-57A8-43B6-9C56-40695AF944E7}" destId="{61BBC680-2AF4-4511-81A1-B0F10F50F5F8}" srcOrd="0" destOrd="0" presId="urn:microsoft.com/office/officeart/2005/8/layout/cycle3"/>
    <dgm:cxn modelId="{720DB3D6-1094-40CD-93F5-4894794A193F}" type="presParOf" srcId="{11A2F449-58F4-451F-991D-C344C74D2B6B}" destId="{4661D002-7DD6-4A2A-B530-ADA60AE0BA45}" srcOrd="5" destOrd="0" presId="urn:microsoft.com/office/officeart/2005/8/layout/cycle3"/>
    <dgm:cxn modelId="{4C1D5602-AEDF-4E8C-84D1-2F06C9F557F0}" type="presOf" srcId="{4E4AE0F2-BFD5-4D79-A83D-9F08BB7668C7}" destId="{4661D002-7DD6-4A2A-B530-ADA60AE0BA45}" srcOrd="0" destOrd="0" presId="urn:microsoft.com/office/officeart/2005/8/layout/cycle3"/>
  </dgm:cxnLst>
  <dgm:bg>
    <a:noFill/>
    <a:effectLst>
      <a:outerShdw blurRad="50800" dist="50800" dir="5400000" algn="ctr" rotWithShape="0">
        <a:srgbClr val="FFFF00"/>
      </a:outerShdw>
    </a:effectLst>
  </dgm:bg>
  <dgm:whole/>
  <dgm:extLst>
    <a:ext uri="http://schemas.microsoft.com/office/drawing/2008/diagram">
      <dsp:dataModelExt xmlns:dsp="http://schemas.microsoft.com/office/drawing/2008/diagram" relId="rId3" minVer="http://schemas.openxmlformats.org/drawingml/2006/main"/>
    </a:ext>
  </dgm:extLst>
</dgm:dataModel>
</file>

<file path=ppt/diagrams/drawing1.xml><?xml version="1.0" encoding="utf-8"?>
<dsp:drawing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http://schemas.openxmlformats.org/presentationml/2006/main" xmlns:p14="http://schemas.microsoft.com/office/powerpoint/2010/main" xmlns:dsp="http://schemas.microsoft.com/office/drawing/2008/diagram">
  <dsp:spTree>
    <dsp:nvGrpSpPr>
      <dsp:cNvPr id="61" name=""/>
      <dsp:cNvGrpSpPr/>
    </dsp:nvGrpSpPr>
    <dsp:grpSpPr/>
    <dsp:sp modelId="{B1DFFAB7-789A-47DA-970F-A016F77E1EEB}">
      <dsp:nvSpPr>
        <dsp:cNvPr id="62" name=""/>
        <dsp:cNvSpPr/>
      </dsp:nvSpPr>
      <dsp:spPr>
        <a:xfrm>
          <a:off x="324172" y="-9477"/>
          <a:ext cx="2323455" cy="2323455"/>
        </a:xfrm>
        <a:prstGeom prst="circularArrow">
          <a:avLst>
            <a:gd name="adj1" fmla="val 5544"/>
            <a:gd name="adj2" fmla="val 330680"/>
            <a:gd name="adj3" fmla="val 13994342"/>
            <a:gd name="adj4" fmla="val 17254422"/>
            <a:gd name="adj5" fmla="val 5757"/>
          </a:avLst>
        </a:prstGeom>
        <a:solidFill>
          <a:schemeClr val="dk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a:lstStyle/>
        <a:p/>
      </dsp:txBody>
    </dsp:sp>
    <dsp:sp modelId="{77241CDD-8A80-4C80-B660-88213E02B0F8}">
      <dsp:nvSpPr>
        <dsp:cNvPr id="63" name=""/>
        <dsp:cNvSpPr/>
      </dsp:nvSpPr>
      <dsp:spPr>
        <a:xfrm>
          <a:off x="993985" y="844"/>
          <a:ext cx="983828" cy="491914"/>
        </a:xfrm>
        <a:prstGeom prst="round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zh-CN" altLang="en-US" sz="1400" b="1" kern="1200" smtClean="0">
              <a:solidFill>
                <a:schemeClr val="tx1"/>
              </a:solidFill>
              <a:latin typeface="宋体" pitchFamily="2" charset="-122"/>
              <a:ea typeface="宋体" pitchFamily="2" charset="-122"/>
            </a:rPr>
            <a:t>公平原则</a:t>
          </a:r>
          <a:endParaRPr lang="en-US" sz="1400" b="1" kern="1200">
            <a:solidFill>
              <a:schemeClr val="tx1"/>
            </a:solidFill>
            <a:latin typeface="宋体" pitchFamily="2" charset="-122"/>
            <a:ea typeface="宋体" pitchFamily="2" charset="-122"/>
          </a:endParaRPr>
        </a:p>
      </dsp:txBody>
      <dsp:txXfrm>
        <a:off x="1017998" y="24857"/>
        <a:ext cx="935802" cy="443887"/>
      </dsp:txXfrm>
    </dsp:sp>
    <dsp:sp modelId="{D95C78E9-BA3F-426E-8871-E1BDB14D3FD0}">
      <dsp:nvSpPr>
        <dsp:cNvPr id="64" name=""/>
        <dsp:cNvSpPr/>
      </dsp:nvSpPr>
      <dsp:spPr>
        <a:xfrm>
          <a:off x="1936304" y="685479"/>
          <a:ext cx="983828" cy="491914"/>
        </a:xfrm>
        <a:prstGeom prst="round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zh-CN" altLang="en-US" sz="1400" b="1" kern="1200" smtClean="0">
              <a:solidFill>
                <a:schemeClr val="tx1"/>
              </a:solidFill>
              <a:latin typeface="宋体" pitchFamily="2" charset="-122"/>
              <a:ea typeface="宋体" pitchFamily="2" charset="-122"/>
            </a:rPr>
            <a:t>效率优先原则</a:t>
          </a:r>
          <a:endParaRPr lang="en-US" sz="1400" b="1" kern="1200">
            <a:solidFill>
              <a:schemeClr val="tx1"/>
            </a:solidFill>
            <a:latin typeface="宋体" pitchFamily="2" charset="-122"/>
            <a:ea typeface="宋体" pitchFamily="2" charset="-122"/>
          </a:endParaRPr>
        </a:p>
      </dsp:txBody>
      <dsp:txXfrm>
        <a:off x="1960317" y="709492"/>
        <a:ext cx="935802" cy="443887"/>
      </dsp:txXfrm>
    </dsp:sp>
    <dsp:sp modelId="{B793829F-81EF-4AAB-9CBD-A25507CFEC06}">
      <dsp:nvSpPr>
        <dsp:cNvPr id="65" name=""/>
        <dsp:cNvSpPr/>
      </dsp:nvSpPr>
      <dsp:spPr>
        <a:xfrm>
          <a:off x="1576370" y="1793241"/>
          <a:ext cx="983828" cy="491914"/>
        </a:xfrm>
        <a:prstGeom prst="round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zh-CN" altLang="en-US" sz="1400" b="1" kern="1200" smtClean="0">
              <a:solidFill>
                <a:schemeClr val="tx1"/>
              </a:solidFill>
              <a:latin typeface="宋体" pitchFamily="2" charset="-122"/>
              <a:ea typeface="宋体" pitchFamily="2" charset="-122"/>
            </a:rPr>
            <a:t>遵守法律原则</a:t>
          </a:r>
          <a:endParaRPr lang="en-US" sz="1400" b="1" kern="1200">
            <a:solidFill>
              <a:schemeClr val="tx1"/>
            </a:solidFill>
            <a:latin typeface="宋体" pitchFamily="2" charset="-122"/>
            <a:ea typeface="宋体" pitchFamily="2" charset="-122"/>
          </a:endParaRPr>
        </a:p>
      </dsp:txBody>
      <dsp:txXfrm>
        <a:off x="1600383" y="1817254"/>
        <a:ext cx="935802" cy="443887"/>
      </dsp:txXfrm>
    </dsp:sp>
    <dsp:sp modelId="{61BBC680-2AF4-4511-81A1-B0F10F50F5F8}">
      <dsp:nvSpPr>
        <dsp:cNvPr id="66" name=""/>
        <dsp:cNvSpPr/>
      </dsp:nvSpPr>
      <dsp:spPr>
        <a:xfrm>
          <a:off x="411600" y="1793241"/>
          <a:ext cx="983828" cy="491914"/>
        </a:xfrm>
        <a:prstGeom prst="round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zh-CN" altLang="en-US" sz="1400" b="1" kern="1200" smtClean="0">
              <a:solidFill>
                <a:schemeClr val="tx1"/>
              </a:solidFill>
              <a:latin typeface="宋体" pitchFamily="2" charset="-122"/>
              <a:ea typeface="宋体" pitchFamily="2" charset="-122"/>
            </a:rPr>
            <a:t>激励限度原则</a:t>
          </a:r>
          <a:endParaRPr lang="en-US" sz="1400" b="1" kern="1200">
            <a:solidFill>
              <a:schemeClr val="tx1"/>
            </a:solidFill>
            <a:latin typeface="宋体" pitchFamily="2" charset="-122"/>
            <a:ea typeface="宋体" pitchFamily="2" charset="-122"/>
          </a:endParaRPr>
        </a:p>
      </dsp:txBody>
      <dsp:txXfrm>
        <a:off x="435613" y="1817254"/>
        <a:ext cx="935802" cy="443887"/>
      </dsp:txXfrm>
    </dsp:sp>
    <dsp:sp modelId="{4661D002-7DD6-4A2A-B530-ADA60AE0BA45}">
      <dsp:nvSpPr>
        <dsp:cNvPr id="67" name=""/>
        <dsp:cNvSpPr/>
      </dsp:nvSpPr>
      <dsp:spPr>
        <a:xfrm>
          <a:off x="51667" y="685479"/>
          <a:ext cx="983828" cy="491914"/>
        </a:xfrm>
        <a:prstGeom prst="round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zh-CN" altLang="en-US" sz="1400" b="1" kern="1200" smtClean="0">
              <a:solidFill>
                <a:schemeClr val="tx1"/>
              </a:solidFill>
              <a:latin typeface="宋体" pitchFamily="2" charset="-122"/>
              <a:ea typeface="宋体" pitchFamily="2" charset="-122"/>
            </a:rPr>
            <a:t>适应需求原则</a:t>
          </a:r>
          <a:endParaRPr lang="en-US" sz="1400" b="1" kern="1200">
            <a:solidFill>
              <a:schemeClr val="tx1"/>
            </a:solidFill>
            <a:latin typeface="宋体" pitchFamily="2" charset="-122"/>
            <a:ea typeface="宋体" pitchFamily="2" charset="-122"/>
          </a:endParaRPr>
        </a:p>
      </dsp:txBody>
      <dsp:txXfrm>
        <a:off x="75680" y="709492"/>
        <a:ext cx="935802" cy="443887"/>
      </dsp:txXfrm>
    </dsp:sp>
  </dsp:spTree>
</dsp:drawing>
</file>

<file path=ppt/diagrams/layout1.xml><?xml version="1.0" encoding="utf-8"?>
<dgm:layoutDef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dgm:ruleLst>
        </dgm:layoutNode>
        <dgm:layoutNode name="sp1">
          <dgm:alg type="sp"/>
          <dgm:shape r:blip="">
            <dgm:adjLst/>
          </dgm:shape>
          <dgm:presOf/>
          <dgm:constrLst/>
          <dgm:ruleLst/>
        </dgm:layoutNode>
        <dgm:layoutNode name="sp2">
          <dgm:alg type="sp"/>
          <dgm:shape r:blip="">
            <dgm:adjLst/>
          </dgm:shape>
          <dgm:presOf/>
          <dgm:constrLst/>
          <dgm:ruleLst/>
        </dgm:layoutNode>
      </dgm:if>
      <dgm:else name="Name9">
        <dgm:layoutNode name="cycle">
          <dgm:choose name="Name10">
            <dgm:if name="Name11" func="var" arg="dir" op="equ" val="norm">
              <dgm:alg type="cycle">
                <dgm:param type="stAng" val="0"/>
                <dgm:param type="spanAng" val="360"/>
              </dgm:alg>
              <dgm:shape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dgm:ruleLst>
            </dgm:layoutNode>
          </dgm:forEach>
        </dgm:layoutNode>
      </dgm:else>
    </dgm:choose>
  </dgm:layoutNode>
</dgm:layoutDef>
</file>

<file path=ppt/diagrams/quickStyle1.xml><?xml version="1.0" encoding="utf-8"?>
<dgm:styleDef xmlns:a="http://schemas.openxmlformats.org/drawingml/2006/main" xmlns:dgm="http://schemas.openxmlformats.org/drawingml/2006/diagram"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_rels/vmlDrawing1.vml.rels>&#65279;<?xml version="1.0" encoding="utf-8" standalone="yes"?><Relationships xmlns="http://schemas.openxmlformats.org/package/2006/relationships"><Relationship Id="rId1" Type="http://schemas.openxmlformats.org/officeDocument/2006/relationships/image" Target="../media/image3.png" /></Relationships>
</file>

<file path=ppt/drawings/_rels/vmlDrawing2.vml.rels>&#65279;<?xml version="1.0" encoding="utf-8" standalone="yes"?><Relationships xmlns="http://schemas.openxmlformats.org/package/2006/relationships"><Relationship Id="rId1" Type="http://schemas.openxmlformats.org/officeDocument/2006/relationships/image" Target="../media/image8.emf"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1" name=""/>
        <p:cNvGrpSpPr/>
        <p:nvPr/>
      </p:nvGrpSpPr>
      <p:grpSpPr>
        <a:xfrm>
          <a:off x="0" y="0"/>
          <a:ext cx="0" cy="0"/>
        </a:xfrm>
      </p:grpSpPr>
      <p:sp>
        <p:nvSpPr>
          <p:cNvPr id="4098" name="Rectangle 2"/>
          <p:cNvSpPr>
            <a:spLocks noGrp="1" noChangeArrowheads="1"/>
          </p:cNvSpPr>
          <p:nvPr>
            <p:ph type="hdr" sz="quarter"/>
          </p:nvPr>
        </p:nvSpPr>
        <p:spPr bwMode="auto">
          <a:xfrm>
            <a:off x="0" y="0"/>
            <a:ext cx="3041650" cy="465138"/>
          </a:xfrm>
          <a:prstGeom prst="rect">
            <a:avLst/>
          </a:prstGeom>
          <a:noFill/>
          <a:ln w="9525">
            <a:noFill/>
            <a:miter lim="800000"/>
          </a:ln>
        </p:spPr>
        <p:txBody>
          <a:bodyPr vert="horz" wrap="square" lIns="93287" tIns="46644" rIns="93287" bIns="46644" numCol="1" anchor="t" anchorCtr="0" compatLnSpc="1">
            <a:prstTxWarp prst="textNoShape">
              <a:avLst/>
            </a:prstTxWarp>
          </a:bodyPr>
          <a:lstStyle>
            <a:lvl1pPr algn="l" defTabSz="933450">
              <a:defRPr sz="1200">
                <a:solidFill>
                  <a:schemeClr val="tx1"/>
                </a:solidFill>
                <a:latin typeface="Arial" pitchFamily="34" charset="0"/>
                <a:ea typeface="宋体" pitchFamily="2" charset="-122"/>
              </a:defRPr>
            </a:lvl1pPr>
          </a:lstStyle>
          <a:p>
            <a:pPr>
              <a:defRPr/>
            </a:pPr>
            <a:endParaRPr lang="en-US" altLang="zh-CN"/>
          </a:p>
        </p:txBody>
      </p:sp>
      <p:sp>
        <p:nvSpPr>
          <p:cNvPr id="4099" name="Rectangle 3"/>
          <p:cNvSpPr>
            <a:spLocks noGrp="1" noChangeArrowheads="1"/>
          </p:cNvSpPr>
          <p:nvPr>
            <p:ph type="dt" idx="1"/>
          </p:nvPr>
        </p:nvSpPr>
        <p:spPr bwMode="auto">
          <a:xfrm>
            <a:off x="3976688" y="0"/>
            <a:ext cx="3041650" cy="465138"/>
          </a:xfrm>
          <a:prstGeom prst="rect">
            <a:avLst/>
          </a:prstGeom>
          <a:noFill/>
          <a:ln w="9525">
            <a:noFill/>
            <a:miter lim="800000"/>
          </a:ln>
        </p:spPr>
        <p:txBody>
          <a:bodyPr vert="horz" wrap="square" lIns="93287" tIns="46644" rIns="93287" bIns="46644" numCol="1" anchor="t" anchorCtr="0" compatLnSpc="1">
            <a:prstTxWarp prst="textNoShape">
              <a:avLst/>
            </a:prstTxWarp>
          </a:bodyPr>
          <a:lstStyle>
            <a:lvl1pPr algn="r" defTabSz="933450">
              <a:defRPr sz="1200">
                <a:solidFill>
                  <a:schemeClr val="tx1"/>
                </a:solidFill>
                <a:latin typeface="Arial" pitchFamily="34" charset="0"/>
                <a:ea typeface="宋体" pitchFamily="2" charset="-122"/>
              </a:defRPr>
            </a:lvl1pPr>
          </a:lstStyle>
          <a:p>
            <a:pPr>
              <a:defRPr/>
            </a:pPr>
            <a:endParaRPr lang="en-US" altLang="zh-CN"/>
          </a:p>
        </p:txBody>
      </p:sp>
      <p:sp>
        <p:nvSpPr>
          <p:cNvPr id="65540" name="Rectangle 4"/>
          <p:cNvSpPr>
            <a:spLocks noGrp="1" noRot="1" noChangeAspect="1" noChangeArrowheads="1" noTextEdit="1"/>
          </p:cNvSpPr>
          <p:nvPr>
            <p:ph type="sldImg" idx="2"/>
          </p:nvPr>
        </p:nvSpPr>
        <p:spPr bwMode="auto">
          <a:xfrm>
            <a:off x="992188" y="698500"/>
            <a:ext cx="5037137" cy="3489325"/>
          </a:xfrm>
          <a:prstGeom prst="rect">
            <a:avLst/>
          </a:prstGeom>
          <a:noFill/>
          <a:ln w="9525">
            <a:solidFill>
              <a:srgbClr val="000000"/>
            </a:solidFill>
            <a:miter lim="800000"/>
          </a:ln>
        </p:spPr>
      </p:sp>
      <p:sp>
        <p:nvSpPr>
          <p:cNvPr id="4101" name="Rectangle 5"/>
          <p:cNvSpPr>
            <a:spLocks noGrp="1" noChangeArrowheads="1"/>
          </p:cNvSpPr>
          <p:nvPr>
            <p:ph type="body" sz="quarter" idx="3"/>
          </p:nvPr>
        </p:nvSpPr>
        <p:spPr bwMode="auto">
          <a:xfrm>
            <a:off x="701675" y="4419600"/>
            <a:ext cx="5616575" cy="4187825"/>
          </a:xfrm>
          <a:prstGeom prst="rect">
            <a:avLst/>
          </a:prstGeom>
          <a:noFill/>
          <a:ln w="9525">
            <a:noFill/>
            <a:miter lim="800000"/>
          </a:ln>
        </p:spPr>
        <p:txBody>
          <a:bodyPr vert="horz" wrap="square" lIns="93287" tIns="46644" rIns="93287" bIns="46644" numCol="1" anchor="t" anchorCtr="0" compatLnSpc="1">
            <a:prstTxWarp prst="textNoShape">
              <a:avLst/>
            </a:prstTxWarp>
          </a:bodyPr>
          <a:lstStyle/>
          <a:p>
            <a:pPr lvl="0"/>
            <a:r>
              <a:rPr lang="en-US" altLang="zh-CN" noProof="0" smtClean="0"/>
              <a:t>Click to edit Master text styles</a:t>
            </a:r>
          </a:p>
          <a:p>
            <a:pPr lvl="1"/>
            <a:r>
              <a:rPr lang="en-US" altLang="zh-CN" noProof="0" smtClean="0"/>
              <a:t>Second level</a:t>
            </a:r>
          </a:p>
          <a:p>
            <a:pPr lvl="2"/>
            <a:r>
              <a:rPr lang="en-US" altLang="zh-CN" noProof="0" smtClean="0"/>
              <a:t>Third level</a:t>
            </a:r>
          </a:p>
          <a:p>
            <a:pPr lvl="3"/>
            <a:r>
              <a:rPr lang="en-US" altLang="zh-CN" noProof="0" smtClean="0"/>
              <a:t>Fourth level</a:t>
            </a:r>
          </a:p>
          <a:p>
            <a:pPr lvl="4"/>
            <a:r>
              <a:rPr lang="en-US" altLang="zh-CN" noProof="0" smtClean="0"/>
              <a:t>Fifth level</a:t>
            </a:r>
          </a:p>
        </p:txBody>
      </p:sp>
      <p:sp>
        <p:nvSpPr>
          <p:cNvPr id="4102" name="Rectangle 6"/>
          <p:cNvSpPr>
            <a:spLocks noGrp="1" noChangeArrowheads="1"/>
          </p:cNvSpPr>
          <p:nvPr>
            <p:ph type="ftr" sz="quarter" idx="4"/>
          </p:nvPr>
        </p:nvSpPr>
        <p:spPr bwMode="auto">
          <a:xfrm>
            <a:off x="0" y="8839200"/>
            <a:ext cx="3041650" cy="465138"/>
          </a:xfrm>
          <a:prstGeom prst="rect">
            <a:avLst/>
          </a:prstGeom>
          <a:noFill/>
          <a:ln w="9525">
            <a:noFill/>
            <a:miter lim="800000"/>
          </a:ln>
        </p:spPr>
        <p:txBody>
          <a:bodyPr vert="horz" wrap="square" lIns="93287" tIns="46644" rIns="93287" bIns="46644" numCol="1" anchor="b" anchorCtr="0" compatLnSpc="1">
            <a:prstTxWarp prst="textNoShape">
              <a:avLst/>
            </a:prstTxWarp>
          </a:bodyPr>
          <a:lstStyle>
            <a:lvl1pPr algn="l" defTabSz="933450">
              <a:defRPr sz="1200">
                <a:solidFill>
                  <a:schemeClr val="tx1"/>
                </a:solidFill>
                <a:latin typeface="Arial" pitchFamily="34" charset="0"/>
                <a:ea typeface="宋体" pitchFamily="2" charset="-122"/>
              </a:defRPr>
            </a:lvl1pPr>
          </a:lstStyle>
          <a:p>
            <a:pPr>
              <a:defRPr/>
            </a:pPr>
            <a:endParaRPr lang="en-US" altLang="zh-CN"/>
          </a:p>
        </p:txBody>
      </p:sp>
      <p:sp>
        <p:nvSpPr>
          <p:cNvPr id="4103" name="Rectangle 7"/>
          <p:cNvSpPr>
            <a:spLocks noGrp="1" noChangeArrowheads="1"/>
          </p:cNvSpPr>
          <p:nvPr>
            <p:ph type="sldNum" sz="quarter" idx="5"/>
          </p:nvPr>
        </p:nvSpPr>
        <p:spPr bwMode="auto">
          <a:xfrm>
            <a:off x="3976688" y="8839200"/>
            <a:ext cx="3041650" cy="465138"/>
          </a:xfrm>
          <a:prstGeom prst="rect">
            <a:avLst/>
          </a:prstGeom>
          <a:noFill/>
          <a:ln w="9525">
            <a:noFill/>
            <a:miter lim="800000"/>
          </a:ln>
        </p:spPr>
        <p:txBody>
          <a:bodyPr vert="horz" wrap="square" lIns="93287" tIns="46644" rIns="93287" bIns="46644" numCol="1" anchor="b" anchorCtr="0" compatLnSpc="1">
            <a:prstTxWarp prst="textNoShape">
              <a:avLst/>
            </a:prstTxWarp>
          </a:bodyPr>
          <a:lstStyle>
            <a:lvl1pPr algn="r" defTabSz="933450">
              <a:defRPr sz="1200">
                <a:solidFill>
                  <a:schemeClr val="tx1"/>
                </a:solidFill>
                <a:latin typeface="Arial" pitchFamily="34" charset="0"/>
                <a:ea typeface="宋体" pitchFamily="2" charset="-122"/>
              </a:defRPr>
            </a:lvl1pPr>
          </a:lstStyle>
          <a:p>
            <a:pPr>
              <a:defRPr/>
            </a:pPr>
            <a:fld id="{E2F039DB-A10C-48AC-A8D2-4BF9027C58F3}" type="slidenum">
              <a:rPr lang="en-US" altLang="zh-CN" smtClean="0"/>
              <a:pPr>
                <a:defRPr/>
              </a:pPr>
              <a:t>‹#›</a:t>
            </a:fld>
            <a:endParaRPr lang="en-US" altLang="zh-CN"/>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itchFamily="34" charset="0"/>
        <a:ea typeface="宋体" pitchFamily="2" charset="-122"/>
        <a:cs typeface="+mn-cs"/>
      </a:defRPr>
    </a:lvl1pPr>
    <a:lvl2pPr marL="457200" algn="l" rtl="0" eaLnBrk="0" fontAlgn="base" hangingPunct="0">
      <a:spcBef>
        <a:spcPct val="30000"/>
      </a:spcBef>
      <a:spcAft>
        <a:spcPct val="0"/>
      </a:spcAft>
      <a:defRPr sz="1200" kern="1200">
        <a:solidFill>
          <a:schemeClr val="tx1"/>
        </a:solidFill>
        <a:latin typeface="Arial" pitchFamily="34" charset="0"/>
        <a:ea typeface="宋体" pitchFamily="2" charset="-122"/>
        <a:cs typeface="+mn-cs"/>
      </a:defRPr>
    </a:lvl2pPr>
    <a:lvl3pPr marL="914400" algn="l" rtl="0" eaLnBrk="0" fontAlgn="base" hangingPunct="0">
      <a:spcBef>
        <a:spcPct val="30000"/>
      </a:spcBef>
      <a:spcAft>
        <a:spcPct val="0"/>
      </a:spcAft>
      <a:defRPr sz="1200" kern="1200">
        <a:solidFill>
          <a:schemeClr val="tx1"/>
        </a:solidFill>
        <a:latin typeface="Arial" pitchFamily="34" charset="0"/>
        <a:ea typeface="宋体" pitchFamily="2" charset="-122"/>
        <a:cs typeface="+mn-cs"/>
      </a:defRPr>
    </a:lvl3pPr>
    <a:lvl4pPr marL="1371600" algn="l" rtl="0" eaLnBrk="0" fontAlgn="base" hangingPunct="0">
      <a:spcBef>
        <a:spcPct val="30000"/>
      </a:spcBef>
      <a:spcAft>
        <a:spcPct val="0"/>
      </a:spcAft>
      <a:defRPr sz="1200" kern="1200">
        <a:solidFill>
          <a:schemeClr val="tx1"/>
        </a:solidFill>
        <a:latin typeface="Arial" pitchFamily="34" charset="0"/>
        <a:ea typeface="宋体" pitchFamily="2" charset="-122"/>
        <a:cs typeface="+mn-cs"/>
      </a:defRPr>
    </a:lvl4pPr>
    <a:lvl5pPr marL="1828800" algn="l" rtl="0" eaLnBrk="0" fontAlgn="base" hangingPunct="0">
      <a:spcBef>
        <a:spcPct val="30000"/>
      </a:spcBef>
      <a:spcAft>
        <a:spcPct val="0"/>
      </a:spcAft>
      <a:defRPr sz="1200" kern="1200">
        <a:solidFill>
          <a:schemeClr val="tx1"/>
        </a:solidFill>
        <a:latin typeface="Arial" pitchFamily="34" charset="0"/>
        <a:ea typeface="宋体" pitchFamily="2" charset="-122"/>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562" name="Rectangle 7"/>
          <p:cNvSpPr txBox="1">
            <a:spLocks noGrp="1" noChangeArrowheads="1"/>
          </p:cNvSpPr>
          <p:nvPr/>
        </p:nvSpPr>
        <p:spPr bwMode="auto">
          <a:xfrm>
            <a:off x="3975100" y="8839200"/>
            <a:ext cx="3043238" cy="465138"/>
          </a:xfrm>
          <a:prstGeom prst="rect">
            <a:avLst/>
          </a:prstGeom>
          <a:noFill/>
          <a:ln w="9525">
            <a:noFill/>
            <a:miter lim="800000"/>
          </a:ln>
        </p:spPr>
        <p:txBody>
          <a:bodyPr lIns="93279" tIns="46640" rIns="93279" bIns="46640" anchor="b"/>
          <a:lstStyle/>
          <a:p>
            <a:pPr algn="r" defTabSz="933450"/>
            <a:fld id="{8DA19756-3432-479A-A345-61C6457E2CC9}" type="slidenum">
              <a:rPr lang="zh-CN" altLang="en-US" sz="1200">
                <a:solidFill>
                  <a:schemeClr val="tx1"/>
                </a:solidFill>
                <a:latin typeface="Arial"/>
                <a:ea typeface="宋体" pitchFamily="2" charset="-122"/>
              </a:rPr>
              <a:pPr algn="r" defTabSz="933450"/>
              <a:t>1</a:t>
            </a:fld>
            <a:endParaRPr lang="en-US" altLang="zh-CN" sz="1200">
              <a:solidFill>
                <a:schemeClr val="tx1"/>
              </a:solidFill>
              <a:latin typeface="Arial"/>
              <a:ea typeface="宋体" pitchFamily="2" charset="-122"/>
            </a:endParaRPr>
          </a:p>
        </p:txBody>
      </p:sp>
      <p:sp>
        <p:nvSpPr>
          <p:cNvPr id="66563" name="Rectangle 2"/>
          <p:cNvSpPr>
            <a:spLocks noGrp="1" noRot="1" noChangeAspect="1" noChangeArrowheads="1" noTextEdit="1"/>
          </p:cNvSpPr>
          <p:nvPr>
            <p:ph type="sldImg"/>
          </p:nvPr>
        </p:nvSpPr>
        <p:spPr>
          <a:xfrm>
            <a:off x="989013" y="696913"/>
            <a:ext cx="5041900" cy="3490912"/>
          </a:xfrm>
        </p:spPr>
      </p:sp>
      <p:sp>
        <p:nvSpPr>
          <p:cNvPr id="66564" name="Rectangle 3"/>
          <p:cNvSpPr>
            <a:spLocks noGrp="1" noChangeArrowheads="1"/>
          </p:cNvSpPr>
          <p:nvPr>
            <p:ph type="body" idx="1"/>
          </p:nvPr>
        </p:nvSpPr>
        <p:spPr>
          <a:xfrm>
            <a:off x="703263" y="4421188"/>
            <a:ext cx="5613400" cy="4187825"/>
          </a:xfrm>
          <a:noFill/>
        </p:spPr>
        <p:txBody>
          <a:bodyPr lIns="93279" tIns="46640" rIns="93279" bIns="46640"/>
          <a:lstStyle/>
          <a:p>
            <a:pPr eaLnBrk="1" hangingPunct="1"/>
            <a:endParaRPr lang="zh-CN" altLang="en-US" smtClean="0">
              <a:latin typeface="Arial"/>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0962" name="Rectangle 7"/>
          <p:cNvSpPr txBox="1">
            <a:spLocks noGrp="1" noChangeArrowheads="1"/>
          </p:cNvSpPr>
          <p:nvPr/>
        </p:nvSpPr>
        <p:spPr bwMode="auto">
          <a:xfrm>
            <a:off x="3977467" y="8839217"/>
            <a:ext cx="3040821" cy="465221"/>
          </a:xfrm>
          <a:prstGeom prst="rect">
            <a:avLst/>
          </a:prstGeom>
          <a:noFill/>
          <a:ln w="9525">
            <a:noFill/>
            <a:miter lim="800000"/>
          </a:ln>
        </p:spPr>
        <p:txBody>
          <a:bodyPr lIns="93287" tIns="46644" rIns="93287" bIns="46644" anchor="b"/>
          <a:lstStyle/>
          <a:p>
            <a:pPr algn="r" defTabSz="933450"/>
            <a:fld id="{C3CA351A-EA48-4874-8F6A-5F89F182B529}" type="slidenum">
              <a:rPr lang="en-US" altLang="zh-CN" sz="1200">
                <a:ea typeface="宋体" pitchFamily="2" charset="-122"/>
              </a:rPr>
              <a:pPr algn="r" defTabSz="933450"/>
              <a:t>2</a:t>
            </a:fld>
            <a:endParaRPr lang="en-US" altLang="zh-CN" sz="1200">
              <a:ea typeface="宋体" pitchFamily="2" charset="-122"/>
            </a:endParaRPr>
          </a:p>
        </p:txBody>
      </p:sp>
      <p:sp>
        <p:nvSpPr>
          <p:cNvPr id="40963" name="Rectangle 2"/>
          <p:cNvSpPr>
            <a:spLocks noGrp="1" noRot="1" noChangeAspect="1" noChangeArrowheads="1" noTextEdit="1"/>
          </p:cNvSpPr>
          <p:nvPr>
            <p:ph type="sldImg"/>
          </p:nvPr>
        </p:nvSpPr>
        <p:spPr>
          <a:xfrm>
            <a:off x="993775" y="698500"/>
            <a:ext cx="5037138" cy="3489325"/>
          </a:xfrm>
        </p:spPr>
      </p:sp>
      <p:sp>
        <p:nvSpPr>
          <p:cNvPr id="40964" name="Rectangle 3"/>
          <p:cNvSpPr>
            <a:spLocks noGrp="1" noChangeArrowheads="1"/>
          </p:cNvSpPr>
          <p:nvPr>
            <p:ph type="body" idx="1"/>
          </p:nvPr>
        </p:nvSpPr>
        <p:spPr>
          <a:xfrm>
            <a:off x="702485" y="4418866"/>
            <a:ext cx="5614957" cy="4188484"/>
          </a:xfrm>
          <a:noFill/>
        </p:spPr>
        <p:txBody>
          <a:bodyPr lIns="93287" tIns="46644" rIns="93287" bIns="46644"/>
          <a:lstStyle/>
          <a:p>
            <a:pPr eaLnBrk="1" hangingPunct="1"/>
            <a:endParaRPr lang="en-US" altLang="zh-CN" smtClean="0"/>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A0C5C7D-9431-4767-8F49-45A700EC9E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39B8887-202D-493D-A3E8-87BB1E1AE2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0490A9C-6F0B-4436-8377-482861E7BD9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B81CB52-7870-4B5D-A307-B04EBBB824D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162DCE4-8A27-44A8-944D-2A29A0B9D71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5E0A760-ED36-489E-AC59-64F0A5C26FD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8370FC1-3C29-41A8-89C0-EDF00D7EBDE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2A11F1E-51D5-4465-ABAB-75FB47486EC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A58A3FA-3BE6-4CE4-AAE5-7B01D2B5CE9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626F008-5E8F-4EA2-87D9-6A029F43D1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A19E7AF-79A3-4631-BCDF-3586309FB6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1" name=""/>
        <p:cNvGrpSpPr/>
        <p:nvPr/>
      </p:nvGrpSpPr>
      <p:grpSpPr>
        <a:xfrm>
          <a:off x="0" y="0"/>
          <a:ext cx="0" cy="0"/>
        </a:xfrm>
      </p:grpSpPr>
      <p:sp>
        <p:nvSpPr>
          <p:cNvPr id="4" name="Freeform 30"/>
          <p:cNvSpPr/>
          <p:nvPr userDrawn="1"/>
        </p:nvSpPr>
        <p:spPr bwMode="gray">
          <a:xfrm>
            <a:off x="3330575" y="565150"/>
            <a:ext cx="6573838" cy="2586038"/>
          </a:xfrm>
          <a:custGeom>
            <a:cxnLst>
              <a:cxn ang="0">
                <a:pos x="0" y="1629"/>
              </a:cxn>
              <a:cxn ang="0">
                <a:pos x="3822" y="0"/>
              </a:cxn>
              <a:cxn ang="0">
                <a:pos x="3822" y="492"/>
              </a:cxn>
              <a:cxn ang="0">
                <a:pos x="0" y="1629"/>
              </a:cxn>
            </a:cxnLst>
            <a:rect l="0" t="0" r="r" b="b"/>
            <a:pathLst>
              <a:path w="3821" h="1629">
                <a:moveTo>
                  <a:pt x="0" y="1629"/>
                </a:moveTo>
                <a:lnTo>
                  <a:pt x="3822" y="0"/>
                </a:lnTo>
                <a:lnTo>
                  <a:pt x="3822" y="492"/>
                </a:lnTo>
                <a:lnTo>
                  <a:pt x="0" y="1629"/>
                </a:lnTo>
                <a:close/>
              </a:path>
            </a:pathLst>
          </a:custGeom>
          <a:solidFill>
            <a:schemeClr val="tx2"/>
          </a:solidFill>
          <a:ln w="9525">
            <a:noFill/>
            <a:round/>
          </a:ln>
          <a:effectLst/>
        </p:spPr>
        <p:txBody>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defRPr/>
            </a:pPr>
            <a:endParaRPr lang="zh-CN" altLang="en-US" sz="2400">
              <a:solidFill>
                <a:schemeClr val="tx1"/>
              </a:solidFill>
              <a:latin typeface="Verdana" pitchFamily="34" charset="0"/>
              <a:ea typeface="宋体" pitchFamily="2" charset="-122"/>
            </a:endParaRPr>
          </a:p>
        </p:txBody>
      </p:sp>
      <p:grpSp>
        <p:nvGrpSpPr>
          <p:cNvPr id="5" name="AutoShape 32"/>
          <p:cNvGrpSpPr/>
          <p:nvPr userDrawn="1"/>
        </p:nvGrpSpPr>
        <p:grpSpPr>
          <a:xfrm>
            <a:off x="-6348" y="1146175"/>
            <a:ext cx="3340100" cy="3322638"/>
            <a:chOff x="-4" y="722"/>
            <a:chExt cx="2104" cy="2093"/>
          </a:xfrm>
        </p:grpSpPr>
        <p:pic>
          <p:nvPicPr>
            <p:cNvPr id="6" name="AutoShape 32"/>
            <p:cNvPicPr>
              <a:picLocks noChangeArrowheads="1"/>
            </p:cNvPicPr>
            <p:nvPr/>
          </p:nvPicPr>
          <p:blipFill>
            <a:blip r:embed="rId1"/>
            <a:stretch>
              <a:fillRect/>
            </a:stretch>
          </p:blipFill>
          <p:spPr bwMode="auto">
            <a:xfrm>
              <a:off x="-4" y="722"/>
              <a:ext cx="2104" cy="2093"/>
            </a:xfrm>
            <a:prstGeom prst="rect">
              <a:avLst/>
            </a:prstGeom>
            <a:noFill/>
            <a:ln w="9525">
              <a:noFill/>
              <a:miter lim="800000"/>
            </a:ln>
          </p:spPr>
        </p:pic>
        <p:sp>
          <p:nvSpPr>
            <p:cNvPr id="7" name="Text Box 39"/>
            <p:cNvSpPr txBox="1">
              <a:spLocks noChangeArrowheads="1"/>
            </p:cNvSpPr>
            <p:nvPr/>
          </p:nvSpPr>
          <p:spPr bwMode="auto">
            <a:xfrm rot="5400000">
              <a:off x="3" y="1351"/>
              <a:ext cx="1043" cy="1049"/>
            </a:xfrm>
            <a:prstGeom prst="rect">
              <a:avLst/>
            </a:prstGeom>
            <a:noFill/>
            <a:ln w="9525">
              <a:noFill/>
              <a:miter lim="800000"/>
            </a:ln>
          </p:spPr>
          <p:txBody>
            <a:bodyPr rot="10800000" vert="eaVert" wrap="none"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defRPr/>
              </a:pPr>
              <a:endParaRPr lang="zh-CN" altLang="en-US" sz="2400">
                <a:solidFill>
                  <a:schemeClr val="tx1"/>
                </a:solidFill>
                <a:latin typeface="Verdana" pitchFamily="34" charset="0"/>
                <a:ea typeface="宋体" pitchFamily="2" charset="-122"/>
              </a:endParaRPr>
            </a:p>
          </p:txBody>
        </p:sp>
      </p:grpSp>
      <p:grpSp>
        <p:nvGrpSpPr>
          <p:cNvPr id="8" name="Group 4"/>
          <p:cNvGrpSpPr/>
          <p:nvPr userDrawn="1"/>
        </p:nvGrpSpPr>
        <p:grpSpPr>
          <a:xfrm>
            <a:off x="1033469" y="6013450"/>
            <a:ext cx="2076450" cy="431800"/>
            <a:chOff x="4554" y="4058"/>
            <a:chExt cx="935" cy="211"/>
          </a:xfrm>
        </p:grpSpPr>
        <p:sp>
          <p:nvSpPr>
            <p:cNvPr id="9" name="Freeform 5"/>
            <p:cNvSpPr>
              <a:spLocks noEditPoints="1"/>
            </p:cNvSpPr>
            <p:nvPr userDrawn="1"/>
          </p:nvSpPr>
          <p:spPr bwMode="black">
            <a:xfrm>
              <a:off x="4554" y="4058"/>
              <a:ext cx="118" cy="99"/>
            </a:xfrm>
            <a:custGeom>
              <a:cxnLst>
                <a:cxn ang="0">
                  <a:pos x="164" y="0"/>
                </a:cxn>
                <a:cxn ang="0">
                  <a:pos x="138" y="129"/>
                </a:cxn>
                <a:cxn ang="0">
                  <a:pos x="108" y="129"/>
                </a:cxn>
                <a:cxn ang="0">
                  <a:pos x="132" y="0"/>
                </a:cxn>
                <a:cxn ang="0">
                  <a:pos x="164" y="0"/>
                </a:cxn>
                <a:cxn ang="0">
                  <a:pos x="116" y="0"/>
                </a:cxn>
                <a:cxn ang="0">
                  <a:pos x="110" y="32"/>
                </a:cxn>
                <a:cxn ang="0">
                  <a:pos x="27" y="32"/>
                </a:cxn>
                <a:cxn ang="0">
                  <a:pos x="33" y="0"/>
                </a:cxn>
                <a:cxn ang="0">
                  <a:pos x="116" y="0"/>
                </a:cxn>
                <a:cxn ang="0">
                  <a:pos x="211" y="0"/>
                </a:cxn>
                <a:cxn ang="0">
                  <a:pos x="176" y="177"/>
                </a:cxn>
                <a:cxn ang="0">
                  <a:pos x="0" y="177"/>
                </a:cxn>
                <a:cxn ang="0">
                  <a:pos x="7" y="145"/>
                </a:cxn>
                <a:cxn ang="0">
                  <a:pos x="152" y="145"/>
                </a:cxn>
                <a:cxn ang="0">
                  <a:pos x="181" y="0"/>
                </a:cxn>
                <a:cxn ang="0">
                  <a:pos x="211" y="0"/>
                </a:cxn>
                <a:cxn ang="0">
                  <a:pos x="106" y="48"/>
                </a:cxn>
                <a:cxn ang="0">
                  <a:pos x="100" y="80"/>
                </a:cxn>
                <a:cxn ang="0">
                  <a:pos x="18" y="80"/>
                </a:cxn>
                <a:cxn ang="0">
                  <a:pos x="24" y="48"/>
                </a:cxn>
                <a:cxn ang="0">
                  <a:pos x="106" y="48"/>
                </a:cxn>
                <a:cxn ang="0">
                  <a:pos x="97" y="97"/>
                </a:cxn>
                <a:cxn ang="0">
                  <a:pos x="91" y="129"/>
                </a:cxn>
                <a:cxn ang="0">
                  <a:pos x="10" y="129"/>
                </a:cxn>
                <a:cxn ang="0">
                  <a:pos x="14" y="97"/>
                </a:cxn>
                <a:cxn ang="0">
                  <a:pos x="97" y="97"/>
                </a:cxn>
              </a:cxnLst>
              <a:rect l="0" t="0" r="r" b="b"/>
              <a:pathLst>
                <a:path w="211" h="177">
                  <a:moveTo>
                    <a:pt x="164" y="0"/>
                  </a:moveTo>
                  <a:lnTo>
                    <a:pt x="138" y="129"/>
                  </a:lnTo>
                  <a:lnTo>
                    <a:pt x="108" y="129"/>
                  </a:lnTo>
                  <a:lnTo>
                    <a:pt x="132" y="0"/>
                  </a:lnTo>
                  <a:lnTo>
                    <a:pt x="164" y="0"/>
                  </a:lnTo>
                  <a:close/>
                  <a:moveTo>
                    <a:pt x="116" y="0"/>
                  </a:moveTo>
                  <a:lnTo>
                    <a:pt x="110" y="32"/>
                  </a:lnTo>
                  <a:lnTo>
                    <a:pt x="27" y="32"/>
                  </a:lnTo>
                  <a:lnTo>
                    <a:pt x="33" y="0"/>
                  </a:lnTo>
                  <a:lnTo>
                    <a:pt x="116" y="0"/>
                  </a:lnTo>
                  <a:close/>
                  <a:moveTo>
                    <a:pt x="211" y="0"/>
                  </a:moveTo>
                  <a:lnTo>
                    <a:pt x="176" y="177"/>
                  </a:lnTo>
                  <a:lnTo>
                    <a:pt x="0" y="177"/>
                  </a:lnTo>
                  <a:lnTo>
                    <a:pt x="7" y="145"/>
                  </a:lnTo>
                  <a:lnTo>
                    <a:pt x="152" y="145"/>
                  </a:lnTo>
                  <a:lnTo>
                    <a:pt x="181" y="0"/>
                  </a:lnTo>
                  <a:lnTo>
                    <a:pt x="211" y="0"/>
                  </a:lnTo>
                  <a:close/>
                  <a:moveTo>
                    <a:pt x="106" y="48"/>
                  </a:moveTo>
                  <a:lnTo>
                    <a:pt x="100" y="80"/>
                  </a:lnTo>
                  <a:lnTo>
                    <a:pt x="18" y="80"/>
                  </a:lnTo>
                  <a:lnTo>
                    <a:pt x="24" y="48"/>
                  </a:lnTo>
                  <a:lnTo>
                    <a:pt x="106" y="48"/>
                  </a:lnTo>
                  <a:close/>
                  <a:moveTo>
                    <a:pt x="97" y="97"/>
                  </a:moveTo>
                  <a:lnTo>
                    <a:pt x="91" y="129"/>
                  </a:lnTo>
                  <a:lnTo>
                    <a:pt x="10" y="129"/>
                  </a:lnTo>
                  <a:lnTo>
                    <a:pt x="14" y="97"/>
                  </a:lnTo>
                  <a:lnTo>
                    <a:pt x="97" y="97"/>
                  </a:lnTo>
                  <a:close/>
                </a:path>
              </a:pathLst>
            </a:custGeom>
            <a:solidFill>
              <a:schemeClr val="tx1"/>
            </a:solidFill>
            <a:ln w="9525">
              <a:noFill/>
              <a:round/>
            </a:ln>
          </p:spPr>
          <p:txBody>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defRPr/>
              </a:pPr>
              <a:endParaRPr lang="zh-CN" altLang="en-US" sz="2400">
                <a:solidFill>
                  <a:schemeClr val="tx1"/>
                </a:solidFill>
                <a:latin typeface="Verdana" pitchFamily="34" charset="0"/>
                <a:ea typeface="宋体" pitchFamily="2" charset="-122"/>
              </a:endParaRPr>
            </a:p>
          </p:txBody>
        </p:sp>
        <p:sp>
          <p:nvSpPr>
            <p:cNvPr id="10" name="Freeform 6"/>
            <p:cNvSpPr>
              <a:spLocks noEditPoints="1"/>
            </p:cNvSpPr>
            <p:nvPr userDrawn="1"/>
          </p:nvSpPr>
          <p:spPr bwMode="black">
            <a:xfrm>
              <a:off x="4690" y="4058"/>
              <a:ext cx="799" cy="102"/>
            </a:xfrm>
            <a:custGeom>
              <a:cxnLst>
                <a:cxn ang="0">
                  <a:pos x="909" y="167"/>
                </a:cxn>
                <a:cxn ang="0">
                  <a:pos x="895" y="108"/>
                </a:cxn>
                <a:cxn ang="0">
                  <a:pos x="955" y="56"/>
                </a:cxn>
                <a:cxn ang="0">
                  <a:pos x="979" y="94"/>
                </a:cxn>
                <a:cxn ang="0">
                  <a:pos x="1351" y="49"/>
                </a:cxn>
                <a:cxn ang="0">
                  <a:pos x="1295" y="140"/>
                </a:cxn>
                <a:cxn ang="0">
                  <a:pos x="1357" y="181"/>
                </a:cxn>
                <a:cxn ang="0">
                  <a:pos x="1384" y="162"/>
                </a:cxn>
                <a:cxn ang="0">
                  <a:pos x="1338" y="162"/>
                </a:cxn>
                <a:cxn ang="0">
                  <a:pos x="1328" y="103"/>
                </a:cxn>
                <a:cxn ang="0">
                  <a:pos x="1395" y="56"/>
                </a:cxn>
                <a:cxn ang="0">
                  <a:pos x="1420" y="49"/>
                </a:cxn>
                <a:cxn ang="0">
                  <a:pos x="1192" y="46"/>
                </a:cxn>
                <a:cxn ang="0">
                  <a:pos x="1282" y="46"/>
                </a:cxn>
                <a:cxn ang="0">
                  <a:pos x="1111" y="153"/>
                </a:cxn>
                <a:cxn ang="0">
                  <a:pos x="1067" y="167"/>
                </a:cxn>
                <a:cxn ang="0">
                  <a:pos x="1049" y="134"/>
                </a:cxn>
                <a:cxn ang="0">
                  <a:pos x="1021" y="143"/>
                </a:cxn>
                <a:cxn ang="0">
                  <a:pos x="1071" y="181"/>
                </a:cxn>
                <a:cxn ang="0">
                  <a:pos x="1132" y="143"/>
                </a:cxn>
                <a:cxn ang="0">
                  <a:pos x="975" y="46"/>
                </a:cxn>
                <a:cxn ang="0">
                  <a:pos x="878" y="80"/>
                </a:cxn>
                <a:cxn ang="0">
                  <a:pos x="879" y="167"/>
                </a:cxn>
                <a:cxn ang="0">
                  <a:pos x="984" y="156"/>
                </a:cxn>
                <a:cxn ang="0">
                  <a:pos x="1000" y="64"/>
                </a:cxn>
                <a:cxn ang="0">
                  <a:pos x="829" y="80"/>
                </a:cxn>
                <a:cxn ang="0">
                  <a:pos x="795" y="100"/>
                </a:cxn>
                <a:cxn ang="0">
                  <a:pos x="721" y="99"/>
                </a:cxn>
                <a:cxn ang="0">
                  <a:pos x="698" y="65"/>
                </a:cxn>
                <a:cxn ang="0">
                  <a:pos x="668" y="40"/>
                </a:cxn>
                <a:cxn ang="0">
                  <a:pos x="630" y="69"/>
                </a:cxn>
                <a:cxn ang="0">
                  <a:pos x="603" y="126"/>
                </a:cxn>
                <a:cxn ang="0">
                  <a:pos x="602" y="172"/>
                </a:cxn>
                <a:cxn ang="0">
                  <a:pos x="659" y="170"/>
                </a:cxn>
                <a:cxn ang="0">
                  <a:pos x="478" y="45"/>
                </a:cxn>
                <a:cxn ang="0">
                  <a:pos x="559" y="61"/>
                </a:cxn>
                <a:cxn ang="0">
                  <a:pos x="435" y="43"/>
                </a:cxn>
                <a:cxn ang="0">
                  <a:pos x="383" y="81"/>
                </a:cxn>
                <a:cxn ang="0">
                  <a:pos x="416" y="129"/>
                </a:cxn>
                <a:cxn ang="0">
                  <a:pos x="421" y="162"/>
                </a:cxn>
                <a:cxn ang="0">
                  <a:pos x="378" y="148"/>
                </a:cxn>
                <a:cxn ang="0">
                  <a:pos x="407" y="180"/>
                </a:cxn>
                <a:cxn ang="0">
                  <a:pos x="453" y="130"/>
                </a:cxn>
                <a:cxn ang="0">
                  <a:pos x="410" y="84"/>
                </a:cxn>
                <a:cxn ang="0">
                  <a:pos x="422" y="56"/>
                </a:cxn>
                <a:cxn ang="0">
                  <a:pos x="464" y="53"/>
                </a:cxn>
                <a:cxn ang="0">
                  <a:pos x="273" y="46"/>
                </a:cxn>
                <a:cxn ang="0">
                  <a:pos x="364" y="46"/>
                </a:cxn>
                <a:cxn ang="0">
                  <a:pos x="216" y="177"/>
                </a:cxn>
                <a:cxn ang="0">
                  <a:pos x="226" y="73"/>
                </a:cxn>
                <a:cxn ang="0">
                  <a:pos x="194" y="46"/>
                </a:cxn>
                <a:cxn ang="0">
                  <a:pos x="102" y="156"/>
                </a:cxn>
                <a:cxn ang="0">
                  <a:pos x="118" y="73"/>
                </a:cxn>
                <a:cxn ang="0">
                  <a:pos x="127" y="22"/>
                </a:cxn>
                <a:cxn ang="0">
                  <a:pos x="654" y="69"/>
                </a:cxn>
                <a:cxn ang="0">
                  <a:pos x="679" y="53"/>
                </a:cxn>
                <a:cxn ang="0">
                  <a:pos x="645" y="164"/>
                </a:cxn>
                <a:cxn ang="0">
                  <a:pos x="621" y="132"/>
                </a:cxn>
                <a:cxn ang="0">
                  <a:pos x="645" y="164"/>
                </a:cxn>
                <a:cxn ang="0">
                  <a:pos x="181" y="59"/>
                </a:cxn>
                <a:cxn ang="0">
                  <a:pos x="192" y="94"/>
                </a:cxn>
              </a:cxnLst>
              <a:rect l="0" t="0" r="r" b="b"/>
              <a:pathLst>
                <a:path w="1430" h="181">
                  <a:moveTo>
                    <a:pt x="965" y="143"/>
                  </a:moveTo>
                  <a:lnTo>
                    <a:pt x="965" y="143"/>
                  </a:lnTo>
                  <a:lnTo>
                    <a:pt x="955" y="154"/>
                  </a:lnTo>
                  <a:lnTo>
                    <a:pt x="946" y="164"/>
                  </a:lnTo>
                  <a:lnTo>
                    <a:pt x="935" y="169"/>
                  </a:lnTo>
                  <a:lnTo>
                    <a:pt x="924" y="170"/>
                  </a:lnTo>
                  <a:lnTo>
                    <a:pt x="924" y="170"/>
                  </a:lnTo>
                  <a:lnTo>
                    <a:pt x="916" y="170"/>
                  </a:lnTo>
                  <a:lnTo>
                    <a:pt x="909" y="167"/>
                  </a:lnTo>
                  <a:lnTo>
                    <a:pt x="905" y="165"/>
                  </a:lnTo>
                  <a:lnTo>
                    <a:pt x="900" y="161"/>
                  </a:lnTo>
                  <a:lnTo>
                    <a:pt x="897" y="156"/>
                  </a:lnTo>
                  <a:lnTo>
                    <a:pt x="894" y="150"/>
                  </a:lnTo>
                  <a:lnTo>
                    <a:pt x="892" y="143"/>
                  </a:lnTo>
                  <a:lnTo>
                    <a:pt x="892" y="134"/>
                  </a:lnTo>
                  <a:lnTo>
                    <a:pt x="892" y="134"/>
                  </a:lnTo>
                  <a:lnTo>
                    <a:pt x="892" y="121"/>
                  </a:lnTo>
                  <a:lnTo>
                    <a:pt x="895" y="108"/>
                  </a:lnTo>
                  <a:lnTo>
                    <a:pt x="900" y="96"/>
                  </a:lnTo>
                  <a:lnTo>
                    <a:pt x="906" y="83"/>
                  </a:lnTo>
                  <a:lnTo>
                    <a:pt x="906" y="83"/>
                  </a:lnTo>
                  <a:lnTo>
                    <a:pt x="916" y="72"/>
                  </a:lnTo>
                  <a:lnTo>
                    <a:pt x="925" y="62"/>
                  </a:lnTo>
                  <a:lnTo>
                    <a:pt x="936" y="57"/>
                  </a:lnTo>
                  <a:lnTo>
                    <a:pt x="949" y="56"/>
                  </a:lnTo>
                  <a:lnTo>
                    <a:pt x="949" y="56"/>
                  </a:lnTo>
                  <a:lnTo>
                    <a:pt x="955" y="56"/>
                  </a:lnTo>
                  <a:lnTo>
                    <a:pt x="962" y="59"/>
                  </a:lnTo>
                  <a:lnTo>
                    <a:pt x="968" y="62"/>
                  </a:lnTo>
                  <a:lnTo>
                    <a:pt x="973" y="67"/>
                  </a:lnTo>
                  <a:lnTo>
                    <a:pt x="973" y="67"/>
                  </a:lnTo>
                  <a:lnTo>
                    <a:pt x="976" y="73"/>
                  </a:lnTo>
                  <a:lnTo>
                    <a:pt x="978" y="80"/>
                  </a:lnTo>
                  <a:lnTo>
                    <a:pt x="979" y="86"/>
                  </a:lnTo>
                  <a:lnTo>
                    <a:pt x="979" y="94"/>
                  </a:lnTo>
                  <a:lnTo>
                    <a:pt x="979" y="94"/>
                  </a:lnTo>
                  <a:lnTo>
                    <a:pt x="979" y="107"/>
                  </a:lnTo>
                  <a:lnTo>
                    <a:pt x="976" y="119"/>
                  </a:lnTo>
                  <a:lnTo>
                    <a:pt x="971" y="132"/>
                  </a:lnTo>
                  <a:lnTo>
                    <a:pt x="965" y="143"/>
                  </a:lnTo>
                  <a:lnTo>
                    <a:pt x="965" y="143"/>
                  </a:lnTo>
                  <a:close/>
                  <a:moveTo>
                    <a:pt x="1385" y="43"/>
                  </a:moveTo>
                  <a:lnTo>
                    <a:pt x="1385" y="43"/>
                  </a:lnTo>
                  <a:lnTo>
                    <a:pt x="1366" y="45"/>
                  </a:lnTo>
                  <a:lnTo>
                    <a:pt x="1351" y="49"/>
                  </a:lnTo>
                  <a:lnTo>
                    <a:pt x="1335" y="56"/>
                  </a:lnTo>
                  <a:lnTo>
                    <a:pt x="1322" y="67"/>
                  </a:lnTo>
                  <a:lnTo>
                    <a:pt x="1322" y="67"/>
                  </a:lnTo>
                  <a:lnTo>
                    <a:pt x="1309" y="80"/>
                  </a:lnTo>
                  <a:lnTo>
                    <a:pt x="1301" y="94"/>
                  </a:lnTo>
                  <a:lnTo>
                    <a:pt x="1295" y="111"/>
                  </a:lnTo>
                  <a:lnTo>
                    <a:pt x="1293" y="129"/>
                  </a:lnTo>
                  <a:lnTo>
                    <a:pt x="1293" y="129"/>
                  </a:lnTo>
                  <a:lnTo>
                    <a:pt x="1295" y="140"/>
                  </a:lnTo>
                  <a:lnTo>
                    <a:pt x="1298" y="151"/>
                  </a:lnTo>
                  <a:lnTo>
                    <a:pt x="1305" y="161"/>
                  </a:lnTo>
                  <a:lnTo>
                    <a:pt x="1314" y="169"/>
                  </a:lnTo>
                  <a:lnTo>
                    <a:pt x="1314" y="169"/>
                  </a:lnTo>
                  <a:lnTo>
                    <a:pt x="1324" y="173"/>
                  </a:lnTo>
                  <a:lnTo>
                    <a:pt x="1333" y="178"/>
                  </a:lnTo>
                  <a:lnTo>
                    <a:pt x="1344" y="180"/>
                  </a:lnTo>
                  <a:lnTo>
                    <a:pt x="1357" y="181"/>
                  </a:lnTo>
                  <a:lnTo>
                    <a:pt x="1357" y="181"/>
                  </a:lnTo>
                  <a:lnTo>
                    <a:pt x="1368" y="180"/>
                  </a:lnTo>
                  <a:lnTo>
                    <a:pt x="1381" y="178"/>
                  </a:lnTo>
                  <a:lnTo>
                    <a:pt x="1409" y="170"/>
                  </a:lnTo>
                  <a:lnTo>
                    <a:pt x="1420" y="119"/>
                  </a:lnTo>
                  <a:lnTo>
                    <a:pt x="1420" y="119"/>
                  </a:lnTo>
                  <a:lnTo>
                    <a:pt x="1408" y="121"/>
                  </a:lnTo>
                  <a:lnTo>
                    <a:pt x="1408" y="121"/>
                  </a:lnTo>
                  <a:lnTo>
                    <a:pt x="1392" y="119"/>
                  </a:lnTo>
                  <a:lnTo>
                    <a:pt x="1384" y="162"/>
                  </a:lnTo>
                  <a:lnTo>
                    <a:pt x="1384" y="162"/>
                  </a:lnTo>
                  <a:lnTo>
                    <a:pt x="1381" y="165"/>
                  </a:lnTo>
                  <a:lnTo>
                    <a:pt x="1374" y="167"/>
                  </a:lnTo>
                  <a:lnTo>
                    <a:pt x="1368" y="169"/>
                  </a:lnTo>
                  <a:lnTo>
                    <a:pt x="1357" y="169"/>
                  </a:lnTo>
                  <a:lnTo>
                    <a:pt x="1357" y="169"/>
                  </a:lnTo>
                  <a:lnTo>
                    <a:pt x="1351" y="167"/>
                  </a:lnTo>
                  <a:lnTo>
                    <a:pt x="1343" y="165"/>
                  </a:lnTo>
                  <a:lnTo>
                    <a:pt x="1338" y="162"/>
                  </a:lnTo>
                  <a:lnTo>
                    <a:pt x="1333" y="158"/>
                  </a:lnTo>
                  <a:lnTo>
                    <a:pt x="1333" y="158"/>
                  </a:lnTo>
                  <a:lnTo>
                    <a:pt x="1330" y="153"/>
                  </a:lnTo>
                  <a:lnTo>
                    <a:pt x="1327" y="146"/>
                  </a:lnTo>
                  <a:lnTo>
                    <a:pt x="1325" y="138"/>
                  </a:lnTo>
                  <a:lnTo>
                    <a:pt x="1325" y="130"/>
                  </a:lnTo>
                  <a:lnTo>
                    <a:pt x="1325" y="130"/>
                  </a:lnTo>
                  <a:lnTo>
                    <a:pt x="1325" y="118"/>
                  </a:lnTo>
                  <a:lnTo>
                    <a:pt x="1328" y="103"/>
                  </a:lnTo>
                  <a:lnTo>
                    <a:pt x="1333" y="92"/>
                  </a:lnTo>
                  <a:lnTo>
                    <a:pt x="1341" y="80"/>
                  </a:lnTo>
                  <a:lnTo>
                    <a:pt x="1341" y="80"/>
                  </a:lnTo>
                  <a:lnTo>
                    <a:pt x="1351" y="69"/>
                  </a:lnTo>
                  <a:lnTo>
                    <a:pt x="1360" y="61"/>
                  </a:lnTo>
                  <a:lnTo>
                    <a:pt x="1373" y="56"/>
                  </a:lnTo>
                  <a:lnTo>
                    <a:pt x="1385" y="54"/>
                  </a:lnTo>
                  <a:lnTo>
                    <a:pt x="1385" y="54"/>
                  </a:lnTo>
                  <a:lnTo>
                    <a:pt x="1395" y="56"/>
                  </a:lnTo>
                  <a:lnTo>
                    <a:pt x="1404" y="59"/>
                  </a:lnTo>
                  <a:lnTo>
                    <a:pt x="1404" y="59"/>
                  </a:lnTo>
                  <a:lnTo>
                    <a:pt x="1414" y="65"/>
                  </a:lnTo>
                  <a:lnTo>
                    <a:pt x="1417" y="70"/>
                  </a:lnTo>
                  <a:lnTo>
                    <a:pt x="1419" y="73"/>
                  </a:lnTo>
                  <a:lnTo>
                    <a:pt x="1422" y="73"/>
                  </a:lnTo>
                  <a:lnTo>
                    <a:pt x="1430" y="56"/>
                  </a:lnTo>
                  <a:lnTo>
                    <a:pt x="1430" y="56"/>
                  </a:lnTo>
                  <a:lnTo>
                    <a:pt x="1420" y="49"/>
                  </a:lnTo>
                  <a:lnTo>
                    <a:pt x="1411" y="46"/>
                  </a:lnTo>
                  <a:lnTo>
                    <a:pt x="1398" y="45"/>
                  </a:lnTo>
                  <a:lnTo>
                    <a:pt x="1385" y="43"/>
                  </a:lnTo>
                  <a:lnTo>
                    <a:pt x="1385" y="43"/>
                  </a:lnTo>
                  <a:close/>
                  <a:moveTo>
                    <a:pt x="1282" y="46"/>
                  </a:moveTo>
                  <a:lnTo>
                    <a:pt x="1282" y="46"/>
                  </a:lnTo>
                  <a:lnTo>
                    <a:pt x="1276" y="46"/>
                  </a:lnTo>
                  <a:lnTo>
                    <a:pt x="1257" y="134"/>
                  </a:lnTo>
                  <a:lnTo>
                    <a:pt x="1192" y="46"/>
                  </a:lnTo>
                  <a:lnTo>
                    <a:pt x="1174" y="46"/>
                  </a:lnTo>
                  <a:lnTo>
                    <a:pt x="1149" y="177"/>
                  </a:lnTo>
                  <a:lnTo>
                    <a:pt x="1165" y="177"/>
                  </a:lnTo>
                  <a:lnTo>
                    <a:pt x="1182" y="83"/>
                  </a:lnTo>
                  <a:lnTo>
                    <a:pt x="1249" y="177"/>
                  </a:lnTo>
                  <a:lnTo>
                    <a:pt x="1263" y="177"/>
                  </a:lnTo>
                  <a:lnTo>
                    <a:pt x="1290" y="46"/>
                  </a:lnTo>
                  <a:lnTo>
                    <a:pt x="1290" y="46"/>
                  </a:lnTo>
                  <a:lnTo>
                    <a:pt x="1282" y="46"/>
                  </a:lnTo>
                  <a:lnTo>
                    <a:pt x="1282" y="46"/>
                  </a:lnTo>
                  <a:close/>
                  <a:moveTo>
                    <a:pt x="1144" y="48"/>
                  </a:moveTo>
                  <a:lnTo>
                    <a:pt x="1144" y="48"/>
                  </a:lnTo>
                  <a:lnTo>
                    <a:pt x="1138" y="46"/>
                  </a:lnTo>
                  <a:lnTo>
                    <a:pt x="1120" y="132"/>
                  </a:lnTo>
                  <a:lnTo>
                    <a:pt x="1120" y="132"/>
                  </a:lnTo>
                  <a:lnTo>
                    <a:pt x="1117" y="140"/>
                  </a:lnTo>
                  <a:lnTo>
                    <a:pt x="1114" y="146"/>
                  </a:lnTo>
                  <a:lnTo>
                    <a:pt x="1111" y="153"/>
                  </a:lnTo>
                  <a:lnTo>
                    <a:pt x="1105" y="158"/>
                  </a:lnTo>
                  <a:lnTo>
                    <a:pt x="1105" y="158"/>
                  </a:lnTo>
                  <a:lnTo>
                    <a:pt x="1100" y="162"/>
                  </a:lnTo>
                  <a:lnTo>
                    <a:pt x="1092" y="165"/>
                  </a:lnTo>
                  <a:lnTo>
                    <a:pt x="1086" y="167"/>
                  </a:lnTo>
                  <a:lnTo>
                    <a:pt x="1078" y="169"/>
                  </a:lnTo>
                  <a:lnTo>
                    <a:pt x="1078" y="169"/>
                  </a:lnTo>
                  <a:lnTo>
                    <a:pt x="1071" y="169"/>
                  </a:lnTo>
                  <a:lnTo>
                    <a:pt x="1067" y="167"/>
                  </a:lnTo>
                  <a:lnTo>
                    <a:pt x="1062" y="164"/>
                  </a:lnTo>
                  <a:lnTo>
                    <a:pt x="1057" y="161"/>
                  </a:lnTo>
                  <a:lnTo>
                    <a:pt x="1057" y="161"/>
                  </a:lnTo>
                  <a:lnTo>
                    <a:pt x="1054" y="158"/>
                  </a:lnTo>
                  <a:lnTo>
                    <a:pt x="1051" y="153"/>
                  </a:lnTo>
                  <a:lnTo>
                    <a:pt x="1049" y="146"/>
                  </a:lnTo>
                  <a:lnTo>
                    <a:pt x="1049" y="142"/>
                  </a:lnTo>
                  <a:lnTo>
                    <a:pt x="1049" y="142"/>
                  </a:lnTo>
                  <a:lnTo>
                    <a:pt x="1049" y="134"/>
                  </a:lnTo>
                  <a:lnTo>
                    <a:pt x="1067" y="48"/>
                  </a:lnTo>
                  <a:lnTo>
                    <a:pt x="1067" y="48"/>
                  </a:lnTo>
                  <a:lnTo>
                    <a:pt x="1055" y="48"/>
                  </a:lnTo>
                  <a:lnTo>
                    <a:pt x="1055" y="48"/>
                  </a:lnTo>
                  <a:lnTo>
                    <a:pt x="1038" y="48"/>
                  </a:lnTo>
                  <a:lnTo>
                    <a:pt x="1022" y="134"/>
                  </a:lnTo>
                  <a:lnTo>
                    <a:pt x="1022" y="134"/>
                  </a:lnTo>
                  <a:lnTo>
                    <a:pt x="1021" y="143"/>
                  </a:lnTo>
                  <a:lnTo>
                    <a:pt x="1021" y="143"/>
                  </a:lnTo>
                  <a:lnTo>
                    <a:pt x="1022" y="153"/>
                  </a:lnTo>
                  <a:lnTo>
                    <a:pt x="1025" y="161"/>
                  </a:lnTo>
                  <a:lnTo>
                    <a:pt x="1030" y="167"/>
                  </a:lnTo>
                  <a:lnTo>
                    <a:pt x="1036" y="173"/>
                  </a:lnTo>
                  <a:lnTo>
                    <a:pt x="1036" y="173"/>
                  </a:lnTo>
                  <a:lnTo>
                    <a:pt x="1044" y="177"/>
                  </a:lnTo>
                  <a:lnTo>
                    <a:pt x="1052" y="178"/>
                  </a:lnTo>
                  <a:lnTo>
                    <a:pt x="1062" y="180"/>
                  </a:lnTo>
                  <a:lnTo>
                    <a:pt x="1071" y="181"/>
                  </a:lnTo>
                  <a:lnTo>
                    <a:pt x="1071" y="181"/>
                  </a:lnTo>
                  <a:lnTo>
                    <a:pt x="1082" y="180"/>
                  </a:lnTo>
                  <a:lnTo>
                    <a:pt x="1094" y="178"/>
                  </a:lnTo>
                  <a:lnTo>
                    <a:pt x="1103" y="173"/>
                  </a:lnTo>
                  <a:lnTo>
                    <a:pt x="1113" y="169"/>
                  </a:lnTo>
                  <a:lnTo>
                    <a:pt x="1113" y="169"/>
                  </a:lnTo>
                  <a:lnTo>
                    <a:pt x="1120" y="161"/>
                  </a:lnTo>
                  <a:lnTo>
                    <a:pt x="1127" y="153"/>
                  </a:lnTo>
                  <a:lnTo>
                    <a:pt x="1132" y="143"/>
                  </a:lnTo>
                  <a:lnTo>
                    <a:pt x="1135" y="132"/>
                  </a:lnTo>
                  <a:lnTo>
                    <a:pt x="1152" y="48"/>
                  </a:lnTo>
                  <a:lnTo>
                    <a:pt x="1152" y="48"/>
                  </a:lnTo>
                  <a:lnTo>
                    <a:pt x="1144" y="48"/>
                  </a:lnTo>
                  <a:lnTo>
                    <a:pt x="1144" y="48"/>
                  </a:lnTo>
                  <a:close/>
                  <a:moveTo>
                    <a:pt x="994" y="56"/>
                  </a:moveTo>
                  <a:lnTo>
                    <a:pt x="994" y="56"/>
                  </a:lnTo>
                  <a:lnTo>
                    <a:pt x="984" y="51"/>
                  </a:lnTo>
                  <a:lnTo>
                    <a:pt x="975" y="46"/>
                  </a:lnTo>
                  <a:lnTo>
                    <a:pt x="963" y="45"/>
                  </a:lnTo>
                  <a:lnTo>
                    <a:pt x="951" y="43"/>
                  </a:lnTo>
                  <a:lnTo>
                    <a:pt x="951" y="43"/>
                  </a:lnTo>
                  <a:lnTo>
                    <a:pt x="933" y="45"/>
                  </a:lnTo>
                  <a:lnTo>
                    <a:pt x="917" y="49"/>
                  </a:lnTo>
                  <a:lnTo>
                    <a:pt x="903" y="56"/>
                  </a:lnTo>
                  <a:lnTo>
                    <a:pt x="890" y="67"/>
                  </a:lnTo>
                  <a:lnTo>
                    <a:pt x="890" y="67"/>
                  </a:lnTo>
                  <a:lnTo>
                    <a:pt x="878" y="80"/>
                  </a:lnTo>
                  <a:lnTo>
                    <a:pt x="870" y="94"/>
                  </a:lnTo>
                  <a:lnTo>
                    <a:pt x="865" y="110"/>
                  </a:lnTo>
                  <a:lnTo>
                    <a:pt x="863" y="127"/>
                  </a:lnTo>
                  <a:lnTo>
                    <a:pt x="863" y="127"/>
                  </a:lnTo>
                  <a:lnTo>
                    <a:pt x="863" y="138"/>
                  </a:lnTo>
                  <a:lnTo>
                    <a:pt x="867" y="150"/>
                  </a:lnTo>
                  <a:lnTo>
                    <a:pt x="871" y="159"/>
                  </a:lnTo>
                  <a:lnTo>
                    <a:pt x="879" y="167"/>
                  </a:lnTo>
                  <a:lnTo>
                    <a:pt x="879" y="167"/>
                  </a:lnTo>
                  <a:lnTo>
                    <a:pt x="887" y="173"/>
                  </a:lnTo>
                  <a:lnTo>
                    <a:pt x="897" y="177"/>
                  </a:lnTo>
                  <a:lnTo>
                    <a:pt x="908" y="180"/>
                  </a:lnTo>
                  <a:lnTo>
                    <a:pt x="921" y="181"/>
                  </a:lnTo>
                  <a:lnTo>
                    <a:pt x="921" y="181"/>
                  </a:lnTo>
                  <a:lnTo>
                    <a:pt x="938" y="180"/>
                  </a:lnTo>
                  <a:lnTo>
                    <a:pt x="954" y="175"/>
                  </a:lnTo>
                  <a:lnTo>
                    <a:pt x="970" y="167"/>
                  </a:lnTo>
                  <a:lnTo>
                    <a:pt x="984" y="156"/>
                  </a:lnTo>
                  <a:lnTo>
                    <a:pt x="984" y="156"/>
                  </a:lnTo>
                  <a:lnTo>
                    <a:pt x="995" y="143"/>
                  </a:lnTo>
                  <a:lnTo>
                    <a:pt x="1003" y="129"/>
                  </a:lnTo>
                  <a:lnTo>
                    <a:pt x="1008" y="113"/>
                  </a:lnTo>
                  <a:lnTo>
                    <a:pt x="1009" y="96"/>
                  </a:lnTo>
                  <a:lnTo>
                    <a:pt x="1009" y="96"/>
                  </a:lnTo>
                  <a:lnTo>
                    <a:pt x="1009" y="84"/>
                  </a:lnTo>
                  <a:lnTo>
                    <a:pt x="1006" y="73"/>
                  </a:lnTo>
                  <a:lnTo>
                    <a:pt x="1000" y="64"/>
                  </a:lnTo>
                  <a:lnTo>
                    <a:pt x="994" y="56"/>
                  </a:lnTo>
                  <a:lnTo>
                    <a:pt x="994" y="56"/>
                  </a:lnTo>
                  <a:close/>
                  <a:moveTo>
                    <a:pt x="894" y="2"/>
                  </a:moveTo>
                  <a:lnTo>
                    <a:pt x="894" y="2"/>
                  </a:lnTo>
                  <a:lnTo>
                    <a:pt x="889" y="2"/>
                  </a:lnTo>
                  <a:lnTo>
                    <a:pt x="883" y="0"/>
                  </a:lnTo>
                  <a:lnTo>
                    <a:pt x="883" y="0"/>
                  </a:lnTo>
                  <a:lnTo>
                    <a:pt x="856" y="43"/>
                  </a:lnTo>
                  <a:lnTo>
                    <a:pt x="829" y="80"/>
                  </a:lnTo>
                  <a:lnTo>
                    <a:pt x="829" y="80"/>
                  </a:lnTo>
                  <a:lnTo>
                    <a:pt x="805" y="0"/>
                  </a:lnTo>
                  <a:lnTo>
                    <a:pt x="805" y="0"/>
                  </a:lnTo>
                  <a:lnTo>
                    <a:pt x="795" y="2"/>
                  </a:lnTo>
                  <a:lnTo>
                    <a:pt x="786" y="2"/>
                  </a:lnTo>
                  <a:lnTo>
                    <a:pt x="786" y="2"/>
                  </a:lnTo>
                  <a:lnTo>
                    <a:pt x="773" y="2"/>
                  </a:lnTo>
                  <a:lnTo>
                    <a:pt x="760" y="0"/>
                  </a:lnTo>
                  <a:lnTo>
                    <a:pt x="795" y="100"/>
                  </a:lnTo>
                  <a:lnTo>
                    <a:pt x="781" y="177"/>
                  </a:lnTo>
                  <a:lnTo>
                    <a:pt x="819" y="177"/>
                  </a:lnTo>
                  <a:lnTo>
                    <a:pt x="833" y="97"/>
                  </a:lnTo>
                  <a:lnTo>
                    <a:pt x="833" y="97"/>
                  </a:lnTo>
                  <a:lnTo>
                    <a:pt x="908" y="0"/>
                  </a:lnTo>
                  <a:lnTo>
                    <a:pt x="908" y="0"/>
                  </a:lnTo>
                  <a:lnTo>
                    <a:pt x="894" y="2"/>
                  </a:lnTo>
                  <a:lnTo>
                    <a:pt x="894" y="2"/>
                  </a:lnTo>
                  <a:close/>
                  <a:moveTo>
                    <a:pt x="721" y="99"/>
                  </a:moveTo>
                  <a:lnTo>
                    <a:pt x="721" y="99"/>
                  </a:lnTo>
                  <a:lnTo>
                    <a:pt x="705" y="119"/>
                  </a:lnTo>
                  <a:lnTo>
                    <a:pt x="691" y="135"/>
                  </a:lnTo>
                  <a:lnTo>
                    <a:pt x="667" y="99"/>
                  </a:lnTo>
                  <a:lnTo>
                    <a:pt x="667" y="99"/>
                  </a:lnTo>
                  <a:lnTo>
                    <a:pt x="681" y="89"/>
                  </a:lnTo>
                  <a:lnTo>
                    <a:pt x="691" y="80"/>
                  </a:lnTo>
                  <a:lnTo>
                    <a:pt x="697" y="70"/>
                  </a:lnTo>
                  <a:lnTo>
                    <a:pt x="698" y="65"/>
                  </a:lnTo>
                  <a:lnTo>
                    <a:pt x="698" y="62"/>
                  </a:lnTo>
                  <a:lnTo>
                    <a:pt x="698" y="62"/>
                  </a:lnTo>
                  <a:lnTo>
                    <a:pt x="698" y="56"/>
                  </a:lnTo>
                  <a:lnTo>
                    <a:pt x="697" y="53"/>
                  </a:lnTo>
                  <a:lnTo>
                    <a:pt x="695" y="48"/>
                  </a:lnTo>
                  <a:lnTo>
                    <a:pt x="692" y="45"/>
                  </a:lnTo>
                  <a:lnTo>
                    <a:pt x="687" y="43"/>
                  </a:lnTo>
                  <a:lnTo>
                    <a:pt x="683" y="41"/>
                  </a:lnTo>
                  <a:lnTo>
                    <a:pt x="668" y="40"/>
                  </a:lnTo>
                  <a:lnTo>
                    <a:pt x="668" y="40"/>
                  </a:lnTo>
                  <a:lnTo>
                    <a:pt x="660" y="40"/>
                  </a:lnTo>
                  <a:lnTo>
                    <a:pt x="654" y="41"/>
                  </a:lnTo>
                  <a:lnTo>
                    <a:pt x="646" y="45"/>
                  </a:lnTo>
                  <a:lnTo>
                    <a:pt x="641" y="49"/>
                  </a:lnTo>
                  <a:lnTo>
                    <a:pt x="641" y="49"/>
                  </a:lnTo>
                  <a:lnTo>
                    <a:pt x="635" y="56"/>
                  </a:lnTo>
                  <a:lnTo>
                    <a:pt x="632" y="62"/>
                  </a:lnTo>
                  <a:lnTo>
                    <a:pt x="630" y="69"/>
                  </a:lnTo>
                  <a:lnTo>
                    <a:pt x="629" y="76"/>
                  </a:lnTo>
                  <a:lnTo>
                    <a:pt x="629" y="76"/>
                  </a:lnTo>
                  <a:lnTo>
                    <a:pt x="629" y="83"/>
                  </a:lnTo>
                  <a:lnTo>
                    <a:pt x="630" y="89"/>
                  </a:lnTo>
                  <a:lnTo>
                    <a:pt x="637" y="103"/>
                  </a:lnTo>
                  <a:lnTo>
                    <a:pt x="637" y="103"/>
                  </a:lnTo>
                  <a:lnTo>
                    <a:pt x="618" y="115"/>
                  </a:lnTo>
                  <a:lnTo>
                    <a:pt x="610" y="119"/>
                  </a:lnTo>
                  <a:lnTo>
                    <a:pt x="603" y="126"/>
                  </a:lnTo>
                  <a:lnTo>
                    <a:pt x="599" y="132"/>
                  </a:lnTo>
                  <a:lnTo>
                    <a:pt x="595" y="137"/>
                  </a:lnTo>
                  <a:lnTo>
                    <a:pt x="592" y="143"/>
                  </a:lnTo>
                  <a:lnTo>
                    <a:pt x="592" y="150"/>
                  </a:lnTo>
                  <a:lnTo>
                    <a:pt x="592" y="150"/>
                  </a:lnTo>
                  <a:lnTo>
                    <a:pt x="592" y="156"/>
                  </a:lnTo>
                  <a:lnTo>
                    <a:pt x="595" y="162"/>
                  </a:lnTo>
                  <a:lnTo>
                    <a:pt x="599" y="167"/>
                  </a:lnTo>
                  <a:lnTo>
                    <a:pt x="602" y="172"/>
                  </a:lnTo>
                  <a:lnTo>
                    <a:pt x="602" y="172"/>
                  </a:lnTo>
                  <a:lnTo>
                    <a:pt x="606" y="175"/>
                  </a:lnTo>
                  <a:lnTo>
                    <a:pt x="613" y="177"/>
                  </a:lnTo>
                  <a:lnTo>
                    <a:pt x="619" y="178"/>
                  </a:lnTo>
                  <a:lnTo>
                    <a:pt x="626" y="178"/>
                  </a:lnTo>
                  <a:lnTo>
                    <a:pt x="626" y="178"/>
                  </a:lnTo>
                  <a:lnTo>
                    <a:pt x="637" y="178"/>
                  </a:lnTo>
                  <a:lnTo>
                    <a:pt x="648" y="175"/>
                  </a:lnTo>
                  <a:lnTo>
                    <a:pt x="659" y="170"/>
                  </a:lnTo>
                  <a:lnTo>
                    <a:pt x="672" y="162"/>
                  </a:lnTo>
                  <a:lnTo>
                    <a:pt x="679" y="177"/>
                  </a:lnTo>
                  <a:lnTo>
                    <a:pt x="718" y="177"/>
                  </a:lnTo>
                  <a:lnTo>
                    <a:pt x="695" y="145"/>
                  </a:lnTo>
                  <a:lnTo>
                    <a:pt x="695" y="145"/>
                  </a:lnTo>
                  <a:lnTo>
                    <a:pt x="730" y="110"/>
                  </a:lnTo>
                  <a:lnTo>
                    <a:pt x="721" y="99"/>
                  </a:lnTo>
                  <a:close/>
                  <a:moveTo>
                    <a:pt x="478" y="45"/>
                  </a:moveTo>
                  <a:lnTo>
                    <a:pt x="478" y="45"/>
                  </a:lnTo>
                  <a:lnTo>
                    <a:pt x="476" y="54"/>
                  </a:lnTo>
                  <a:lnTo>
                    <a:pt x="475" y="61"/>
                  </a:lnTo>
                  <a:lnTo>
                    <a:pt x="475" y="61"/>
                  </a:lnTo>
                  <a:lnTo>
                    <a:pt x="510" y="59"/>
                  </a:lnTo>
                  <a:lnTo>
                    <a:pt x="488" y="177"/>
                  </a:lnTo>
                  <a:lnTo>
                    <a:pt x="514" y="177"/>
                  </a:lnTo>
                  <a:lnTo>
                    <a:pt x="538" y="59"/>
                  </a:lnTo>
                  <a:lnTo>
                    <a:pt x="538" y="59"/>
                  </a:lnTo>
                  <a:lnTo>
                    <a:pt x="559" y="61"/>
                  </a:lnTo>
                  <a:lnTo>
                    <a:pt x="572" y="62"/>
                  </a:lnTo>
                  <a:lnTo>
                    <a:pt x="572" y="62"/>
                  </a:lnTo>
                  <a:lnTo>
                    <a:pt x="572" y="53"/>
                  </a:lnTo>
                  <a:lnTo>
                    <a:pt x="575" y="45"/>
                  </a:lnTo>
                  <a:lnTo>
                    <a:pt x="478" y="45"/>
                  </a:lnTo>
                  <a:close/>
                  <a:moveTo>
                    <a:pt x="449" y="46"/>
                  </a:moveTo>
                  <a:lnTo>
                    <a:pt x="449" y="46"/>
                  </a:lnTo>
                  <a:lnTo>
                    <a:pt x="441" y="43"/>
                  </a:lnTo>
                  <a:lnTo>
                    <a:pt x="435" y="43"/>
                  </a:lnTo>
                  <a:lnTo>
                    <a:pt x="435" y="43"/>
                  </a:lnTo>
                  <a:lnTo>
                    <a:pt x="424" y="45"/>
                  </a:lnTo>
                  <a:lnTo>
                    <a:pt x="415" y="46"/>
                  </a:lnTo>
                  <a:lnTo>
                    <a:pt x="407" y="51"/>
                  </a:lnTo>
                  <a:lnTo>
                    <a:pt x="399" y="56"/>
                  </a:lnTo>
                  <a:lnTo>
                    <a:pt x="399" y="56"/>
                  </a:lnTo>
                  <a:lnTo>
                    <a:pt x="391" y="64"/>
                  </a:lnTo>
                  <a:lnTo>
                    <a:pt x="386" y="72"/>
                  </a:lnTo>
                  <a:lnTo>
                    <a:pt x="383" y="81"/>
                  </a:lnTo>
                  <a:lnTo>
                    <a:pt x="383" y="91"/>
                  </a:lnTo>
                  <a:lnTo>
                    <a:pt x="383" y="91"/>
                  </a:lnTo>
                  <a:lnTo>
                    <a:pt x="383" y="97"/>
                  </a:lnTo>
                  <a:lnTo>
                    <a:pt x="386" y="103"/>
                  </a:lnTo>
                  <a:lnTo>
                    <a:pt x="389" y="110"/>
                  </a:lnTo>
                  <a:lnTo>
                    <a:pt x="394" y="115"/>
                  </a:lnTo>
                  <a:lnTo>
                    <a:pt x="394" y="115"/>
                  </a:lnTo>
                  <a:lnTo>
                    <a:pt x="416" y="129"/>
                  </a:lnTo>
                  <a:lnTo>
                    <a:pt x="416" y="129"/>
                  </a:lnTo>
                  <a:lnTo>
                    <a:pt x="421" y="132"/>
                  </a:lnTo>
                  <a:lnTo>
                    <a:pt x="426" y="137"/>
                  </a:lnTo>
                  <a:lnTo>
                    <a:pt x="427" y="142"/>
                  </a:lnTo>
                  <a:lnTo>
                    <a:pt x="429" y="145"/>
                  </a:lnTo>
                  <a:lnTo>
                    <a:pt x="429" y="145"/>
                  </a:lnTo>
                  <a:lnTo>
                    <a:pt x="427" y="150"/>
                  </a:lnTo>
                  <a:lnTo>
                    <a:pt x="426" y="154"/>
                  </a:lnTo>
                  <a:lnTo>
                    <a:pt x="424" y="159"/>
                  </a:lnTo>
                  <a:lnTo>
                    <a:pt x="421" y="162"/>
                  </a:lnTo>
                  <a:lnTo>
                    <a:pt x="421" y="162"/>
                  </a:lnTo>
                  <a:lnTo>
                    <a:pt x="411" y="167"/>
                  </a:lnTo>
                  <a:lnTo>
                    <a:pt x="402" y="169"/>
                  </a:lnTo>
                  <a:lnTo>
                    <a:pt x="402" y="169"/>
                  </a:lnTo>
                  <a:lnTo>
                    <a:pt x="391" y="167"/>
                  </a:lnTo>
                  <a:lnTo>
                    <a:pt x="384" y="164"/>
                  </a:lnTo>
                  <a:lnTo>
                    <a:pt x="381" y="161"/>
                  </a:lnTo>
                  <a:lnTo>
                    <a:pt x="380" y="158"/>
                  </a:lnTo>
                  <a:lnTo>
                    <a:pt x="378" y="148"/>
                  </a:lnTo>
                  <a:lnTo>
                    <a:pt x="376" y="148"/>
                  </a:lnTo>
                  <a:lnTo>
                    <a:pt x="365" y="172"/>
                  </a:lnTo>
                  <a:lnTo>
                    <a:pt x="365" y="172"/>
                  </a:lnTo>
                  <a:lnTo>
                    <a:pt x="370" y="177"/>
                  </a:lnTo>
                  <a:lnTo>
                    <a:pt x="378" y="178"/>
                  </a:lnTo>
                  <a:lnTo>
                    <a:pt x="386" y="180"/>
                  </a:lnTo>
                  <a:lnTo>
                    <a:pt x="395" y="181"/>
                  </a:lnTo>
                  <a:lnTo>
                    <a:pt x="395" y="181"/>
                  </a:lnTo>
                  <a:lnTo>
                    <a:pt x="407" y="180"/>
                  </a:lnTo>
                  <a:lnTo>
                    <a:pt x="418" y="178"/>
                  </a:lnTo>
                  <a:lnTo>
                    <a:pt x="427" y="173"/>
                  </a:lnTo>
                  <a:lnTo>
                    <a:pt x="435" y="167"/>
                  </a:lnTo>
                  <a:lnTo>
                    <a:pt x="435" y="167"/>
                  </a:lnTo>
                  <a:lnTo>
                    <a:pt x="443" y="161"/>
                  </a:lnTo>
                  <a:lnTo>
                    <a:pt x="449" y="151"/>
                  </a:lnTo>
                  <a:lnTo>
                    <a:pt x="453" y="142"/>
                  </a:lnTo>
                  <a:lnTo>
                    <a:pt x="453" y="130"/>
                  </a:lnTo>
                  <a:lnTo>
                    <a:pt x="453" y="130"/>
                  </a:lnTo>
                  <a:lnTo>
                    <a:pt x="453" y="124"/>
                  </a:lnTo>
                  <a:lnTo>
                    <a:pt x="449" y="118"/>
                  </a:lnTo>
                  <a:lnTo>
                    <a:pt x="446" y="111"/>
                  </a:lnTo>
                  <a:lnTo>
                    <a:pt x="441" y="107"/>
                  </a:lnTo>
                  <a:lnTo>
                    <a:pt x="441" y="107"/>
                  </a:lnTo>
                  <a:lnTo>
                    <a:pt x="419" y="92"/>
                  </a:lnTo>
                  <a:lnTo>
                    <a:pt x="419" y="92"/>
                  </a:lnTo>
                  <a:lnTo>
                    <a:pt x="415" y="89"/>
                  </a:lnTo>
                  <a:lnTo>
                    <a:pt x="410" y="84"/>
                  </a:lnTo>
                  <a:lnTo>
                    <a:pt x="408" y="80"/>
                  </a:lnTo>
                  <a:lnTo>
                    <a:pt x="407" y="75"/>
                  </a:lnTo>
                  <a:lnTo>
                    <a:pt x="407" y="75"/>
                  </a:lnTo>
                  <a:lnTo>
                    <a:pt x="408" y="72"/>
                  </a:lnTo>
                  <a:lnTo>
                    <a:pt x="408" y="67"/>
                  </a:lnTo>
                  <a:lnTo>
                    <a:pt x="411" y="64"/>
                  </a:lnTo>
                  <a:lnTo>
                    <a:pt x="415" y="61"/>
                  </a:lnTo>
                  <a:lnTo>
                    <a:pt x="415" y="61"/>
                  </a:lnTo>
                  <a:lnTo>
                    <a:pt x="422" y="56"/>
                  </a:lnTo>
                  <a:lnTo>
                    <a:pt x="432" y="54"/>
                  </a:lnTo>
                  <a:lnTo>
                    <a:pt x="432" y="54"/>
                  </a:lnTo>
                  <a:lnTo>
                    <a:pt x="438" y="56"/>
                  </a:lnTo>
                  <a:lnTo>
                    <a:pt x="445" y="59"/>
                  </a:lnTo>
                  <a:lnTo>
                    <a:pt x="445" y="59"/>
                  </a:lnTo>
                  <a:lnTo>
                    <a:pt x="449" y="64"/>
                  </a:lnTo>
                  <a:lnTo>
                    <a:pt x="451" y="72"/>
                  </a:lnTo>
                  <a:lnTo>
                    <a:pt x="454" y="72"/>
                  </a:lnTo>
                  <a:lnTo>
                    <a:pt x="464" y="53"/>
                  </a:lnTo>
                  <a:lnTo>
                    <a:pt x="464" y="53"/>
                  </a:lnTo>
                  <a:lnTo>
                    <a:pt x="459" y="49"/>
                  </a:lnTo>
                  <a:lnTo>
                    <a:pt x="449" y="46"/>
                  </a:lnTo>
                  <a:lnTo>
                    <a:pt x="449" y="46"/>
                  </a:lnTo>
                  <a:close/>
                  <a:moveTo>
                    <a:pt x="364" y="46"/>
                  </a:moveTo>
                  <a:lnTo>
                    <a:pt x="364" y="46"/>
                  </a:lnTo>
                  <a:lnTo>
                    <a:pt x="357" y="46"/>
                  </a:lnTo>
                  <a:lnTo>
                    <a:pt x="340" y="135"/>
                  </a:lnTo>
                  <a:lnTo>
                    <a:pt x="273" y="46"/>
                  </a:lnTo>
                  <a:lnTo>
                    <a:pt x="257" y="46"/>
                  </a:lnTo>
                  <a:lnTo>
                    <a:pt x="231" y="177"/>
                  </a:lnTo>
                  <a:lnTo>
                    <a:pt x="246" y="177"/>
                  </a:lnTo>
                  <a:lnTo>
                    <a:pt x="264" y="83"/>
                  </a:lnTo>
                  <a:lnTo>
                    <a:pt x="330" y="177"/>
                  </a:lnTo>
                  <a:lnTo>
                    <a:pt x="346" y="177"/>
                  </a:lnTo>
                  <a:lnTo>
                    <a:pt x="372" y="46"/>
                  </a:lnTo>
                  <a:lnTo>
                    <a:pt x="372" y="46"/>
                  </a:lnTo>
                  <a:lnTo>
                    <a:pt x="364" y="46"/>
                  </a:lnTo>
                  <a:lnTo>
                    <a:pt x="364" y="46"/>
                  </a:lnTo>
                  <a:close/>
                  <a:moveTo>
                    <a:pt x="194" y="46"/>
                  </a:moveTo>
                  <a:lnTo>
                    <a:pt x="143" y="46"/>
                  </a:lnTo>
                  <a:lnTo>
                    <a:pt x="118" y="177"/>
                  </a:lnTo>
                  <a:lnTo>
                    <a:pt x="146" y="177"/>
                  </a:lnTo>
                  <a:lnTo>
                    <a:pt x="158" y="118"/>
                  </a:lnTo>
                  <a:lnTo>
                    <a:pt x="161" y="118"/>
                  </a:lnTo>
                  <a:lnTo>
                    <a:pt x="183" y="177"/>
                  </a:lnTo>
                  <a:lnTo>
                    <a:pt x="216" y="177"/>
                  </a:lnTo>
                  <a:lnTo>
                    <a:pt x="188" y="113"/>
                  </a:lnTo>
                  <a:lnTo>
                    <a:pt x="188" y="113"/>
                  </a:lnTo>
                  <a:lnTo>
                    <a:pt x="204" y="107"/>
                  </a:lnTo>
                  <a:lnTo>
                    <a:pt x="215" y="99"/>
                  </a:lnTo>
                  <a:lnTo>
                    <a:pt x="215" y="99"/>
                  </a:lnTo>
                  <a:lnTo>
                    <a:pt x="219" y="94"/>
                  </a:lnTo>
                  <a:lnTo>
                    <a:pt x="223" y="88"/>
                  </a:lnTo>
                  <a:lnTo>
                    <a:pt x="226" y="81"/>
                  </a:lnTo>
                  <a:lnTo>
                    <a:pt x="226" y="73"/>
                  </a:lnTo>
                  <a:lnTo>
                    <a:pt x="226" y="73"/>
                  </a:lnTo>
                  <a:lnTo>
                    <a:pt x="226" y="67"/>
                  </a:lnTo>
                  <a:lnTo>
                    <a:pt x="224" y="61"/>
                  </a:lnTo>
                  <a:lnTo>
                    <a:pt x="221" y="57"/>
                  </a:lnTo>
                  <a:lnTo>
                    <a:pt x="218" y="53"/>
                  </a:lnTo>
                  <a:lnTo>
                    <a:pt x="213" y="49"/>
                  </a:lnTo>
                  <a:lnTo>
                    <a:pt x="208" y="48"/>
                  </a:lnTo>
                  <a:lnTo>
                    <a:pt x="194" y="46"/>
                  </a:lnTo>
                  <a:lnTo>
                    <a:pt x="194" y="46"/>
                  </a:lnTo>
                  <a:close/>
                  <a:moveTo>
                    <a:pt x="34" y="0"/>
                  </a:moveTo>
                  <a:lnTo>
                    <a:pt x="0" y="177"/>
                  </a:lnTo>
                  <a:lnTo>
                    <a:pt x="99" y="177"/>
                  </a:lnTo>
                  <a:lnTo>
                    <a:pt x="99" y="177"/>
                  </a:lnTo>
                  <a:lnTo>
                    <a:pt x="97" y="170"/>
                  </a:lnTo>
                  <a:lnTo>
                    <a:pt x="97" y="165"/>
                  </a:lnTo>
                  <a:lnTo>
                    <a:pt x="99" y="161"/>
                  </a:lnTo>
                  <a:lnTo>
                    <a:pt x="102" y="156"/>
                  </a:lnTo>
                  <a:lnTo>
                    <a:pt x="102" y="156"/>
                  </a:lnTo>
                  <a:lnTo>
                    <a:pt x="50" y="159"/>
                  </a:lnTo>
                  <a:lnTo>
                    <a:pt x="42" y="159"/>
                  </a:lnTo>
                  <a:lnTo>
                    <a:pt x="54" y="91"/>
                  </a:lnTo>
                  <a:lnTo>
                    <a:pt x="54" y="91"/>
                  </a:lnTo>
                  <a:lnTo>
                    <a:pt x="88" y="92"/>
                  </a:lnTo>
                  <a:lnTo>
                    <a:pt x="113" y="96"/>
                  </a:lnTo>
                  <a:lnTo>
                    <a:pt x="113" y="96"/>
                  </a:lnTo>
                  <a:lnTo>
                    <a:pt x="113" y="81"/>
                  </a:lnTo>
                  <a:lnTo>
                    <a:pt x="118" y="73"/>
                  </a:lnTo>
                  <a:lnTo>
                    <a:pt x="118" y="73"/>
                  </a:lnTo>
                  <a:lnTo>
                    <a:pt x="75" y="75"/>
                  </a:lnTo>
                  <a:lnTo>
                    <a:pt x="75" y="75"/>
                  </a:lnTo>
                  <a:lnTo>
                    <a:pt x="59" y="75"/>
                  </a:lnTo>
                  <a:lnTo>
                    <a:pt x="69" y="19"/>
                  </a:lnTo>
                  <a:lnTo>
                    <a:pt x="83" y="19"/>
                  </a:lnTo>
                  <a:lnTo>
                    <a:pt x="83" y="19"/>
                  </a:lnTo>
                  <a:lnTo>
                    <a:pt x="105" y="19"/>
                  </a:lnTo>
                  <a:lnTo>
                    <a:pt x="127" y="22"/>
                  </a:lnTo>
                  <a:lnTo>
                    <a:pt x="127" y="22"/>
                  </a:lnTo>
                  <a:lnTo>
                    <a:pt x="129" y="10"/>
                  </a:lnTo>
                  <a:lnTo>
                    <a:pt x="132" y="0"/>
                  </a:lnTo>
                  <a:lnTo>
                    <a:pt x="34" y="0"/>
                  </a:lnTo>
                  <a:close/>
                  <a:moveTo>
                    <a:pt x="662" y="91"/>
                  </a:moveTo>
                  <a:lnTo>
                    <a:pt x="662" y="91"/>
                  </a:lnTo>
                  <a:lnTo>
                    <a:pt x="657" y="78"/>
                  </a:lnTo>
                  <a:lnTo>
                    <a:pt x="654" y="69"/>
                  </a:lnTo>
                  <a:lnTo>
                    <a:pt x="654" y="69"/>
                  </a:lnTo>
                  <a:lnTo>
                    <a:pt x="656" y="61"/>
                  </a:lnTo>
                  <a:lnTo>
                    <a:pt x="659" y="56"/>
                  </a:lnTo>
                  <a:lnTo>
                    <a:pt x="659" y="56"/>
                  </a:lnTo>
                  <a:lnTo>
                    <a:pt x="665" y="51"/>
                  </a:lnTo>
                  <a:lnTo>
                    <a:pt x="672" y="49"/>
                  </a:lnTo>
                  <a:lnTo>
                    <a:pt x="672" y="49"/>
                  </a:lnTo>
                  <a:lnTo>
                    <a:pt x="676" y="51"/>
                  </a:lnTo>
                  <a:lnTo>
                    <a:pt x="679" y="53"/>
                  </a:lnTo>
                  <a:lnTo>
                    <a:pt x="679" y="53"/>
                  </a:lnTo>
                  <a:lnTo>
                    <a:pt x="683" y="57"/>
                  </a:lnTo>
                  <a:lnTo>
                    <a:pt x="683" y="62"/>
                  </a:lnTo>
                  <a:lnTo>
                    <a:pt x="683" y="62"/>
                  </a:lnTo>
                  <a:lnTo>
                    <a:pt x="683" y="70"/>
                  </a:lnTo>
                  <a:lnTo>
                    <a:pt x="678" y="76"/>
                  </a:lnTo>
                  <a:lnTo>
                    <a:pt x="672" y="84"/>
                  </a:lnTo>
                  <a:lnTo>
                    <a:pt x="662" y="91"/>
                  </a:lnTo>
                  <a:lnTo>
                    <a:pt x="662" y="91"/>
                  </a:lnTo>
                  <a:close/>
                  <a:moveTo>
                    <a:pt x="645" y="164"/>
                  </a:moveTo>
                  <a:lnTo>
                    <a:pt x="645" y="164"/>
                  </a:lnTo>
                  <a:lnTo>
                    <a:pt x="633" y="162"/>
                  </a:lnTo>
                  <a:lnTo>
                    <a:pt x="629" y="161"/>
                  </a:lnTo>
                  <a:lnTo>
                    <a:pt x="626" y="158"/>
                  </a:lnTo>
                  <a:lnTo>
                    <a:pt x="624" y="154"/>
                  </a:lnTo>
                  <a:lnTo>
                    <a:pt x="621" y="151"/>
                  </a:lnTo>
                  <a:lnTo>
                    <a:pt x="619" y="140"/>
                  </a:lnTo>
                  <a:lnTo>
                    <a:pt x="619" y="140"/>
                  </a:lnTo>
                  <a:lnTo>
                    <a:pt x="621" y="132"/>
                  </a:lnTo>
                  <a:lnTo>
                    <a:pt x="627" y="124"/>
                  </a:lnTo>
                  <a:lnTo>
                    <a:pt x="627" y="124"/>
                  </a:lnTo>
                  <a:lnTo>
                    <a:pt x="633" y="116"/>
                  </a:lnTo>
                  <a:lnTo>
                    <a:pt x="640" y="113"/>
                  </a:lnTo>
                  <a:lnTo>
                    <a:pt x="667" y="156"/>
                  </a:lnTo>
                  <a:lnTo>
                    <a:pt x="667" y="156"/>
                  </a:lnTo>
                  <a:lnTo>
                    <a:pt x="654" y="162"/>
                  </a:lnTo>
                  <a:lnTo>
                    <a:pt x="645" y="164"/>
                  </a:lnTo>
                  <a:lnTo>
                    <a:pt x="645" y="164"/>
                  </a:lnTo>
                  <a:close/>
                  <a:moveTo>
                    <a:pt x="189" y="99"/>
                  </a:moveTo>
                  <a:lnTo>
                    <a:pt x="189" y="99"/>
                  </a:lnTo>
                  <a:lnTo>
                    <a:pt x="185" y="103"/>
                  </a:lnTo>
                  <a:lnTo>
                    <a:pt x="180" y="107"/>
                  </a:lnTo>
                  <a:lnTo>
                    <a:pt x="173" y="108"/>
                  </a:lnTo>
                  <a:lnTo>
                    <a:pt x="165" y="110"/>
                  </a:lnTo>
                  <a:lnTo>
                    <a:pt x="161" y="110"/>
                  </a:lnTo>
                  <a:lnTo>
                    <a:pt x="170" y="59"/>
                  </a:lnTo>
                  <a:lnTo>
                    <a:pt x="181" y="59"/>
                  </a:lnTo>
                  <a:lnTo>
                    <a:pt x="181" y="59"/>
                  </a:lnTo>
                  <a:lnTo>
                    <a:pt x="188" y="61"/>
                  </a:lnTo>
                  <a:lnTo>
                    <a:pt x="192" y="62"/>
                  </a:lnTo>
                  <a:lnTo>
                    <a:pt x="196" y="67"/>
                  </a:lnTo>
                  <a:lnTo>
                    <a:pt x="197" y="73"/>
                  </a:lnTo>
                  <a:lnTo>
                    <a:pt x="197" y="73"/>
                  </a:lnTo>
                  <a:lnTo>
                    <a:pt x="196" y="81"/>
                  </a:lnTo>
                  <a:lnTo>
                    <a:pt x="194" y="88"/>
                  </a:lnTo>
                  <a:lnTo>
                    <a:pt x="192" y="94"/>
                  </a:lnTo>
                  <a:lnTo>
                    <a:pt x="189" y="99"/>
                  </a:lnTo>
                  <a:lnTo>
                    <a:pt x="189" y="99"/>
                  </a:lnTo>
                  <a:close/>
                </a:path>
              </a:pathLst>
            </a:custGeom>
            <a:solidFill>
              <a:schemeClr val="tx1"/>
            </a:solidFill>
            <a:ln w="9525">
              <a:noFill/>
              <a:round/>
            </a:ln>
          </p:spPr>
          <p:txBody>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defRPr/>
              </a:pPr>
              <a:endParaRPr lang="zh-CN" altLang="en-US" sz="2400">
                <a:solidFill>
                  <a:schemeClr val="tx1"/>
                </a:solidFill>
                <a:latin typeface="Verdana" pitchFamily="34" charset="0"/>
                <a:ea typeface="宋体" pitchFamily="2" charset="-122"/>
              </a:endParaRPr>
            </a:p>
          </p:txBody>
        </p:sp>
        <p:sp>
          <p:nvSpPr>
            <p:cNvPr id="11" name="Freeform 7"/>
            <p:cNvSpPr>
              <a:spLocks noEditPoints="1"/>
            </p:cNvSpPr>
            <p:nvPr userDrawn="1"/>
          </p:nvSpPr>
          <p:spPr bwMode="black">
            <a:xfrm>
              <a:off x="4673" y="4207"/>
              <a:ext cx="50" cy="58"/>
            </a:xfrm>
            <a:custGeom>
              <a:cxnLst>
                <a:cxn ang="0">
                  <a:pos x="70" y="38"/>
                </a:cxn>
                <a:cxn ang="0">
                  <a:pos x="65" y="54"/>
                </a:cxn>
                <a:cxn ang="0">
                  <a:pos x="57" y="65"/>
                </a:cxn>
                <a:cxn ang="0">
                  <a:pos x="47" y="72"/>
                </a:cxn>
                <a:cxn ang="0">
                  <a:pos x="36" y="75"/>
                </a:cxn>
                <a:cxn ang="0">
                  <a:pos x="31" y="73"/>
                </a:cxn>
                <a:cxn ang="0">
                  <a:pos x="24" y="70"/>
                </a:cxn>
                <a:cxn ang="0">
                  <a:pos x="19" y="62"/>
                </a:cxn>
                <a:cxn ang="0">
                  <a:pos x="19" y="49"/>
                </a:cxn>
                <a:cxn ang="0">
                  <a:pos x="19" y="41"/>
                </a:cxn>
                <a:cxn ang="0">
                  <a:pos x="30" y="16"/>
                </a:cxn>
                <a:cxn ang="0">
                  <a:pos x="39" y="10"/>
                </a:cxn>
                <a:cxn ang="0">
                  <a:pos x="51" y="7"/>
                </a:cxn>
                <a:cxn ang="0">
                  <a:pos x="55" y="7"/>
                </a:cxn>
                <a:cxn ang="0">
                  <a:pos x="65" y="11"/>
                </a:cxn>
                <a:cxn ang="0">
                  <a:pos x="70" y="19"/>
                </a:cxn>
                <a:cxn ang="0">
                  <a:pos x="70" y="30"/>
                </a:cxn>
                <a:cxn ang="0">
                  <a:pos x="70" y="38"/>
                </a:cxn>
                <a:cxn ang="0">
                  <a:pos x="52" y="0"/>
                </a:cxn>
                <a:cxn ang="0">
                  <a:pos x="33" y="3"/>
                </a:cxn>
                <a:cxn ang="0">
                  <a:pos x="19" y="11"/>
                </a:cxn>
                <a:cxn ang="0">
                  <a:pos x="8" y="24"/>
                </a:cxn>
                <a:cxn ang="0">
                  <a:pos x="1" y="40"/>
                </a:cxn>
                <a:cxn ang="0">
                  <a:pos x="0" y="51"/>
                </a:cxn>
                <a:cxn ang="0">
                  <a:pos x="3" y="65"/>
                </a:cxn>
                <a:cxn ang="0">
                  <a:pos x="12" y="76"/>
                </a:cxn>
                <a:cxn ang="0">
                  <a:pos x="27" y="81"/>
                </a:cxn>
                <a:cxn ang="0">
                  <a:pos x="35" y="81"/>
                </a:cxn>
                <a:cxn ang="0">
                  <a:pos x="60" y="103"/>
                </a:cxn>
                <a:cxn ang="0">
                  <a:pos x="70" y="99"/>
                </a:cxn>
                <a:cxn ang="0">
                  <a:pos x="77" y="97"/>
                </a:cxn>
                <a:cxn ang="0">
                  <a:pos x="51" y="80"/>
                </a:cxn>
                <a:cxn ang="0">
                  <a:pos x="76" y="64"/>
                </a:cxn>
                <a:cxn ang="0">
                  <a:pos x="85" y="46"/>
                </a:cxn>
                <a:cxn ang="0">
                  <a:pos x="87" y="40"/>
                </a:cxn>
                <a:cxn ang="0">
                  <a:pos x="87" y="22"/>
                </a:cxn>
                <a:cxn ang="0">
                  <a:pos x="81" y="10"/>
                </a:cxn>
                <a:cxn ang="0">
                  <a:pos x="70" y="2"/>
                </a:cxn>
                <a:cxn ang="0">
                  <a:pos x="52" y="0"/>
                </a:cxn>
              </a:cxnLst>
              <a:rect l="0" t="0" r="r" b="b"/>
              <a:pathLst>
                <a:path w="89" h="103">
                  <a:moveTo>
                    <a:pt x="70" y="38"/>
                  </a:moveTo>
                  <a:lnTo>
                    <a:pt x="70" y="38"/>
                  </a:lnTo>
                  <a:lnTo>
                    <a:pt x="66" y="46"/>
                  </a:lnTo>
                  <a:lnTo>
                    <a:pt x="65" y="54"/>
                  </a:lnTo>
                  <a:lnTo>
                    <a:pt x="60" y="61"/>
                  </a:lnTo>
                  <a:lnTo>
                    <a:pt x="57" y="65"/>
                  </a:lnTo>
                  <a:lnTo>
                    <a:pt x="52" y="70"/>
                  </a:lnTo>
                  <a:lnTo>
                    <a:pt x="47" y="72"/>
                  </a:lnTo>
                  <a:lnTo>
                    <a:pt x="43" y="73"/>
                  </a:lnTo>
                  <a:lnTo>
                    <a:pt x="36" y="75"/>
                  </a:lnTo>
                  <a:lnTo>
                    <a:pt x="36" y="75"/>
                  </a:lnTo>
                  <a:lnTo>
                    <a:pt x="31" y="73"/>
                  </a:lnTo>
                  <a:lnTo>
                    <a:pt x="28" y="73"/>
                  </a:lnTo>
                  <a:lnTo>
                    <a:pt x="24" y="70"/>
                  </a:lnTo>
                  <a:lnTo>
                    <a:pt x="22" y="67"/>
                  </a:lnTo>
                  <a:lnTo>
                    <a:pt x="19" y="62"/>
                  </a:lnTo>
                  <a:lnTo>
                    <a:pt x="19" y="57"/>
                  </a:lnTo>
                  <a:lnTo>
                    <a:pt x="19" y="49"/>
                  </a:lnTo>
                  <a:lnTo>
                    <a:pt x="19" y="41"/>
                  </a:lnTo>
                  <a:lnTo>
                    <a:pt x="19" y="41"/>
                  </a:lnTo>
                  <a:lnTo>
                    <a:pt x="24" y="27"/>
                  </a:lnTo>
                  <a:lnTo>
                    <a:pt x="30" y="16"/>
                  </a:lnTo>
                  <a:lnTo>
                    <a:pt x="35" y="13"/>
                  </a:lnTo>
                  <a:lnTo>
                    <a:pt x="39" y="10"/>
                  </a:lnTo>
                  <a:lnTo>
                    <a:pt x="46" y="7"/>
                  </a:lnTo>
                  <a:lnTo>
                    <a:pt x="51" y="7"/>
                  </a:lnTo>
                  <a:lnTo>
                    <a:pt x="51" y="7"/>
                  </a:lnTo>
                  <a:lnTo>
                    <a:pt x="55" y="7"/>
                  </a:lnTo>
                  <a:lnTo>
                    <a:pt x="60" y="8"/>
                  </a:lnTo>
                  <a:lnTo>
                    <a:pt x="65" y="11"/>
                  </a:lnTo>
                  <a:lnTo>
                    <a:pt x="66" y="14"/>
                  </a:lnTo>
                  <a:lnTo>
                    <a:pt x="70" y="19"/>
                  </a:lnTo>
                  <a:lnTo>
                    <a:pt x="70" y="24"/>
                  </a:lnTo>
                  <a:lnTo>
                    <a:pt x="70" y="30"/>
                  </a:lnTo>
                  <a:lnTo>
                    <a:pt x="70" y="38"/>
                  </a:lnTo>
                  <a:lnTo>
                    <a:pt x="70" y="38"/>
                  </a:lnTo>
                  <a:close/>
                  <a:moveTo>
                    <a:pt x="52" y="0"/>
                  </a:moveTo>
                  <a:lnTo>
                    <a:pt x="52" y="0"/>
                  </a:lnTo>
                  <a:lnTo>
                    <a:pt x="43" y="0"/>
                  </a:lnTo>
                  <a:lnTo>
                    <a:pt x="33" y="3"/>
                  </a:lnTo>
                  <a:lnTo>
                    <a:pt x="25" y="7"/>
                  </a:lnTo>
                  <a:lnTo>
                    <a:pt x="19" y="11"/>
                  </a:lnTo>
                  <a:lnTo>
                    <a:pt x="12" y="18"/>
                  </a:lnTo>
                  <a:lnTo>
                    <a:pt x="8" y="24"/>
                  </a:lnTo>
                  <a:lnTo>
                    <a:pt x="3" y="32"/>
                  </a:lnTo>
                  <a:lnTo>
                    <a:pt x="1" y="40"/>
                  </a:lnTo>
                  <a:lnTo>
                    <a:pt x="1" y="40"/>
                  </a:lnTo>
                  <a:lnTo>
                    <a:pt x="0" y="51"/>
                  </a:lnTo>
                  <a:lnTo>
                    <a:pt x="0" y="59"/>
                  </a:lnTo>
                  <a:lnTo>
                    <a:pt x="3" y="65"/>
                  </a:lnTo>
                  <a:lnTo>
                    <a:pt x="8" y="72"/>
                  </a:lnTo>
                  <a:lnTo>
                    <a:pt x="12" y="76"/>
                  </a:lnTo>
                  <a:lnTo>
                    <a:pt x="19" y="80"/>
                  </a:lnTo>
                  <a:lnTo>
                    <a:pt x="27" y="81"/>
                  </a:lnTo>
                  <a:lnTo>
                    <a:pt x="35" y="81"/>
                  </a:lnTo>
                  <a:lnTo>
                    <a:pt x="35" y="81"/>
                  </a:lnTo>
                  <a:lnTo>
                    <a:pt x="49" y="92"/>
                  </a:lnTo>
                  <a:lnTo>
                    <a:pt x="60" y="103"/>
                  </a:lnTo>
                  <a:lnTo>
                    <a:pt x="60" y="103"/>
                  </a:lnTo>
                  <a:lnTo>
                    <a:pt x="70" y="99"/>
                  </a:lnTo>
                  <a:lnTo>
                    <a:pt x="77" y="97"/>
                  </a:lnTo>
                  <a:lnTo>
                    <a:pt x="77" y="97"/>
                  </a:lnTo>
                  <a:lnTo>
                    <a:pt x="51" y="80"/>
                  </a:lnTo>
                  <a:lnTo>
                    <a:pt x="51" y="80"/>
                  </a:lnTo>
                  <a:lnTo>
                    <a:pt x="65" y="73"/>
                  </a:lnTo>
                  <a:lnTo>
                    <a:pt x="76" y="64"/>
                  </a:lnTo>
                  <a:lnTo>
                    <a:pt x="84" y="53"/>
                  </a:lnTo>
                  <a:lnTo>
                    <a:pt x="85" y="46"/>
                  </a:lnTo>
                  <a:lnTo>
                    <a:pt x="87" y="40"/>
                  </a:lnTo>
                  <a:lnTo>
                    <a:pt x="87" y="40"/>
                  </a:lnTo>
                  <a:lnTo>
                    <a:pt x="89" y="30"/>
                  </a:lnTo>
                  <a:lnTo>
                    <a:pt x="87" y="22"/>
                  </a:lnTo>
                  <a:lnTo>
                    <a:pt x="85" y="16"/>
                  </a:lnTo>
                  <a:lnTo>
                    <a:pt x="81" y="10"/>
                  </a:lnTo>
                  <a:lnTo>
                    <a:pt x="76" y="5"/>
                  </a:lnTo>
                  <a:lnTo>
                    <a:pt x="70" y="2"/>
                  </a:lnTo>
                  <a:lnTo>
                    <a:pt x="62" y="0"/>
                  </a:lnTo>
                  <a:lnTo>
                    <a:pt x="52" y="0"/>
                  </a:lnTo>
                  <a:lnTo>
                    <a:pt x="52" y="0"/>
                  </a:lnTo>
                  <a:close/>
                </a:path>
              </a:pathLst>
            </a:custGeom>
            <a:solidFill>
              <a:schemeClr val="tx1"/>
            </a:solidFill>
            <a:ln w="9525">
              <a:noFill/>
              <a:round/>
            </a:ln>
          </p:spPr>
          <p:txBody>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defRPr/>
              </a:pPr>
              <a:endParaRPr lang="zh-CN" altLang="en-US" sz="2400">
                <a:solidFill>
                  <a:schemeClr val="tx1"/>
                </a:solidFill>
                <a:latin typeface="Verdana" pitchFamily="34" charset="0"/>
                <a:ea typeface="宋体" pitchFamily="2" charset="-122"/>
              </a:endParaRPr>
            </a:p>
          </p:txBody>
        </p:sp>
        <p:sp>
          <p:nvSpPr>
            <p:cNvPr id="12" name="Freeform 8"/>
            <p:cNvSpPr/>
            <p:nvPr userDrawn="1"/>
          </p:nvSpPr>
          <p:spPr bwMode="black">
            <a:xfrm>
              <a:off x="4726" y="4221"/>
              <a:ext cx="33" cy="31"/>
            </a:xfrm>
            <a:custGeom>
              <a:cxnLst>
                <a:cxn ang="0">
                  <a:pos x="33" y="48"/>
                </a:cxn>
                <a:cxn ang="0">
                  <a:pos x="33" y="48"/>
                </a:cxn>
                <a:cxn ang="0">
                  <a:pos x="33" y="48"/>
                </a:cxn>
                <a:cxn ang="0">
                  <a:pos x="28" y="51"/>
                </a:cxn>
                <a:cxn ang="0">
                  <a:pos x="24" y="54"/>
                </a:cxn>
                <a:cxn ang="0">
                  <a:pos x="19" y="57"/>
                </a:cxn>
                <a:cxn ang="0">
                  <a:pos x="14" y="57"/>
                </a:cxn>
                <a:cxn ang="0">
                  <a:pos x="14" y="57"/>
                </a:cxn>
                <a:cxn ang="0">
                  <a:pos x="6" y="56"/>
                </a:cxn>
                <a:cxn ang="0">
                  <a:pos x="2" y="52"/>
                </a:cxn>
                <a:cxn ang="0">
                  <a:pos x="0" y="46"/>
                </a:cxn>
                <a:cxn ang="0">
                  <a:pos x="0" y="37"/>
                </a:cxn>
                <a:cxn ang="0">
                  <a:pos x="0" y="37"/>
                </a:cxn>
                <a:cxn ang="0">
                  <a:pos x="5" y="17"/>
                </a:cxn>
                <a:cxn ang="0">
                  <a:pos x="5" y="17"/>
                </a:cxn>
                <a:cxn ang="0">
                  <a:pos x="8" y="0"/>
                </a:cxn>
                <a:cxn ang="0">
                  <a:pos x="8" y="0"/>
                </a:cxn>
                <a:cxn ang="0">
                  <a:pos x="16" y="2"/>
                </a:cxn>
                <a:cxn ang="0">
                  <a:pos x="16" y="2"/>
                </a:cxn>
                <a:cxn ang="0">
                  <a:pos x="24" y="0"/>
                </a:cxn>
                <a:cxn ang="0">
                  <a:pos x="24" y="0"/>
                </a:cxn>
                <a:cxn ang="0">
                  <a:pos x="21" y="14"/>
                </a:cxn>
                <a:cxn ang="0">
                  <a:pos x="17" y="33"/>
                </a:cxn>
                <a:cxn ang="0">
                  <a:pos x="17" y="33"/>
                </a:cxn>
                <a:cxn ang="0">
                  <a:pos x="16" y="40"/>
                </a:cxn>
                <a:cxn ang="0">
                  <a:pos x="17" y="45"/>
                </a:cxn>
                <a:cxn ang="0">
                  <a:pos x="19" y="46"/>
                </a:cxn>
                <a:cxn ang="0">
                  <a:pos x="24" y="48"/>
                </a:cxn>
                <a:cxn ang="0">
                  <a:pos x="24" y="48"/>
                </a:cxn>
                <a:cxn ang="0">
                  <a:pos x="28" y="46"/>
                </a:cxn>
                <a:cxn ang="0">
                  <a:pos x="32" y="43"/>
                </a:cxn>
                <a:cxn ang="0">
                  <a:pos x="35" y="38"/>
                </a:cxn>
                <a:cxn ang="0">
                  <a:pos x="36" y="30"/>
                </a:cxn>
                <a:cxn ang="0">
                  <a:pos x="38" y="25"/>
                </a:cxn>
                <a:cxn ang="0">
                  <a:pos x="38" y="25"/>
                </a:cxn>
                <a:cxn ang="0">
                  <a:pos x="41" y="0"/>
                </a:cxn>
                <a:cxn ang="0">
                  <a:pos x="41" y="0"/>
                </a:cxn>
                <a:cxn ang="0">
                  <a:pos x="51" y="2"/>
                </a:cxn>
                <a:cxn ang="0">
                  <a:pos x="51" y="2"/>
                </a:cxn>
                <a:cxn ang="0">
                  <a:pos x="59" y="0"/>
                </a:cxn>
                <a:cxn ang="0">
                  <a:pos x="59" y="0"/>
                </a:cxn>
                <a:cxn ang="0">
                  <a:pos x="52" y="25"/>
                </a:cxn>
                <a:cxn ang="0">
                  <a:pos x="52" y="30"/>
                </a:cxn>
                <a:cxn ang="0">
                  <a:pos x="52" y="30"/>
                </a:cxn>
                <a:cxn ang="0">
                  <a:pos x="48" y="56"/>
                </a:cxn>
                <a:cxn ang="0">
                  <a:pos x="48" y="56"/>
                </a:cxn>
                <a:cxn ang="0">
                  <a:pos x="40" y="56"/>
                </a:cxn>
                <a:cxn ang="0">
                  <a:pos x="40" y="56"/>
                </a:cxn>
                <a:cxn ang="0">
                  <a:pos x="32" y="56"/>
                </a:cxn>
                <a:cxn ang="0">
                  <a:pos x="33" y="48"/>
                </a:cxn>
              </a:cxnLst>
              <a:rect l="0" t="0" r="r" b="b"/>
              <a:pathLst>
                <a:path w="59" h="57">
                  <a:moveTo>
                    <a:pt x="33" y="48"/>
                  </a:moveTo>
                  <a:lnTo>
                    <a:pt x="33" y="48"/>
                  </a:lnTo>
                  <a:lnTo>
                    <a:pt x="33" y="48"/>
                  </a:lnTo>
                  <a:lnTo>
                    <a:pt x="28" y="51"/>
                  </a:lnTo>
                  <a:lnTo>
                    <a:pt x="24" y="54"/>
                  </a:lnTo>
                  <a:lnTo>
                    <a:pt x="19" y="57"/>
                  </a:lnTo>
                  <a:lnTo>
                    <a:pt x="14" y="57"/>
                  </a:lnTo>
                  <a:lnTo>
                    <a:pt x="14" y="57"/>
                  </a:lnTo>
                  <a:lnTo>
                    <a:pt x="6" y="56"/>
                  </a:lnTo>
                  <a:lnTo>
                    <a:pt x="2" y="52"/>
                  </a:lnTo>
                  <a:lnTo>
                    <a:pt x="0" y="46"/>
                  </a:lnTo>
                  <a:lnTo>
                    <a:pt x="0" y="37"/>
                  </a:lnTo>
                  <a:lnTo>
                    <a:pt x="0" y="37"/>
                  </a:lnTo>
                  <a:lnTo>
                    <a:pt x="5" y="17"/>
                  </a:lnTo>
                  <a:lnTo>
                    <a:pt x="5" y="17"/>
                  </a:lnTo>
                  <a:lnTo>
                    <a:pt x="8" y="0"/>
                  </a:lnTo>
                  <a:lnTo>
                    <a:pt x="8" y="0"/>
                  </a:lnTo>
                  <a:lnTo>
                    <a:pt x="16" y="2"/>
                  </a:lnTo>
                  <a:lnTo>
                    <a:pt x="16" y="2"/>
                  </a:lnTo>
                  <a:lnTo>
                    <a:pt x="24" y="0"/>
                  </a:lnTo>
                  <a:lnTo>
                    <a:pt x="24" y="0"/>
                  </a:lnTo>
                  <a:lnTo>
                    <a:pt x="21" y="14"/>
                  </a:lnTo>
                  <a:lnTo>
                    <a:pt x="17" y="33"/>
                  </a:lnTo>
                  <a:lnTo>
                    <a:pt x="17" y="33"/>
                  </a:lnTo>
                  <a:lnTo>
                    <a:pt x="16" y="40"/>
                  </a:lnTo>
                  <a:lnTo>
                    <a:pt x="17" y="45"/>
                  </a:lnTo>
                  <a:lnTo>
                    <a:pt x="19" y="46"/>
                  </a:lnTo>
                  <a:lnTo>
                    <a:pt x="24" y="48"/>
                  </a:lnTo>
                  <a:lnTo>
                    <a:pt x="24" y="48"/>
                  </a:lnTo>
                  <a:lnTo>
                    <a:pt x="28" y="46"/>
                  </a:lnTo>
                  <a:lnTo>
                    <a:pt x="32" y="43"/>
                  </a:lnTo>
                  <a:lnTo>
                    <a:pt x="35" y="38"/>
                  </a:lnTo>
                  <a:lnTo>
                    <a:pt x="36" y="30"/>
                  </a:lnTo>
                  <a:lnTo>
                    <a:pt x="38" y="25"/>
                  </a:lnTo>
                  <a:lnTo>
                    <a:pt x="38" y="25"/>
                  </a:lnTo>
                  <a:lnTo>
                    <a:pt x="41" y="0"/>
                  </a:lnTo>
                  <a:lnTo>
                    <a:pt x="41" y="0"/>
                  </a:lnTo>
                  <a:lnTo>
                    <a:pt x="51" y="2"/>
                  </a:lnTo>
                  <a:lnTo>
                    <a:pt x="51" y="2"/>
                  </a:lnTo>
                  <a:lnTo>
                    <a:pt x="59" y="0"/>
                  </a:lnTo>
                  <a:lnTo>
                    <a:pt x="59" y="0"/>
                  </a:lnTo>
                  <a:lnTo>
                    <a:pt x="52" y="25"/>
                  </a:lnTo>
                  <a:lnTo>
                    <a:pt x="52" y="30"/>
                  </a:lnTo>
                  <a:lnTo>
                    <a:pt x="52" y="30"/>
                  </a:lnTo>
                  <a:lnTo>
                    <a:pt x="48" y="56"/>
                  </a:lnTo>
                  <a:lnTo>
                    <a:pt x="48" y="56"/>
                  </a:lnTo>
                  <a:lnTo>
                    <a:pt x="40" y="56"/>
                  </a:lnTo>
                  <a:lnTo>
                    <a:pt x="40" y="56"/>
                  </a:lnTo>
                  <a:lnTo>
                    <a:pt x="32" y="56"/>
                  </a:lnTo>
                  <a:lnTo>
                    <a:pt x="33" y="48"/>
                  </a:lnTo>
                  <a:close/>
                </a:path>
              </a:pathLst>
            </a:custGeom>
            <a:solidFill>
              <a:schemeClr val="tx1"/>
            </a:solidFill>
            <a:ln w="9525">
              <a:noFill/>
              <a:round/>
            </a:ln>
          </p:spPr>
          <p:txBody>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defRPr/>
              </a:pPr>
              <a:endParaRPr lang="zh-CN" altLang="en-US" sz="2400">
                <a:solidFill>
                  <a:schemeClr val="tx1"/>
                </a:solidFill>
                <a:latin typeface="Verdana" pitchFamily="34" charset="0"/>
                <a:ea typeface="宋体" pitchFamily="2" charset="-122"/>
              </a:endParaRPr>
            </a:p>
          </p:txBody>
        </p:sp>
        <p:sp>
          <p:nvSpPr>
            <p:cNvPr id="13" name="Freeform 9"/>
            <p:cNvSpPr>
              <a:spLocks noEditPoints="1"/>
            </p:cNvSpPr>
            <p:nvPr userDrawn="1"/>
          </p:nvSpPr>
          <p:spPr bwMode="black">
            <a:xfrm>
              <a:off x="4760" y="4219"/>
              <a:ext cx="29" cy="33"/>
            </a:xfrm>
            <a:custGeom>
              <a:cxnLst>
                <a:cxn ang="0">
                  <a:pos x="32" y="40"/>
                </a:cxn>
                <a:cxn ang="0">
                  <a:pos x="28" y="48"/>
                </a:cxn>
                <a:cxn ang="0">
                  <a:pos x="20" y="51"/>
                </a:cxn>
                <a:cxn ang="0">
                  <a:pos x="19" y="51"/>
                </a:cxn>
                <a:cxn ang="0">
                  <a:pos x="16" y="47"/>
                </a:cxn>
                <a:cxn ang="0">
                  <a:pos x="16" y="43"/>
                </a:cxn>
                <a:cxn ang="0">
                  <a:pos x="24" y="32"/>
                </a:cxn>
                <a:cxn ang="0">
                  <a:pos x="35" y="27"/>
                </a:cxn>
                <a:cxn ang="0">
                  <a:pos x="32" y="40"/>
                </a:cxn>
                <a:cxn ang="0">
                  <a:pos x="12" y="16"/>
                </a:cxn>
                <a:cxn ang="0">
                  <a:pos x="19" y="12"/>
                </a:cxn>
                <a:cxn ang="0">
                  <a:pos x="27" y="10"/>
                </a:cxn>
                <a:cxn ang="0">
                  <a:pos x="35" y="13"/>
                </a:cxn>
                <a:cxn ang="0">
                  <a:pos x="36" y="19"/>
                </a:cxn>
                <a:cxn ang="0">
                  <a:pos x="35" y="23"/>
                </a:cxn>
                <a:cxn ang="0">
                  <a:pos x="20" y="27"/>
                </a:cxn>
                <a:cxn ang="0">
                  <a:pos x="12" y="31"/>
                </a:cxn>
                <a:cxn ang="0">
                  <a:pos x="3" y="39"/>
                </a:cxn>
                <a:cxn ang="0">
                  <a:pos x="0" y="45"/>
                </a:cxn>
                <a:cxn ang="0">
                  <a:pos x="1" y="54"/>
                </a:cxn>
                <a:cxn ang="0">
                  <a:pos x="14" y="59"/>
                </a:cxn>
                <a:cxn ang="0">
                  <a:pos x="19" y="59"/>
                </a:cxn>
                <a:cxn ang="0">
                  <a:pos x="30" y="51"/>
                </a:cxn>
                <a:cxn ang="0">
                  <a:pos x="32" y="54"/>
                </a:cxn>
                <a:cxn ang="0">
                  <a:pos x="35" y="59"/>
                </a:cxn>
                <a:cxn ang="0">
                  <a:pos x="39" y="59"/>
                </a:cxn>
                <a:cxn ang="0">
                  <a:pos x="51" y="56"/>
                </a:cxn>
                <a:cxn ang="0">
                  <a:pos x="51" y="53"/>
                </a:cxn>
                <a:cxn ang="0">
                  <a:pos x="46" y="53"/>
                </a:cxn>
                <a:cxn ang="0">
                  <a:pos x="46" y="45"/>
                </a:cxn>
                <a:cxn ang="0">
                  <a:pos x="51" y="19"/>
                </a:cxn>
                <a:cxn ang="0">
                  <a:pos x="51" y="12"/>
                </a:cxn>
                <a:cxn ang="0">
                  <a:pos x="47" y="5"/>
                </a:cxn>
                <a:cxn ang="0">
                  <a:pos x="33" y="0"/>
                </a:cxn>
                <a:cxn ang="0">
                  <a:pos x="28" y="2"/>
                </a:cxn>
                <a:cxn ang="0">
                  <a:pos x="11" y="10"/>
                </a:cxn>
              </a:cxnLst>
              <a:rect l="0" t="0" r="r" b="b"/>
              <a:pathLst>
                <a:path w="51" h="59">
                  <a:moveTo>
                    <a:pt x="32" y="40"/>
                  </a:moveTo>
                  <a:lnTo>
                    <a:pt x="32" y="40"/>
                  </a:lnTo>
                  <a:lnTo>
                    <a:pt x="30" y="45"/>
                  </a:lnTo>
                  <a:lnTo>
                    <a:pt x="28" y="48"/>
                  </a:lnTo>
                  <a:lnTo>
                    <a:pt x="25" y="51"/>
                  </a:lnTo>
                  <a:lnTo>
                    <a:pt x="20" y="51"/>
                  </a:lnTo>
                  <a:lnTo>
                    <a:pt x="20" y="51"/>
                  </a:lnTo>
                  <a:lnTo>
                    <a:pt x="19" y="51"/>
                  </a:lnTo>
                  <a:lnTo>
                    <a:pt x="17" y="50"/>
                  </a:lnTo>
                  <a:lnTo>
                    <a:pt x="16" y="47"/>
                  </a:lnTo>
                  <a:lnTo>
                    <a:pt x="16" y="43"/>
                  </a:lnTo>
                  <a:lnTo>
                    <a:pt x="16" y="43"/>
                  </a:lnTo>
                  <a:lnTo>
                    <a:pt x="19" y="37"/>
                  </a:lnTo>
                  <a:lnTo>
                    <a:pt x="24" y="32"/>
                  </a:lnTo>
                  <a:lnTo>
                    <a:pt x="35" y="27"/>
                  </a:lnTo>
                  <a:lnTo>
                    <a:pt x="35" y="27"/>
                  </a:lnTo>
                  <a:lnTo>
                    <a:pt x="32" y="40"/>
                  </a:lnTo>
                  <a:lnTo>
                    <a:pt x="32" y="40"/>
                  </a:lnTo>
                  <a:close/>
                  <a:moveTo>
                    <a:pt x="11" y="16"/>
                  </a:moveTo>
                  <a:lnTo>
                    <a:pt x="12" y="16"/>
                  </a:lnTo>
                  <a:lnTo>
                    <a:pt x="12" y="16"/>
                  </a:lnTo>
                  <a:lnTo>
                    <a:pt x="19" y="12"/>
                  </a:lnTo>
                  <a:lnTo>
                    <a:pt x="27" y="10"/>
                  </a:lnTo>
                  <a:lnTo>
                    <a:pt x="27" y="10"/>
                  </a:lnTo>
                  <a:lnTo>
                    <a:pt x="32" y="10"/>
                  </a:lnTo>
                  <a:lnTo>
                    <a:pt x="35" y="13"/>
                  </a:lnTo>
                  <a:lnTo>
                    <a:pt x="36" y="16"/>
                  </a:lnTo>
                  <a:lnTo>
                    <a:pt x="36" y="19"/>
                  </a:lnTo>
                  <a:lnTo>
                    <a:pt x="36" y="19"/>
                  </a:lnTo>
                  <a:lnTo>
                    <a:pt x="35" y="23"/>
                  </a:lnTo>
                  <a:lnTo>
                    <a:pt x="33" y="24"/>
                  </a:lnTo>
                  <a:lnTo>
                    <a:pt x="20" y="27"/>
                  </a:lnTo>
                  <a:lnTo>
                    <a:pt x="20" y="27"/>
                  </a:lnTo>
                  <a:lnTo>
                    <a:pt x="12" y="31"/>
                  </a:lnTo>
                  <a:lnTo>
                    <a:pt x="6" y="34"/>
                  </a:lnTo>
                  <a:lnTo>
                    <a:pt x="3" y="39"/>
                  </a:lnTo>
                  <a:lnTo>
                    <a:pt x="0" y="45"/>
                  </a:lnTo>
                  <a:lnTo>
                    <a:pt x="0" y="45"/>
                  </a:lnTo>
                  <a:lnTo>
                    <a:pt x="0" y="50"/>
                  </a:lnTo>
                  <a:lnTo>
                    <a:pt x="1" y="54"/>
                  </a:lnTo>
                  <a:lnTo>
                    <a:pt x="6" y="58"/>
                  </a:lnTo>
                  <a:lnTo>
                    <a:pt x="14" y="59"/>
                  </a:lnTo>
                  <a:lnTo>
                    <a:pt x="14" y="59"/>
                  </a:lnTo>
                  <a:lnTo>
                    <a:pt x="19" y="59"/>
                  </a:lnTo>
                  <a:lnTo>
                    <a:pt x="22" y="58"/>
                  </a:lnTo>
                  <a:lnTo>
                    <a:pt x="30" y="51"/>
                  </a:lnTo>
                  <a:lnTo>
                    <a:pt x="30" y="51"/>
                  </a:lnTo>
                  <a:lnTo>
                    <a:pt x="32" y="54"/>
                  </a:lnTo>
                  <a:lnTo>
                    <a:pt x="33" y="58"/>
                  </a:lnTo>
                  <a:lnTo>
                    <a:pt x="35" y="59"/>
                  </a:lnTo>
                  <a:lnTo>
                    <a:pt x="39" y="59"/>
                  </a:lnTo>
                  <a:lnTo>
                    <a:pt x="39" y="59"/>
                  </a:lnTo>
                  <a:lnTo>
                    <a:pt x="44" y="59"/>
                  </a:lnTo>
                  <a:lnTo>
                    <a:pt x="51" y="56"/>
                  </a:lnTo>
                  <a:lnTo>
                    <a:pt x="51" y="53"/>
                  </a:lnTo>
                  <a:lnTo>
                    <a:pt x="51" y="53"/>
                  </a:lnTo>
                  <a:lnTo>
                    <a:pt x="47" y="53"/>
                  </a:lnTo>
                  <a:lnTo>
                    <a:pt x="46" y="53"/>
                  </a:lnTo>
                  <a:lnTo>
                    <a:pt x="46" y="50"/>
                  </a:lnTo>
                  <a:lnTo>
                    <a:pt x="46" y="45"/>
                  </a:lnTo>
                  <a:lnTo>
                    <a:pt x="46" y="45"/>
                  </a:lnTo>
                  <a:lnTo>
                    <a:pt x="51" y="19"/>
                  </a:lnTo>
                  <a:lnTo>
                    <a:pt x="51" y="19"/>
                  </a:lnTo>
                  <a:lnTo>
                    <a:pt x="51" y="12"/>
                  </a:lnTo>
                  <a:lnTo>
                    <a:pt x="49" y="8"/>
                  </a:lnTo>
                  <a:lnTo>
                    <a:pt x="47" y="5"/>
                  </a:lnTo>
                  <a:lnTo>
                    <a:pt x="41" y="2"/>
                  </a:lnTo>
                  <a:lnTo>
                    <a:pt x="33" y="0"/>
                  </a:lnTo>
                  <a:lnTo>
                    <a:pt x="33" y="0"/>
                  </a:lnTo>
                  <a:lnTo>
                    <a:pt x="28" y="2"/>
                  </a:lnTo>
                  <a:lnTo>
                    <a:pt x="22" y="4"/>
                  </a:lnTo>
                  <a:lnTo>
                    <a:pt x="11" y="10"/>
                  </a:lnTo>
                  <a:lnTo>
                    <a:pt x="11" y="16"/>
                  </a:lnTo>
                  <a:close/>
                </a:path>
              </a:pathLst>
            </a:custGeom>
            <a:solidFill>
              <a:schemeClr val="tx1"/>
            </a:solidFill>
            <a:ln w="9525">
              <a:noFill/>
              <a:round/>
            </a:ln>
          </p:spPr>
          <p:txBody>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defRPr/>
              </a:pPr>
              <a:endParaRPr lang="zh-CN" altLang="en-US" sz="2400">
                <a:solidFill>
                  <a:schemeClr val="tx1"/>
                </a:solidFill>
                <a:latin typeface="Verdana" pitchFamily="34" charset="0"/>
                <a:ea typeface="宋体" pitchFamily="2" charset="-122"/>
              </a:endParaRPr>
            </a:p>
          </p:txBody>
        </p:sp>
        <p:sp>
          <p:nvSpPr>
            <p:cNvPr id="14" name="Freeform 10"/>
            <p:cNvSpPr/>
            <p:nvPr userDrawn="1"/>
          </p:nvSpPr>
          <p:spPr bwMode="black">
            <a:xfrm>
              <a:off x="4794" y="4204"/>
              <a:ext cx="20" cy="48"/>
            </a:xfrm>
            <a:custGeom>
              <a:cxnLst>
                <a:cxn ang="0">
                  <a:pos x="11" y="40"/>
                </a:cxn>
                <a:cxn ang="0">
                  <a:pos x="11" y="40"/>
                </a:cxn>
                <a:cxn ang="0">
                  <a:pos x="18" y="0"/>
                </a:cxn>
                <a:cxn ang="0">
                  <a:pos x="18" y="0"/>
                </a:cxn>
                <a:cxn ang="0">
                  <a:pos x="25" y="0"/>
                </a:cxn>
                <a:cxn ang="0">
                  <a:pos x="25" y="0"/>
                </a:cxn>
                <a:cxn ang="0">
                  <a:pos x="35" y="0"/>
                </a:cxn>
                <a:cxn ang="0">
                  <a:pos x="35" y="0"/>
                </a:cxn>
                <a:cxn ang="0">
                  <a:pos x="25" y="40"/>
                </a:cxn>
                <a:cxn ang="0">
                  <a:pos x="24" y="46"/>
                </a:cxn>
                <a:cxn ang="0">
                  <a:pos x="24" y="46"/>
                </a:cxn>
                <a:cxn ang="0">
                  <a:pos x="18" y="86"/>
                </a:cxn>
                <a:cxn ang="0">
                  <a:pos x="18" y="86"/>
                </a:cxn>
                <a:cxn ang="0">
                  <a:pos x="10" y="86"/>
                </a:cxn>
                <a:cxn ang="0">
                  <a:pos x="10" y="86"/>
                </a:cxn>
                <a:cxn ang="0">
                  <a:pos x="0" y="86"/>
                </a:cxn>
                <a:cxn ang="0">
                  <a:pos x="0" y="86"/>
                </a:cxn>
                <a:cxn ang="0">
                  <a:pos x="10" y="46"/>
                </a:cxn>
                <a:cxn ang="0">
                  <a:pos x="11" y="40"/>
                </a:cxn>
              </a:cxnLst>
              <a:rect l="0" t="0" r="r" b="b"/>
              <a:pathLst>
                <a:path w="35" h="86">
                  <a:moveTo>
                    <a:pt x="11" y="40"/>
                  </a:moveTo>
                  <a:lnTo>
                    <a:pt x="11" y="40"/>
                  </a:lnTo>
                  <a:lnTo>
                    <a:pt x="18" y="0"/>
                  </a:lnTo>
                  <a:lnTo>
                    <a:pt x="18" y="0"/>
                  </a:lnTo>
                  <a:lnTo>
                    <a:pt x="25" y="0"/>
                  </a:lnTo>
                  <a:lnTo>
                    <a:pt x="25" y="0"/>
                  </a:lnTo>
                  <a:lnTo>
                    <a:pt x="35" y="0"/>
                  </a:lnTo>
                  <a:lnTo>
                    <a:pt x="35" y="0"/>
                  </a:lnTo>
                  <a:lnTo>
                    <a:pt x="25" y="40"/>
                  </a:lnTo>
                  <a:lnTo>
                    <a:pt x="24" y="46"/>
                  </a:lnTo>
                  <a:lnTo>
                    <a:pt x="24" y="46"/>
                  </a:lnTo>
                  <a:lnTo>
                    <a:pt x="18" y="86"/>
                  </a:lnTo>
                  <a:lnTo>
                    <a:pt x="18" y="86"/>
                  </a:lnTo>
                  <a:lnTo>
                    <a:pt x="10" y="86"/>
                  </a:lnTo>
                  <a:lnTo>
                    <a:pt x="10" y="86"/>
                  </a:lnTo>
                  <a:lnTo>
                    <a:pt x="0" y="86"/>
                  </a:lnTo>
                  <a:lnTo>
                    <a:pt x="0" y="86"/>
                  </a:lnTo>
                  <a:lnTo>
                    <a:pt x="10" y="46"/>
                  </a:lnTo>
                  <a:lnTo>
                    <a:pt x="11" y="40"/>
                  </a:lnTo>
                  <a:close/>
                </a:path>
              </a:pathLst>
            </a:custGeom>
            <a:solidFill>
              <a:schemeClr val="tx1"/>
            </a:solidFill>
            <a:ln w="9525">
              <a:noFill/>
              <a:round/>
            </a:ln>
          </p:spPr>
          <p:txBody>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defRPr/>
              </a:pPr>
              <a:endParaRPr lang="zh-CN" altLang="en-US" sz="2400">
                <a:solidFill>
                  <a:schemeClr val="tx1"/>
                </a:solidFill>
                <a:latin typeface="Verdana" pitchFamily="34" charset="0"/>
                <a:ea typeface="宋体" pitchFamily="2" charset="-122"/>
              </a:endParaRPr>
            </a:p>
          </p:txBody>
        </p:sp>
        <p:sp>
          <p:nvSpPr>
            <p:cNvPr id="15" name="Freeform 11"/>
            <p:cNvSpPr>
              <a:spLocks noEditPoints="1"/>
            </p:cNvSpPr>
            <p:nvPr userDrawn="1"/>
          </p:nvSpPr>
          <p:spPr bwMode="black">
            <a:xfrm>
              <a:off x="4812" y="4204"/>
              <a:ext cx="20" cy="48"/>
            </a:xfrm>
            <a:custGeom>
              <a:cxnLst>
                <a:cxn ang="0">
                  <a:pos x="8" y="55"/>
                </a:cxn>
                <a:cxn ang="0">
                  <a:pos x="8" y="55"/>
                </a:cxn>
                <a:cxn ang="0">
                  <a:pos x="12" y="30"/>
                </a:cxn>
                <a:cxn ang="0">
                  <a:pos x="12" y="30"/>
                </a:cxn>
                <a:cxn ang="0">
                  <a:pos x="19" y="32"/>
                </a:cxn>
                <a:cxn ang="0">
                  <a:pos x="19" y="32"/>
                </a:cxn>
                <a:cxn ang="0">
                  <a:pos x="29" y="30"/>
                </a:cxn>
                <a:cxn ang="0">
                  <a:pos x="29" y="30"/>
                </a:cxn>
                <a:cxn ang="0">
                  <a:pos x="23" y="55"/>
                </a:cxn>
                <a:cxn ang="0">
                  <a:pos x="23" y="60"/>
                </a:cxn>
                <a:cxn ang="0">
                  <a:pos x="23" y="60"/>
                </a:cxn>
                <a:cxn ang="0">
                  <a:pos x="18" y="86"/>
                </a:cxn>
                <a:cxn ang="0">
                  <a:pos x="18" y="86"/>
                </a:cxn>
                <a:cxn ang="0">
                  <a:pos x="10" y="86"/>
                </a:cxn>
                <a:cxn ang="0">
                  <a:pos x="10" y="86"/>
                </a:cxn>
                <a:cxn ang="0">
                  <a:pos x="0" y="86"/>
                </a:cxn>
                <a:cxn ang="0">
                  <a:pos x="0" y="86"/>
                </a:cxn>
                <a:cxn ang="0">
                  <a:pos x="7" y="60"/>
                </a:cxn>
                <a:cxn ang="0">
                  <a:pos x="8" y="55"/>
                </a:cxn>
                <a:cxn ang="0">
                  <a:pos x="26" y="0"/>
                </a:cxn>
                <a:cxn ang="0">
                  <a:pos x="26" y="0"/>
                </a:cxn>
                <a:cxn ang="0">
                  <a:pos x="29" y="1"/>
                </a:cxn>
                <a:cxn ang="0">
                  <a:pos x="32" y="3"/>
                </a:cxn>
                <a:cxn ang="0">
                  <a:pos x="34" y="6"/>
                </a:cxn>
                <a:cxn ang="0">
                  <a:pos x="34" y="9"/>
                </a:cxn>
                <a:cxn ang="0">
                  <a:pos x="34" y="9"/>
                </a:cxn>
                <a:cxn ang="0">
                  <a:pos x="32" y="13"/>
                </a:cxn>
                <a:cxn ang="0">
                  <a:pos x="29" y="16"/>
                </a:cxn>
                <a:cxn ang="0">
                  <a:pos x="26" y="17"/>
                </a:cxn>
                <a:cxn ang="0">
                  <a:pos x="23" y="19"/>
                </a:cxn>
                <a:cxn ang="0">
                  <a:pos x="23" y="19"/>
                </a:cxn>
                <a:cxn ang="0">
                  <a:pos x="19" y="17"/>
                </a:cxn>
                <a:cxn ang="0">
                  <a:pos x="16" y="16"/>
                </a:cxn>
                <a:cxn ang="0">
                  <a:pos x="16" y="13"/>
                </a:cxn>
                <a:cxn ang="0">
                  <a:pos x="15" y="9"/>
                </a:cxn>
                <a:cxn ang="0">
                  <a:pos x="15" y="9"/>
                </a:cxn>
                <a:cxn ang="0">
                  <a:pos x="16" y="6"/>
                </a:cxn>
                <a:cxn ang="0">
                  <a:pos x="19" y="3"/>
                </a:cxn>
                <a:cxn ang="0">
                  <a:pos x="23" y="1"/>
                </a:cxn>
                <a:cxn ang="0">
                  <a:pos x="26" y="0"/>
                </a:cxn>
                <a:cxn ang="0">
                  <a:pos x="26" y="0"/>
                </a:cxn>
              </a:cxnLst>
              <a:rect l="0" t="0" r="r" b="b"/>
              <a:pathLst>
                <a:path w="34" h="86">
                  <a:moveTo>
                    <a:pt x="8" y="55"/>
                  </a:moveTo>
                  <a:lnTo>
                    <a:pt x="8" y="55"/>
                  </a:lnTo>
                  <a:lnTo>
                    <a:pt x="12" y="30"/>
                  </a:lnTo>
                  <a:lnTo>
                    <a:pt x="12" y="30"/>
                  </a:lnTo>
                  <a:lnTo>
                    <a:pt x="19" y="32"/>
                  </a:lnTo>
                  <a:lnTo>
                    <a:pt x="19" y="32"/>
                  </a:lnTo>
                  <a:lnTo>
                    <a:pt x="29" y="30"/>
                  </a:lnTo>
                  <a:lnTo>
                    <a:pt x="29" y="30"/>
                  </a:lnTo>
                  <a:lnTo>
                    <a:pt x="23" y="55"/>
                  </a:lnTo>
                  <a:lnTo>
                    <a:pt x="23" y="60"/>
                  </a:lnTo>
                  <a:lnTo>
                    <a:pt x="23" y="60"/>
                  </a:lnTo>
                  <a:lnTo>
                    <a:pt x="18" y="86"/>
                  </a:lnTo>
                  <a:lnTo>
                    <a:pt x="18" y="86"/>
                  </a:lnTo>
                  <a:lnTo>
                    <a:pt x="10" y="86"/>
                  </a:lnTo>
                  <a:lnTo>
                    <a:pt x="10" y="86"/>
                  </a:lnTo>
                  <a:lnTo>
                    <a:pt x="0" y="86"/>
                  </a:lnTo>
                  <a:lnTo>
                    <a:pt x="0" y="86"/>
                  </a:lnTo>
                  <a:lnTo>
                    <a:pt x="7" y="60"/>
                  </a:lnTo>
                  <a:lnTo>
                    <a:pt x="8" y="55"/>
                  </a:lnTo>
                  <a:close/>
                  <a:moveTo>
                    <a:pt x="26" y="0"/>
                  </a:moveTo>
                  <a:lnTo>
                    <a:pt x="26" y="0"/>
                  </a:lnTo>
                  <a:lnTo>
                    <a:pt x="29" y="1"/>
                  </a:lnTo>
                  <a:lnTo>
                    <a:pt x="32" y="3"/>
                  </a:lnTo>
                  <a:lnTo>
                    <a:pt x="34" y="6"/>
                  </a:lnTo>
                  <a:lnTo>
                    <a:pt x="34" y="9"/>
                  </a:lnTo>
                  <a:lnTo>
                    <a:pt x="34" y="9"/>
                  </a:lnTo>
                  <a:lnTo>
                    <a:pt x="32" y="13"/>
                  </a:lnTo>
                  <a:lnTo>
                    <a:pt x="29" y="16"/>
                  </a:lnTo>
                  <a:lnTo>
                    <a:pt x="26" y="17"/>
                  </a:lnTo>
                  <a:lnTo>
                    <a:pt x="23" y="19"/>
                  </a:lnTo>
                  <a:lnTo>
                    <a:pt x="23" y="19"/>
                  </a:lnTo>
                  <a:lnTo>
                    <a:pt x="19" y="17"/>
                  </a:lnTo>
                  <a:lnTo>
                    <a:pt x="16" y="16"/>
                  </a:lnTo>
                  <a:lnTo>
                    <a:pt x="16" y="13"/>
                  </a:lnTo>
                  <a:lnTo>
                    <a:pt x="15" y="9"/>
                  </a:lnTo>
                  <a:lnTo>
                    <a:pt x="15" y="9"/>
                  </a:lnTo>
                  <a:lnTo>
                    <a:pt x="16" y="6"/>
                  </a:lnTo>
                  <a:lnTo>
                    <a:pt x="19" y="3"/>
                  </a:lnTo>
                  <a:lnTo>
                    <a:pt x="23" y="1"/>
                  </a:lnTo>
                  <a:lnTo>
                    <a:pt x="26" y="0"/>
                  </a:lnTo>
                  <a:lnTo>
                    <a:pt x="26" y="0"/>
                  </a:lnTo>
                  <a:close/>
                </a:path>
              </a:pathLst>
            </a:custGeom>
            <a:solidFill>
              <a:schemeClr val="tx1"/>
            </a:solidFill>
            <a:ln w="9525">
              <a:noFill/>
              <a:round/>
            </a:ln>
          </p:spPr>
          <p:txBody>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defRPr/>
              </a:pPr>
              <a:endParaRPr lang="zh-CN" altLang="en-US" sz="2400">
                <a:solidFill>
                  <a:schemeClr val="tx1"/>
                </a:solidFill>
                <a:latin typeface="Verdana" pitchFamily="34" charset="0"/>
                <a:ea typeface="宋体" pitchFamily="2" charset="-122"/>
              </a:endParaRPr>
            </a:p>
          </p:txBody>
        </p:sp>
        <p:sp>
          <p:nvSpPr>
            <p:cNvPr id="16" name="Freeform 12"/>
            <p:cNvSpPr/>
            <p:nvPr userDrawn="1"/>
          </p:nvSpPr>
          <p:spPr bwMode="black">
            <a:xfrm>
              <a:off x="4835" y="4210"/>
              <a:ext cx="18" cy="42"/>
            </a:xfrm>
            <a:custGeom>
              <a:cxnLst>
                <a:cxn ang="0">
                  <a:pos x="33" y="21"/>
                </a:cxn>
                <a:cxn ang="0">
                  <a:pos x="33" y="21"/>
                </a:cxn>
                <a:cxn ang="0">
                  <a:pos x="33" y="24"/>
                </a:cxn>
                <a:cxn ang="0">
                  <a:pos x="33" y="24"/>
                </a:cxn>
                <a:cxn ang="0">
                  <a:pos x="32" y="27"/>
                </a:cxn>
                <a:cxn ang="0">
                  <a:pos x="22" y="25"/>
                </a:cxn>
                <a:cxn ang="0">
                  <a:pos x="22" y="25"/>
                </a:cxn>
                <a:cxn ang="0">
                  <a:pos x="18" y="51"/>
                </a:cxn>
                <a:cxn ang="0">
                  <a:pos x="18" y="51"/>
                </a:cxn>
                <a:cxn ang="0">
                  <a:pos x="16" y="60"/>
                </a:cxn>
                <a:cxn ang="0">
                  <a:pos x="14" y="67"/>
                </a:cxn>
                <a:cxn ang="0">
                  <a:pos x="16" y="70"/>
                </a:cxn>
                <a:cxn ang="0">
                  <a:pos x="19" y="70"/>
                </a:cxn>
                <a:cxn ang="0">
                  <a:pos x="19" y="70"/>
                </a:cxn>
                <a:cxn ang="0">
                  <a:pos x="25" y="68"/>
                </a:cxn>
                <a:cxn ang="0">
                  <a:pos x="24" y="73"/>
                </a:cxn>
                <a:cxn ang="0">
                  <a:pos x="24" y="73"/>
                </a:cxn>
                <a:cxn ang="0">
                  <a:pos x="18" y="76"/>
                </a:cxn>
                <a:cxn ang="0">
                  <a:pos x="11" y="76"/>
                </a:cxn>
                <a:cxn ang="0">
                  <a:pos x="11" y="76"/>
                </a:cxn>
                <a:cxn ang="0">
                  <a:pos x="5" y="75"/>
                </a:cxn>
                <a:cxn ang="0">
                  <a:pos x="2" y="71"/>
                </a:cxn>
                <a:cxn ang="0">
                  <a:pos x="0" y="67"/>
                </a:cxn>
                <a:cxn ang="0">
                  <a:pos x="0" y="59"/>
                </a:cxn>
                <a:cxn ang="0">
                  <a:pos x="0" y="59"/>
                </a:cxn>
                <a:cxn ang="0">
                  <a:pos x="8" y="25"/>
                </a:cxn>
                <a:cxn ang="0">
                  <a:pos x="0" y="27"/>
                </a:cxn>
                <a:cxn ang="0">
                  <a:pos x="0" y="27"/>
                </a:cxn>
                <a:cxn ang="0">
                  <a:pos x="0" y="24"/>
                </a:cxn>
                <a:cxn ang="0">
                  <a:pos x="0" y="24"/>
                </a:cxn>
                <a:cxn ang="0">
                  <a:pos x="0" y="21"/>
                </a:cxn>
                <a:cxn ang="0">
                  <a:pos x="8" y="21"/>
                </a:cxn>
                <a:cxn ang="0">
                  <a:pos x="8" y="21"/>
                </a:cxn>
                <a:cxn ang="0">
                  <a:pos x="11" y="6"/>
                </a:cxn>
                <a:cxn ang="0">
                  <a:pos x="11" y="6"/>
                </a:cxn>
                <a:cxn ang="0">
                  <a:pos x="27" y="0"/>
                </a:cxn>
                <a:cxn ang="0">
                  <a:pos x="29" y="0"/>
                </a:cxn>
                <a:cxn ang="0">
                  <a:pos x="29" y="0"/>
                </a:cxn>
                <a:cxn ang="0">
                  <a:pos x="24" y="21"/>
                </a:cxn>
                <a:cxn ang="0">
                  <a:pos x="33" y="21"/>
                </a:cxn>
              </a:cxnLst>
              <a:rect l="0" t="0" r="r" b="b"/>
              <a:pathLst>
                <a:path w="33" h="76">
                  <a:moveTo>
                    <a:pt x="33" y="21"/>
                  </a:moveTo>
                  <a:lnTo>
                    <a:pt x="33" y="21"/>
                  </a:lnTo>
                  <a:lnTo>
                    <a:pt x="33" y="24"/>
                  </a:lnTo>
                  <a:lnTo>
                    <a:pt x="33" y="24"/>
                  </a:lnTo>
                  <a:lnTo>
                    <a:pt x="32" y="27"/>
                  </a:lnTo>
                  <a:lnTo>
                    <a:pt x="22" y="25"/>
                  </a:lnTo>
                  <a:lnTo>
                    <a:pt x="22" y="25"/>
                  </a:lnTo>
                  <a:lnTo>
                    <a:pt x="18" y="51"/>
                  </a:lnTo>
                  <a:lnTo>
                    <a:pt x="18" y="51"/>
                  </a:lnTo>
                  <a:lnTo>
                    <a:pt x="16" y="60"/>
                  </a:lnTo>
                  <a:lnTo>
                    <a:pt x="14" y="67"/>
                  </a:lnTo>
                  <a:lnTo>
                    <a:pt x="16" y="70"/>
                  </a:lnTo>
                  <a:lnTo>
                    <a:pt x="19" y="70"/>
                  </a:lnTo>
                  <a:lnTo>
                    <a:pt x="19" y="70"/>
                  </a:lnTo>
                  <a:lnTo>
                    <a:pt x="25" y="68"/>
                  </a:lnTo>
                  <a:lnTo>
                    <a:pt x="24" y="73"/>
                  </a:lnTo>
                  <a:lnTo>
                    <a:pt x="24" y="73"/>
                  </a:lnTo>
                  <a:lnTo>
                    <a:pt x="18" y="76"/>
                  </a:lnTo>
                  <a:lnTo>
                    <a:pt x="11" y="76"/>
                  </a:lnTo>
                  <a:lnTo>
                    <a:pt x="11" y="76"/>
                  </a:lnTo>
                  <a:lnTo>
                    <a:pt x="5" y="75"/>
                  </a:lnTo>
                  <a:lnTo>
                    <a:pt x="2" y="71"/>
                  </a:lnTo>
                  <a:lnTo>
                    <a:pt x="0" y="67"/>
                  </a:lnTo>
                  <a:lnTo>
                    <a:pt x="0" y="59"/>
                  </a:lnTo>
                  <a:lnTo>
                    <a:pt x="0" y="59"/>
                  </a:lnTo>
                  <a:lnTo>
                    <a:pt x="8" y="25"/>
                  </a:lnTo>
                  <a:lnTo>
                    <a:pt x="0" y="27"/>
                  </a:lnTo>
                  <a:lnTo>
                    <a:pt x="0" y="27"/>
                  </a:lnTo>
                  <a:lnTo>
                    <a:pt x="0" y="24"/>
                  </a:lnTo>
                  <a:lnTo>
                    <a:pt x="0" y="24"/>
                  </a:lnTo>
                  <a:lnTo>
                    <a:pt x="0" y="21"/>
                  </a:lnTo>
                  <a:lnTo>
                    <a:pt x="8" y="21"/>
                  </a:lnTo>
                  <a:lnTo>
                    <a:pt x="8" y="21"/>
                  </a:lnTo>
                  <a:lnTo>
                    <a:pt x="11" y="6"/>
                  </a:lnTo>
                  <a:lnTo>
                    <a:pt x="11" y="6"/>
                  </a:lnTo>
                  <a:lnTo>
                    <a:pt x="27" y="0"/>
                  </a:lnTo>
                  <a:lnTo>
                    <a:pt x="29" y="0"/>
                  </a:lnTo>
                  <a:lnTo>
                    <a:pt x="29" y="0"/>
                  </a:lnTo>
                  <a:lnTo>
                    <a:pt x="24" y="21"/>
                  </a:lnTo>
                  <a:lnTo>
                    <a:pt x="33" y="21"/>
                  </a:lnTo>
                  <a:close/>
                </a:path>
              </a:pathLst>
            </a:custGeom>
            <a:solidFill>
              <a:schemeClr val="tx1"/>
            </a:solidFill>
            <a:ln w="9525">
              <a:noFill/>
              <a:round/>
            </a:ln>
          </p:spPr>
          <p:txBody>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defRPr/>
              </a:pPr>
              <a:endParaRPr lang="zh-CN" altLang="en-US" sz="2400">
                <a:solidFill>
                  <a:schemeClr val="tx1"/>
                </a:solidFill>
                <a:latin typeface="Verdana" pitchFamily="34" charset="0"/>
                <a:ea typeface="宋体" pitchFamily="2" charset="-122"/>
              </a:endParaRPr>
            </a:p>
          </p:txBody>
        </p:sp>
        <p:sp>
          <p:nvSpPr>
            <p:cNvPr id="17" name="Freeform 13"/>
            <p:cNvSpPr/>
            <p:nvPr userDrawn="1"/>
          </p:nvSpPr>
          <p:spPr bwMode="black">
            <a:xfrm>
              <a:off x="4853" y="4221"/>
              <a:ext cx="34" cy="48"/>
            </a:xfrm>
            <a:custGeom>
              <a:cxnLst>
                <a:cxn ang="0">
                  <a:pos x="51" y="0"/>
                </a:cxn>
                <a:cxn ang="0">
                  <a:pos x="51" y="0"/>
                </a:cxn>
                <a:cxn ang="0">
                  <a:pos x="55" y="2"/>
                </a:cxn>
                <a:cxn ang="0">
                  <a:pos x="55" y="2"/>
                </a:cxn>
                <a:cxn ang="0">
                  <a:pos x="62" y="0"/>
                </a:cxn>
                <a:cxn ang="0">
                  <a:pos x="62" y="0"/>
                </a:cxn>
                <a:cxn ang="0">
                  <a:pos x="41" y="35"/>
                </a:cxn>
                <a:cxn ang="0">
                  <a:pos x="9" y="86"/>
                </a:cxn>
                <a:cxn ang="0">
                  <a:pos x="9" y="86"/>
                </a:cxn>
                <a:cxn ang="0">
                  <a:pos x="5" y="86"/>
                </a:cxn>
                <a:cxn ang="0">
                  <a:pos x="5" y="86"/>
                </a:cxn>
                <a:cxn ang="0">
                  <a:pos x="0" y="86"/>
                </a:cxn>
                <a:cxn ang="0">
                  <a:pos x="0" y="86"/>
                </a:cxn>
                <a:cxn ang="0">
                  <a:pos x="19" y="56"/>
                </a:cxn>
                <a:cxn ang="0">
                  <a:pos x="19" y="56"/>
                </a:cxn>
                <a:cxn ang="0">
                  <a:pos x="8" y="0"/>
                </a:cxn>
                <a:cxn ang="0">
                  <a:pos x="8" y="0"/>
                </a:cxn>
                <a:cxn ang="0">
                  <a:pos x="16" y="2"/>
                </a:cxn>
                <a:cxn ang="0">
                  <a:pos x="16" y="2"/>
                </a:cxn>
                <a:cxn ang="0">
                  <a:pos x="25" y="0"/>
                </a:cxn>
                <a:cxn ang="0">
                  <a:pos x="25" y="0"/>
                </a:cxn>
                <a:cxn ang="0">
                  <a:pos x="32" y="37"/>
                </a:cxn>
                <a:cxn ang="0">
                  <a:pos x="32" y="37"/>
                </a:cxn>
                <a:cxn ang="0">
                  <a:pos x="51" y="0"/>
                </a:cxn>
                <a:cxn ang="0">
                  <a:pos x="51" y="0"/>
                </a:cxn>
              </a:cxnLst>
              <a:rect l="0" t="0" r="r" b="b"/>
              <a:pathLst>
                <a:path w="62" h="86">
                  <a:moveTo>
                    <a:pt x="51" y="0"/>
                  </a:moveTo>
                  <a:lnTo>
                    <a:pt x="51" y="0"/>
                  </a:lnTo>
                  <a:lnTo>
                    <a:pt x="55" y="2"/>
                  </a:lnTo>
                  <a:lnTo>
                    <a:pt x="55" y="2"/>
                  </a:lnTo>
                  <a:lnTo>
                    <a:pt x="62" y="0"/>
                  </a:lnTo>
                  <a:lnTo>
                    <a:pt x="62" y="0"/>
                  </a:lnTo>
                  <a:lnTo>
                    <a:pt x="41" y="35"/>
                  </a:lnTo>
                  <a:lnTo>
                    <a:pt x="9" y="86"/>
                  </a:lnTo>
                  <a:lnTo>
                    <a:pt x="9" y="86"/>
                  </a:lnTo>
                  <a:lnTo>
                    <a:pt x="5" y="86"/>
                  </a:lnTo>
                  <a:lnTo>
                    <a:pt x="5" y="86"/>
                  </a:lnTo>
                  <a:lnTo>
                    <a:pt x="0" y="86"/>
                  </a:lnTo>
                  <a:lnTo>
                    <a:pt x="0" y="86"/>
                  </a:lnTo>
                  <a:lnTo>
                    <a:pt x="19" y="56"/>
                  </a:lnTo>
                  <a:lnTo>
                    <a:pt x="19" y="56"/>
                  </a:lnTo>
                  <a:lnTo>
                    <a:pt x="8" y="0"/>
                  </a:lnTo>
                  <a:lnTo>
                    <a:pt x="8" y="0"/>
                  </a:lnTo>
                  <a:lnTo>
                    <a:pt x="16" y="2"/>
                  </a:lnTo>
                  <a:lnTo>
                    <a:pt x="16" y="2"/>
                  </a:lnTo>
                  <a:lnTo>
                    <a:pt x="25" y="0"/>
                  </a:lnTo>
                  <a:lnTo>
                    <a:pt x="25" y="0"/>
                  </a:lnTo>
                  <a:lnTo>
                    <a:pt x="32" y="37"/>
                  </a:lnTo>
                  <a:lnTo>
                    <a:pt x="32" y="37"/>
                  </a:lnTo>
                  <a:lnTo>
                    <a:pt x="51" y="0"/>
                  </a:lnTo>
                  <a:lnTo>
                    <a:pt x="51" y="0"/>
                  </a:lnTo>
                  <a:close/>
                </a:path>
              </a:pathLst>
            </a:custGeom>
            <a:solidFill>
              <a:schemeClr val="tx1"/>
            </a:solidFill>
            <a:ln w="9525">
              <a:noFill/>
              <a:round/>
            </a:ln>
          </p:spPr>
          <p:txBody>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defRPr/>
              </a:pPr>
              <a:endParaRPr lang="zh-CN" altLang="en-US" sz="2400">
                <a:solidFill>
                  <a:schemeClr val="tx1"/>
                </a:solidFill>
                <a:latin typeface="Verdana" pitchFamily="34" charset="0"/>
                <a:ea typeface="宋体" pitchFamily="2" charset="-122"/>
              </a:endParaRPr>
            </a:p>
          </p:txBody>
        </p:sp>
        <p:sp>
          <p:nvSpPr>
            <p:cNvPr id="18" name="Freeform 14"/>
            <p:cNvSpPr/>
            <p:nvPr userDrawn="1"/>
          </p:nvSpPr>
          <p:spPr bwMode="black">
            <a:xfrm>
              <a:off x="4897" y="4208"/>
              <a:ext cx="20" cy="44"/>
            </a:xfrm>
            <a:custGeom>
              <a:cxnLst>
                <a:cxn ang="0">
                  <a:pos x="10" y="32"/>
                </a:cxn>
                <a:cxn ang="0">
                  <a:pos x="10" y="32"/>
                </a:cxn>
                <a:cxn ang="0">
                  <a:pos x="16" y="0"/>
                </a:cxn>
                <a:cxn ang="0">
                  <a:pos x="16" y="0"/>
                </a:cxn>
                <a:cxn ang="0">
                  <a:pos x="25" y="0"/>
                </a:cxn>
                <a:cxn ang="0">
                  <a:pos x="25" y="0"/>
                </a:cxn>
                <a:cxn ang="0">
                  <a:pos x="35" y="0"/>
                </a:cxn>
                <a:cxn ang="0">
                  <a:pos x="35" y="0"/>
                </a:cxn>
                <a:cxn ang="0">
                  <a:pos x="27" y="32"/>
                </a:cxn>
                <a:cxn ang="0">
                  <a:pos x="24" y="46"/>
                </a:cxn>
                <a:cxn ang="0">
                  <a:pos x="24" y="46"/>
                </a:cxn>
                <a:cxn ang="0">
                  <a:pos x="19" y="78"/>
                </a:cxn>
                <a:cxn ang="0">
                  <a:pos x="19" y="78"/>
                </a:cxn>
                <a:cxn ang="0">
                  <a:pos x="10" y="78"/>
                </a:cxn>
                <a:cxn ang="0">
                  <a:pos x="10" y="78"/>
                </a:cxn>
                <a:cxn ang="0">
                  <a:pos x="0" y="78"/>
                </a:cxn>
                <a:cxn ang="0">
                  <a:pos x="0" y="78"/>
                </a:cxn>
                <a:cxn ang="0">
                  <a:pos x="8" y="46"/>
                </a:cxn>
                <a:cxn ang="0">
                  <a:pos x="10" y="32"/>
                </a:cxn>
              </a:cxnLst>
              <a:rect l="0" t="0" r="r" b="b"/>
              <a:pathLst>
                <a:path w="35" h="78">
                  <a:moveTo>
                    <a:pt x="10" y="32"/>
                  </a:moveTo>
                  <a:lnTo>
                    <a:pt x="10" y="32"/>
                  </a:lnTo>
                  <a:lnTo>
                    <a:pt x="16" y="0"/>
                  </a:lnTo>
                  <a:lnTo>
                    <a:pt x="16" y="0"/>
                  </a:lnTo>
                  <a:lnTo>
                    <a:pt x="25" y="0"/>
                  </a:lnTo>
                  <a:lnTo>
                    <a:pt x="25" y="0"/>
                  </a:lnTo>
                  <a:lnTo>
                    <a:pt x="35" y="0"/>
                  </a:lnTo>
                  <a:lnTo>
                    <a:pt x="35" y="0"/>
                  </a:lnTo>
                  <a:lnTo>
                    <a:pt x="27" y="32"/>
                  </a:lnTo>
                  <a:lnTo>
                    <a:pt x="24" y="46"/>
                  </a:lnTo>
                  <a:lnTo>
                    <a:pt x="24" y="46"/>
                  </a:lnTo>
                  <a:lnTo>
                    <a:pt x="19" y="78"/>
                  </a:lnTo>
                  <a:lnTo>
                    <a:pt x="19" y="78"/>
                  </a:lnTo>
                  <a:lnTo>
                    <a:pt x="10" y="78"/>
                  </a:lnTo>
                  <a:lnTo>
                    <a:pt x="10" y="78"/>
                  </a:lnTo>
                  <a:lnTo>
                    <a:pt x="0" y="78"/>
                  </a:lnTo>
                  <a:lnTo>
                    <a:pt x="0" y="78"/>
                  </a:lnTo>
                  <a:lnTo>
                    <a:pt x="8" y="46"/>
                  </a:lnTo>
                  <a:lnTo>
                    <a:pt x="10" y="32"/>
                  </a:lnTo>
                  <a:close/>
                </a:path>
              </a:pathLst>
            </a:custGeom>
            <a:solidFill>
              <a:schemeClr val="tx1"/>
            </a:solidFill>
            <a:ln w="9525">
              <a:noFill/>
              <a:round/>
            </a:ln>
          </p:spPr>
          <p:txBody>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defRPr/>
              </a:pPr>
              <a:endParaRPr lang="zh-CN" altLang="en-US" sz="2400">
                <a:solidFill>
                  <a:schemeClr val="tx1"/>
                </a:solidFill>
                <a:latin typeface="Verdana" pitchFamily="34" charset="0"/>
                <a:ea typeface="宋体" pitchFamily="2" charset="-122"/>
              </a:endParaRPr>
            </a:p>
          </p:txBody>
        </p:sp>
        <p:sp>
          <p:nvSpPr>
            <p:cNvPr id="19" name="Freeform 15"/>
            <p:cNvSpPr/>
            <p:nvPr userDrawn="1"/>
          </p:nvSpPr>
          <p:spPr bwMode="black">
            <a:xfrm>
              <a:off x="4916" y="4219"/>
              <a:ext cx="34" cy="33"/>
            </a:xfrm>
            <a:custGeom>
              <a:cxnLst>
                <a:cxn ang="0">
                  <a:pos x="26" y="12"/>
                </a:cxn>
                <a:cxn ang="0">
                  <a:pos x="26" y="12"/>
                </a:cxn>
                <a:cxn ang="0">
                  <a:pos x="26" y="12"/>
                </a:cxn>
                <a:cxn ang="0">
                  <a:pos x="31" y="7"/>
                </a:cxn>
                <a:cxn ang="0">
                  <a:pos x="35" y="4"/>
                </a:cxn>
                <a:cxn ang="0">
                  <a:pos x="40" y="2"/>
                </a:cxn>
                <a:cxn ang="0">
                  <a:pos x="45" y="0"/>
                </a:cxn>
                <a:cxn ang="0">
                  <a:pos x="45" y="0"/>
                </a:cxn>
                <a:cxn ang="0">
                  <a:pos x="53" y="2"/>
                </a:cxn>
                <a:cxn ang="0">
                  <a:pos x="58" y="7"/>
                </a:cxn>
                <a:cxn ang="0">
                  <a:pos x="59" y="13"/>
                </a:cxn>
                <a:cxn ang="0">
                  <a:pos x="59" y="23"/>
                </a:cxn>
                <a:cxn ang="0">
                  <a:pos x="59" y="23"/>
                </a:cxn>
                <a:cxn ang="0">
                  <a:pos x="54" y="42"/>
                </a:cxn>
                <a:cxn ang="0">
                  <a:pos x="54" y="42"/>
                </a:cxn>
                <a:cxn ang="0">
                  <a:pos x="51" y="58"/>
                </a:cxn>
                <a:cxn ang="0">
                  <a:pos x="51" y="58"/>
                </a:cxn>
                <a:cxn ang="0">
                  <a:pos x="43" y="58"/>
                </a:cxn>
                <a:cxn ang="0">
                  <a:pos x="43" y="58"/>
                </a:cxn>
                <a:cxn ang="0">
                  <a:pos x="35" y="58"/>
                </a:cxn>
                <a:cxn ang="0">
                  <a:pos x="35" y="58"/>
                </a:cxn>
                <a:cxn ang="0">
                  <a:pos x="38" y="43"/>
                </a:cxn>
                <a:cxn ang="0">
                  <a:pos x="42" y="26"/>
                </a:cxn>
                <a:cxn ang="0">
                  <a:pos x="42" y="26"/>
                </a:cxn>
                <a:cxn ang="0">
                  <a:pos x="43" y="19"/>
                </a:cxn>
                <a:cxn ang="0">
                  <a:pos x="42" y="15"/>
                </a:cxn>
                <a:cxn ang="0">
                  <a:pos x="40" y="12"/>
                </a:cxn>
                <a:cxn ang="0">
                  <a:pos x="35" y="12"/>
                </a:cxn>
                <a:cxn ang="0">
                  <a:pos x="35" y="12"/>
                </a:cxn>
                <a:cxn ang="0">
                  <a:pos x="31" y="13"/>
                </a:cxn>
                <a:cxn ang="0">
                  <a:pos x="27" y="16"/>
                </a:cxn>
                <a:cxn ang="0">
                  <a:pos x="24" y="21"/>
                </a:cxn>
                <a:cxn ang="0">
                  <a:pos x="23" y="27"/>
                </a:cxn>
                <a:cxn ang="0">
                  <a:pos x="21" y="32"/>
                </a:cxn>
                <a:cxn ang="0">
                  <a:pos x="21" y="32"/>
                </a:cxn>
                <a:cxn ang="0">
                  <a:pos x="18" y="58"/>
                </a:cxn>
                <a:cxn ang="0">
                  <a:pos x="18" y="58"/>
                </a:cxn>
                <a:cxn ang="0">
                  <a:pos x="8" y="58"/>
                </a:cxn>
                <a:cxn ang="0">
                  <a:pos x="8" y="58"/>
                </a:cxn>
                <a:cxn ang="0">
                  <a:pos x="0" y="58"/>
                </a:cxn>
                <a:cxn ang="0">
                  <a:pos x="0" y="58"/>
                </a:cxn>
                <a:cxn ang="0">
                  <a:pos x="7" y="32"/>
                </a:cxn>
                <a:cxn ang="0">
                  <a:pos x="7" y="27"/>
                </a:cxn>
                <a:cxn ang="0">
                  <a:pos x="7" y="27"/>
                </a:cxn>
                <a:cxn ang="0">
                  <a:pos x="12" y="2"/>
                </a:cxn>
                <a:cxn ang="0">
                  <a:pos x="12" y="2"/>
                </a:cxn>
                <a:cxn ang="0">
                  <a:pos x="19" y="4"/>
                </a:cxn>
                <a:cxn ang="0">
                  <a:pos x="19" y="4"/>
                </a:cxn>
                <a:cxn ang="0">
                  <a:pos x="27" y="2"/>
                </a:cxn>
                <a:cxn ang="0">
                  <a:pos x="26" y="12"/>
                </a:cxn>
              </a:cxnLst>
              <a:rect l="0" t="0" r="r" b="b"/>
              <a:pathLst>
                <a:path w="59" h="57">
                  <a:moveTo>
                    <a:pt x="26" y="12"/>
                  </a:moveTo>
                  <a:lnTo>
                    <a:pt x="26" y="12"/>
                  </a:lnTo>
                  <a:lnTo>
                    <a:pt x="26" y="12"/>
                  </a:lnTo>
                  <a:lnTo>
                    <a:pt x="31" y="7"/>
                  </a:lnTo>
                  <a:lnTo>
                    <a:pt x="35" y="4"/>
                  </a:lnTo>
                  <a:lnTo>
                    <a:pt x="40" y="2"/>
                  </a:lnTo>
                  <a:lnTo>
                    <a:pt x="45" y="0"/>
                  </a:lnTo>
                  <a:lnTo>
                    <a:pt x="45" y="0"/>
                  </a:lnTo>
                  <a:lnTo>
                    <a:pt x="53" y="2"/>
                  </a:lnTo>
                  <a:lnTo>
                    <a:pt x="58" y="7"/>
                  </a:lnTo>
                  <a:lnTo>
                    <a:pt x="59" y="13"/>
                  </a:lnTo>
                  <a:lnTo>
                    <a:pt x="59" y="23"/>
                  </a:lnTo>
                  <a:lnTo>
                    <a:pt x="59" y="23"/>
                  </a:lnTo>
                  <a:lnTo>
                    <a:pt x="54" y="42"/>
                  </a:lnTo>
                  <a:lnTo>
                    <a:pt x="54" y="42"/>
                  </a:lnTo>
                  <a:lnTo>
                    <a:pt x="51" y="58"/>
                  </a:lnTo>
                  <a:lnTo>
                    <a:pt x="51" y="58"/>
                  </a:lnTo>
                  <a:lnTo>
                    <a:pt x="43" y="58"/>
                  </a:lnTo>
                  <a:lnTo>
                    <a:pt x="43" y="58"/>
                  </a:lnTo>
                  <a:lnTo>
                    <a:pt x="35" y="58"/>
                  </a:lnTo>
                  <a:lnTo>
                    <a:pt x="35" y="58"/>
                  </a:lnTo>
                  <a:lnTo>
                    <a:pt x="38" y="43"/>
                  </a:lnTo>
                  <a:lnTo>
                    <a:pt x="42" y="26"/>
                  </a:lnTo>
                  <a:lnTo>
                    <a:pt x="42" y="26"/>
                  </a:lnTo>
                  <a:lnTo>
                    <a:pt x="43" y="19"/>
                  </a:lnTo>
                  <a:lnTo>
                    <a:pt x="42" y="15"/>
                  </a:lnTo>
                  <a:lnTo>
                    <a:pt x="40" y="12"/>
                  </a:lnTo>
                  <a:lnTo>
                    <a:pt x="35" y="12"/>
                  </a:lnTo>
                  <a:lnTo>
                    <a:pt x="35" y="12"/>
                  </a:lnTo>
                  <a:lnTo>
                    <a:pt x="31" y="13"/>
                  </a:lnTo>
                  <a:lnTo>
                    <a:pt x="27" y="16"/>
                  </a:lnTo>
                  <a:lnTo>
                    <a:pt x="24" y="21"/>
                  </a:lnTo>
                  <a:lnTo>
                    <a:pt x="23" y="27"/>
                  </a:lnTo>
                  <a:lnTo>
                    <a:pt x="21" y="32"/>
                  </a:lnTo>
                  <a:lnTo>
                    <a:pt x="21" y="32"/>
                  </a:lnTo>
                  <a:lnTo>
                    <a:pt x="18" y="58"/>
                  </a:lnTo>
                  <a:lnTo>
                    <a:pt x="18" y="58"/>
                  </a:lnTo>
                  <a:lnTo>
                    <a:pt x="8" y="58"/>
                  </a:lnTo>
                  <a:lnTo>
                    <a:pt x="8" y="58"/>
                  </a:lnTo>
                  <a:lnTo>
                    <a:pt x="0" y="58"/>
                  </a:lnTo>
                  <a:lnTo>
                    <a:pt x="0" y="58"/>
                  </a:lnTo>
                  <a:lnTo>
                    <a:pt x="7" y="32"/>
                  </a:lnTo>
                  <a:lnTo>
                    <a:pt x="7" y="27"/>
                  </a:lnTo>
                  <a:lnTo>
                    <a:pt x="7" y="27"/>
                  </a:lnTo>
                  <a:lnTo>
                    <a:pt x="12" y="2"/>
                  </a:lnTo>
                  <a:lnTo>
                    <a:pt x="12" y="2"/>
                  </a:lnTo>
                  <a:lnTo>
                    <a:pt x="19" y="4"/>
                  </a:lnTo>
                  <a:lnTo>
                    <a:pt x="19" y="4"/>
                  </a:lnTo>
                  <a:lnTo>
                    <a:pt x="27" y="2"/>
                  </a:lnTo>
                  <a:lnTo>
                    <a:pt x="26" y="12"/>
                  </a:lnTo>
                  <a:close/>
                </a:path>
              </a:pathLst>
            </a:custGeom>
            <a:solidFill>
              <a:schemeClr val="tx1"/>
            </a:solidFill>
            <a:ln w="9525">
              <a:noFill/>
              <a:round/>
            </a:ln>
          </p:spPr>
          <p:txBody>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defRPr/>
              </a:pPr>
              <a:endParaRPr lang="zh-CN" altLang="en-US" sz="2400">
                <a:solidFill>
                  <a:schemeClr val="tx1"/>
                </a:solidFill>
                <a:latin typeface="Verdana" pitchFamily="34" charset="0"/>
                <a:ea typeface="宋体" pitchFamily="2" charset="-122"/>
              </a:endParaRPr>
            </a:p>
          </p:txBody>
        </p:sp>
        <p:sp>
          <p:nvSpPr>
            <p:cNvPr id="20" name="Freeform 16"/>
            <p:cNvSpPr/>
            <p:nvPr userDrawn="1"/>
          </p:nvSpPr>
          <p:spPr bwMode="black">
            <a:xfrm>
              <a:off x="4966" y="4208"/>
              <a:ext cx="34" cy="44"/>
            </a:xfrm>
            <a:custGeom>
              <a:cxnLst>
                <a:cxn ang="0">
                  <a:pos x="9" y="32"/>
                </a:cxn>
                <a:cxn ang="0">
                  <a:pos x="9" y="32"/>
                </a:cxn>
                <a:cxn ang="0">
                  <a:pos x="16" y="0"/>
                </a:cxn>
                <a:cxn ang="0">
                  <a:pos x="16" y="0"/>
                </a:cxn>
                <a:cxn ang="0">
                  <a:pos x="35" y="0"/>
                </a:cxn>
                <a:cxn ang="0">
                  <a:pos x="35" y="0"/>
                </a:cxn>
                <a:cxn ang="0">
                  <a:pos x="59" y="0"/>
                </a:cxn>
                <a:cxn ang="0">
                  <a:pos x="59" y="0"/>
                </a:cxn>
                <a:cxn ang="0">
                  <a:pos x="57" y="5"/>
                </a:cxn>
                <a:cxn ang="0">
                  <a:pos x="57" y="5"/>
                </a:cxn>
                <a:cxn ang="0">
                  <a:pos x="57" y="9"/>
                </a:cxn>
                <a:cxn ang="0">
                  <a:pos x="57" y="9"/>
                </a:cxn>
                <a:cxn ang="0">
                  <a:pos x="32" y="8"/>
                </a:cxn>
                <a:cxn ang="0">
                  <a:pos x="32" y="8"/>
                </a:cxn>
                <a:cxn ang="0">
                  <a:pos x="27" y="33"/>
                </a:cxn>
                <a:cxn ang="0">
                  <a:pos x="27" y="33"/>
                </a:cxn>
                <a:cxn ang="0">
                  <a:pos x="52" y="32"/>
                </a:cxn>
                <a:cxn ang="0">
                  <a:pos x="52" y="32"/>
                </a:cxn>
                <a:cxn ang="0">
                  <a:pos x="51" y="36"/>
                </a:cxn>
                <a:cxn ang="0">
                  <a:pos x="51" y="36"/>
                </a:cxn>
                <a:cxn ang="0">
                  <a:pos x="51" y="41"/>
                </a:cxn>
                <a:cxn ang="0">
                  <a:pos x="51" y="41"/>
                </a:cxn>
                <a:cxn ang="0">
                  <a:pos x="25" y="41"/>
                </a:cxn>
                <a:cxn ang="0">
                  <a:pos x="25" y="41"/>
                </a:cxn>
                <a:cxn ang="0">
                  <a:pos x="22" y="55"/>
                </a:cxn>
                <a:cxn ang="0">
                  <a:pos x="22" y="55"/>
                </a:cxn>
                <a:cxn ang="0">
                  <a:pos x="19" y="70"/>
                </a:cxn>
                <a:cxn ang="0">
                  <a:pos x="19" y="70"/>
                </a:cxn>
                <a:cxn ang="0">
                  <a:pos x="46" y="68"/>
                </a:cxn>
                <a:cxn ang="0">
                  <a:pos x="46" y="68"/>
                </a:cxn>
                <a:cxn ang="0">
                  <a:pos x="44" y="73"/>
                </a:cxn>
                <a:cxn ang="0">
                  <a:pos x="44" y="73"/>
                </a:cxn>
                <a:cxn ang="0">
                  <a:pos x="44" y="78"/>
                </a:cxn>
                <a:cxn ang="0">
                  <a:pos x="44" y="78"/>
                </a:cxn>
                <a:cxn ang="0">
                  <a:pos x="24" y="78"/>
                </a:cxn>
                <a:cxn ang="0">
                  <a:pos x="24" y="78"/>
                </a:cxn>
                <a:cxn ang="0">
                  <a:pos x="0" y="78"/>
                </a:cxn>
                <a:cxn ang="0">
                  <a:pos x="0" y="78"/>
                </a:cxn>
                <a:cxn ang="0">
                  <a:pos x="6" y="46"/>
                </a:cxn>
                <a:cxn ang="0">
                  <a:pos x="9" y="32"/>
                </a:cxn>
              </a:cxnLst>
              <a:rect l="0" t="0" r="r" b="b"/>
              <a:pathLst>
                <a:path w="59" h="78">
                  <a:moveTo>
                    <a:pt x="9" y="32"/>
                  </a:moveTo>
                  <a:lnTo>
                    <a:pt x="9" y="32"/>
                  </a:lnTo>
                  <a:lnTo>
                    <a:pt x="16" y="0"/>
                  </a:lnTo>
                  <a:lnTo>
                    <a:pt x="16" y="0"/>
                  </a:lnTo>
                  <a:lnTo>
                    <a:pt x="35" y="0"/>
                  </a:lnTo>
                  <a:lnTo>
                    <a:pt x="35" y="0"/>
                  </a:lnTo>
                  <a:lnTo>
                    <a:pt x="59" y="0"/>
                  </a:lnTo>
                  <a:lnTo>
                    <a:pt x="59" y="0"/>
                  </a:lnTo>
                  <a:lnTo>
                    <a:pt x="57" y="5"/>
                  </a:lnTo>
                  <a:lnTo>
                    <a:pt x="57" y="5"/>
                  </a:lnTo>
                  <a:lnTo>
                    <a:pt x="57" y="9"/>
                  </a:lnTo>
                  <a:lnTo>
                    <a:pt x="57" y="9"/>
                  </a:lnTo>
                  <a:lnTo>
                    <a:pt x="32" y="8"/>
                  </a:lnTo>
                  <a:lnTo>
                    <a:pt x="32" y="8"/>
                  </a:lnTo>
                  <a:lnTo>
                    <a:pt x="27" y="33"/>
                  </a:lnTo>
                  <a:lnTo>
                    <a:pt x="27" y="33"/>
                  </a:lnTo>
                  <a:lnTo>
                    <a:pt x="52" y="32"/>
                  </a:lnTo>
                  <a:lnTo>
                    <a:pt x="52" y="32"/>
                  </a:lnTo>
                  <a:lnTo>
                    <a:pt x="51" y="36"/>
                  </a:lnTo>
                  <a:lnTo>
                    <a:pt x="51" y="36"/>
                  </a:lnTo>
                  <a:lnTo>
                    <a:pt x="51" y="41"/>
                  </a:lnTo>
                  <a:lnTo>
                    <a:pt x="51" y="41"/>
                  </a:lnTo>
                  <a:lnTo>
                    <a:pt x="25" y="41"/>
                  </a:lnTo>
                  <a:lnTo>
                    <a:pt x="25" y="41"/>
                  </a:lnTo>
                  <a:lnTo>
                    <a:pt x="22" y="55"/>
                  </a:lnTo>
                  <a:lnTo>
                    <a:pt x="22" y="55"/>
                  </a:lnTo>
                  <a:lnTo>
                    <a:pt x="19" y="70"/>
                  </a:lnTo>
                  <a:lnTo>
                    <a:pt x="19" y="70"/>
                  </a:lnTo>
                  <a:lnTo>
                    <a:pt x="46" y="68"/>
                  </a:lnTo>
                  <a:lnTo>
                    <a:pt x="46" y="68"/>
                  </a:lnTo>
                  <a:lnTo>
                    <a:pt x="44" y="73"/>
                  </a:lnTo>
                  <a:lnTo>
                    <a:pt x="44" y="73"/>
                  </a:lnTo>
                  <a:lnTo>
                    <a:pt x="44" y="78"/>
                  </a:lnTo>
                  <a:lnTo>
                    <a:pt x="44" y="78"/>
                  </a:lnTo>
                  <a:lnTo>
                    <a:pt x="24" y="78"/>
                  </a:lnTo>
                  <a:lnTo>
                    <a:pt x="24" y="78"/>
                  </a:lnTo>
                  <a:lnTo>
                    <a:pt x="0" y="78"/>
                  </a:lnTo>
                  <a:lnTo>
                    <a:pt x="0" y="78"/>
                  </a:lnTo>
                  <a:lnTo>
                    <a:pt x="6" y="46"/>
                  </a:lnTo>
                  <a:lnTo>
                    <a:pt x="9" y="32"/>
                  </a:lnTo>
                  <a:close/>
                </a:path>
              </a:pathLst>
            </a:custGeom>
            <a:solidFill>
              <a:schemeClr val="tx1"/>
            </a:solidFill>
            <a:ln w="9525">
              <a:noFill/>
              <a:round/>
            </a:ln>
          </p:spPr>
          <p:txBody>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defRPr/>
              </a:pPr>
              <a:endParaRPr lang="zh-CN" altLang="en-US" sz="2400">
                <a:solidFill>
                  <a:schemeClr val="tx1"/>
                </a:solidFill>
                <a:latin typeface="Verdana" pitchFamily="34" charset="0"/>
                <a:ea typeface="宋体" pitchFamily="2" charset="-122"/>
              </a:endParaRPr>
            </a:p>
          </p:txBody>
        </p:sp>
        <p:sp>
          <p:nvSpPr>
            <p:cNvPr id="21" name="Freeform 17"/>
            <p:cNvSpPr/>
            <p:nvPr userDrawn="1"/>
          </p:nvSpPr>
          <p:spPr bwMode="black">
            <a:xfrm>
              <a:off x="5002" y="4221"/>
              <a:ext cx="29" cy="31"/>
            </a:xfrm>
            <a:custGeom>
              <a:cxnLst>
                <a:cxn ang="0">
                  <a:pos x="23" y="41"/>
                </a:cxn>
                <a:cxn ang="0">
                  <a:pos x="23" y="41"/>
                </a:cxn>
                <a:cxn ang="0">
                  <a:pos x="43" y="0"/>
                </a:cxn>
                <a:cxn ang="0">
                  <a:pos x="43" y="0"/>
                </a:cxn>
                <a:cxn ang="0">
                  <a:pos x="48" y="2"/>
                </a:cxn>
                <a:cxn ang="0">
                  <a:pos x="48" y="2"/>
                </a:cxn>
                <a:cxn ang="0">
                  <a:pos x="53" y="0"/>
                </a:cxn>
                <a:cxn ang="0">
                  <a:pos x="53" y="0"/>
                </a:cxn>
                <a:cxn ang="0">
                  <a:pos x="38" y="24"/>
                </a:cxn>
                <a:cxn ang="0">
                  <a:pos x="30" y="38"/>
                </a:cxn>
                <a:cxn ang="0">
                  <a:pos x="21" y="56"/>
                </a:cxn>
                <a:cxn ang="0">
                  <a:pos x="21" y="56"/>
                </a:cxn>
                <a:cxn ang="0">
                  <a:pos x="15" y="56"/>
                </a:cxn>
                <a:cxn ang="0">
                  <a:pos x="15" y="56"/>
                </a:cxn>
                <a:cxn ang="0">
                  <a:pos x="8" y="56"/>
                </a:cxn>
                <a:cxn ang="0">
                  <a:pos x="8" y="56"/>
                </a:cxn>
                <a:cxn ang="0">
                  <a:pos x="0" y="0"/>
                </a:cxn>
                <a:cxn ang="0">
                  <a:pos x="0" y="0"/>
                </a:cxn>
                <a:cxn ang="0">
                  <a:pos x="8" y="2"/>
                </a:cxn>
                <a:cxn ang="0">
                  <a:pos x="8" y="2"/>
                </a:cxn>
                <a:cxn ang="0">
                  <a:pos x="18" y="0"/>
                </a:cxn>
                <a:cxn ang="0">
                  <a:pos x="18" y="0"/>
                </a:cxn>
                <a:cxn ang="0">
                  <a:pos x="23" y="41"/>
                </a:cxn>
                <a:cxn ang="0">
                  <a:pos x="23" y="41"/>
                </a:cxn>
              </a:cxnLst>
              <a:rect l="0" t="0" r="r" b="b"/>
              <a:pathLst>
                <a:path w="52" h="56">
                  <a:moveTo>
                    <a:pt x="23" y="41"/>
                  </a:moveTo>
                  <a:lnTo>
                    <a:pt x="23" y="41"/>
                  </a:lnTo>
                  <a:lnTo>
                    <a:pt x="43" y="0"/>
                  </a:lnTo>
                  <a:lnTo>
                    <a:pt x="43" y="0"/>
                  </a:lnTo>
                  <a:lnTo>
                    <a:pt x="48" y="2"/>
                  </a:lnTo>
                  <a:lnTo>
                    <a:pt x="48" y="2"/>
                  </a:lnTo>
                  <a:lnTo>
                    <a:pt x="53" y="0"/>
                  </a:lnTo>
                  <a:lnTo>
                    <a:pt x="53" y="0"/>
                  </a:lnTo>
                  <a:lnTo>
                    <a:pt x="38" y="24"/>
                  </a:lnTo>
                  <a:lnTo>
                    <a:pt x="30" y="38"/>
                  </a:lnTo>
                  <a:lnTo>
                    <a:pt x="21" y="56"/>
                  </a:lnTo>
                  <a:lnTo>
                    <a:pt x="21" y="56"/>
                  </a:lnTo>
                  <a:lnTo>
                    <a:pt x="15" y="56"/>
                  </a:lnTo>
                  <a:lnTo>
                    <a:pt x="15" y="56"/>
                  </a:lnTo>
                  <a:lnTo>
                    <a:pt x="8" y="56"/>
                  </a:lnTo>
                  <a:lnTo>
                    <a:pt x="8" y="56"/>
                  </a:lnTo>
                  <a:lnTo>
                    <a:pt x="0" y="0"/>
                  </a:lnTo>
                  <a:lnTo>
                    <a:pt x="0" y="0"/>
                  </a:lnTo>
                  <a:lnTo>
                    <a:pt x="8" y="2"/>
                  </a:lnTo>
                  <a:lnTo>
                    <a:pt x="8" y="2"/>
                  </a:lnTo>
                  <a:lnTo>
                    <a:pt x="18" y="0"/>
                  </a:lnTo>
                  <a:lnTo>
                    <a:pt x="18" y="0"/>
                  </a:lnTo>
                  <a:lnTo>
                    <a:pt x="23" y="41"/>
                  </a:lnTo>
                  <a:lnTo>
                    <a:pt x="23" y="41"/>
                  </a:lnTo>
                  <a:close/>
                </a:path>
              </a:pathLst>
            </a:custGeom>
            <a:solidFill>
              <a:schemeClr val="tx1"/>
            </a:solidFill>
            <a:ln w="9525">
              <a:noFill/>
              <a:round/>
            </a:ln>
          </p:spPr>
          <p:txBody>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defRPr/>
              </a:pPr>
              <a:endParaRPr lang="zh-CN" altLang="en-US" sz="2400">
                <a:solidFill>
                  <a:schemeClr val="tx1"/>
                </a:solidFill>
                <a:latin typeface="Verdana" pitchFamily="34" charset="0"/>
                <a:ea typeface="宋体" pitchFamily="2" charset="-122"/>
              </a:endParaRPr>
            </a:p>
          </p:txBody>
        </p:sp>
        <p:sp>
          <p:nvSpPr>
            <p:cNvPr id="22" name="Freeform 18"/>
            <p:cNvSpPr>
              <a:spLocks noEditPoints="1"/>
            </p:cNvSpPr>
            <p:nvPr userDrawn="1"/>
          </p:nvSpPr>
          <p:spPr bwMode="black">
            <a:xfrm>
              <a:off x="5030" y="4219"/>
              <a:ext cx="29" cy="33"/>
            </a:xfrm>
            <a:custGeom>
              <a:cxnLst>
                <a:cxn ang="0">
                  <a:pos x="19" y="26"/>
                </a:cxn>
                <a:cxn ang="0">
                  <a:pos x="19" y="26"/>
                </a:cxn>
                <a:cxn ang="0">
                  <a:pos x="21" y="18"/>
                </a:cxn>
                <a:cxn ang="0">
                  <a:pos x="24" y="13"/>
                </a:cxn>
                <a:cxn ang="0">
                  <a:pos x="27" y="8"/>
                </a:cxn>
                <a:cxn ang="0">
                  <a:pos x="32" y="7"/>
                </a:cxn>
                <a:cxn ang="0">
                  <a:pos x="32" y="7"/>
                </a:cxn>
                <a:cxn ang="0">
                  <a:pos x="35" y="8"/>
                </a:cxn>
                <a:cxn ang="0">
                  <a:pos x="38" y="12"/>
                </a:cxn>
                <a:cxn ang="0">
                  <a:pos x="38" y="18"/>
                </a:cxn>
                <a:cxn ang="0">
                  <a:pos x="37" y="26"/>
                </a:cxn>
                <a:cxn ang="0">
                  <a:pos x="19" y="26"/>
                </a:cxn>
                <a:cxn ang="0">
                  <a:pos x="51" y="31"/>
                </a:cxn>
                <a:cxn ang="0">
                  <a:pos x="51" y="31"/>
                </a:cxn>
                <a:cxn ang="0">
                  <a:pos x="52" y="26"/>
                </a:cxn>
                <a:cxn ang="0">
                  <a:pos x="52" y="26"/>
                </a:cxn>
                <a:cxn ang="0">
                  <a:pos x="52" y="16"/>
                </a:cxn>
                <a:cxn ang="0">
                  <a:pos x="51" y="12"/>
                </a:cxn>
                <a:cxn ang="0">
                  <a:pos x="49" y="8"/>
                </a:cxn>
                <a:cxn ang="0">
                  <a:pos x="46" y="5"/>
                </a:cxn>
                <a:cxn ang="0">
                  <a:pos x="43" y="4"/>
                </a:cxn>
                <a:cxn ang="0">
                  <a:pos x="38" y="2"/>
                </a:cxn>
                <a:cxn ang="0">
                  <a:pos x="33" y="0"/>
                </a:cxn>
                <a:cxn ang="0">
                  <a:pos x="33" y="0"/>
                </a:cxn>
                <a:cxn ang="0">
                  <a:pos x="22" y="4"/>
                </a:cxn>
                <a:cxn ang="0">
                  <a:pos x="18" y="5"/>
                </a:cxn>
                <a:cxn ang="0">
                  <a:pos x="13" y="8"/>
                </a:cxn>
                <a:cxn ang="0">
                  <a:pos x="10" y="13"/>
                </a:cxn>
                <a:cxn ang="0">
                  <a:pos x="6" y="18"/>
                </a:cxn>
                <a:cxn ang="0">
                  <a:pos x="3" y="24"/>
                </a:cxn>
                <a:cxn ang="0">
                  <a:pos x="2" y="31"/>
                </a:cxn>
                <a:cxn ang="0">
                  <a:pos x="2" y="31"/>
                </a:cxn>
                <a:cxn ang="0">
                  <a:pos x="0" y="37"/>
                </a:cxn>
                <a:cxn ang="0">
                  <a:pos x="2" y="43"/>
                </a:cxn>
                <a:cxn ang="0">
                  <a:pos x="3" y="48"/>
                </a:cxn>
                <a:cxn ang="0">
                  <a:pos x="5" y="53"/>
                </a:cxn>
                <a:cxn ang="0">
                  <a:pos x="10" y="56"/>
                </a:cxn>
                <a:cxn ang="0">
                  <a:pos x="13" y="58"/>
                </a:cxn>
                <a:cxn ang="0">
                  <a:pos x="24" y="59"/>
                </a:cxn>
                <a:cxn ang="0">
                  <a:pos x="24" y="59"/>
                </a:cxn>
                <a:cxn ang="0">
                  <a:pos x="35" y="58"/>
                </a:cxn>
                <a:cxn ang="0">
                  <a:pos x="41" y="54"/>
                </a:cxn>
                <a:cxn ang="0">
                  <a:pos x="46" y="48"/>
                </a:cxn>
                <a:cxn ang="0">
                  <a:pos x="44" y="47"/>
                </a:cxn>
                <a:cxn ang="0">
                  <a:pos x="44" y="47"/>
                </a:cxn>
                <a:cxn ang="0">
                  <a:pos x="37" y="51"/>
                </a:cxn>
                <a:cxn ang="0">
                  <a:pos x="30" y="51"/>
                </a:cxn>
                <a:cxn ang="0">
                  <a:pos x="30" y="51"/>
                </a:cxn>
                <a:cxn ang="0">
                  <a:pos x="25" y="51"/>
                </a:cxn>
                <a:cxn ang="0">
                  <a:pos x="22" y="50"/>
                </a:cxn>
                <a:cxn ang="0">
                  <a:pos x="19" y="47"/>
                </a:cxn>
                <a:cxn ang="0">
                  <a:pos x="18" y="39"/>
                </a:cxn>
                <a:cxn ang="0">
                  <a:pos x="19" y="31"/>
                </a:cxn>
                <a:cxn ang="0">
                  <a:pos x="51" y="31"/>
                </a:cxn>
              </a:cxnLst>
              <a:rect l="0" t="0" r="r" b="b"/>
              <a:pathLst>
                <a:path w="52" h="59">
                  <a:moveTo>
                    <a:pt x="19" y="26"/>
                  </a:moveTo>
                  <a:lnTo>
                    <a:pt x="19" y="26"/>
                  </a:lnTo>
                  <a:lnTo>
                    <a:pt x="21" y="18"/>
                  </a:lnTo>
                  <a:lnTo>
                    <a:pt x="24" y="13"/>
                  </a:lnTo>
                  <a:lnTo>
                    <a:pt x="27" y="8"/>
                  </a:lnTo>
                  <a:lnTo>
                    <a:pt x="32" y="7"/>
                  </a:lnTo>
                  <a:lnTo>
                    <a:pt x="32" y="7"/>
                  </a:lnTo>
                  <a:lnTo>
                    <a:pt x="35" y="8"/>
                  </a:lnTo>
                  <a:lnTo>
                    <a:pt x="38" y="12"/>
                  </a:lnTo>
                  <a:lnTo>
                    <a:pt x="38" y="18"/>
                  </a:lnTo>
                  <a:lnTo>
                    <a:pt x="37" y="26"/>
                  </a:lnTo>
                  <a:lnTo>
                    <a:pt x="19" y="26"/>
                  </a:lnTo>
                  <a:close/>
                  <a:moveTo>
                    <a:pt x="51" y="31"/>
                  </a:moveTo>
                  <a:lnTo>
                    <a:pt x="51" y="31"/>
                  </a:lnTo>
                  <a:lnTo>
                    <a:pt x="52" y="26"/>
                  </a:lnTo>
                  <a:lnTo>
                    <a:pt x="52" y="26"/>
                  </a:lnTo>
                  <a:lnTo>
                    <a:pt x="52" y="16"/>
                  </a:lnTo>
                  <a:lnTo>
                    <a:pt x="51" y="12"/>
                  </a:lnTo>
                  <a:lnTo>
                    <a:pt x="49" y="8"/>
                  </a:lnTo>
                  <a:lnTo>
                    <a:pt x="46" y="5"/>
                  </a:lnTo>
                  <a:lnTo>
                    <a:pt x="43" y="4"/>
                  </a:lnTo>
                  <a:lnTo>
                    <a:pt x="38" y="2"/>
                  </a:lnTo>
                  <a:lnTo>
                    <a:pt x="33" y="0"/>
                  </a:lnTo>
                  <a:lnTo>
                    <a:pt x="33" y="0"/>
                  </a:lnTo>
                  <a:lnTo>
                    <a:pt x="22" y="4"/>
                  </a:lnTo>
                  <a:lnTo>
                    <a:pt x="18" y="5"/>
                  </a:lnTo>
                  <a:lnTo>
                    <a:pt x="13" y="8"/>
                  </a:lnTo>
                  <a:lnTo>
                    <a:pt x="10" y="13"/>
                  </a:lnTo>
                  <a:lnTo>
                    <a:pt x="6" y="18"/>
                  </a:lnTo>
                  <a:lnTo>
                    <a:pt x="3" y="24"/>
                  </a:lnTo>
                  <a:lnTo>
                    <a:pt x="2" y="31"/>
                  </a:lnTo>
                  <a:lnTo>
                    <a:pt x="2" y="31"/>
                  </a:lnTo>
                  <a:lnTo>
                    <a:pt x="0" y="37"/>
                  </a:lnTo>
                  <a:lnTo>
                    <a:pt x="2" y="43"/>
                  </a:lnTo>
                  <a:lnTo>
                    <a:pt x="3" y="48"/>
                  </a:lnTo>
                  <a:lnTo>
                    <a:pt x="5" y="53"/>
                  </a:lnTo>
                  <a:lnTo>
                    <a:pt x="10" y="56"/>
                  </a:lnTo>
                  <a:lnTo>
                    <a:pt x="13" y="58"/>
                  </a:lnTo>
                  <a:lnTo>
                    <a:pt x="24" y="59"/>
                  </a:lnTo>
                  <a:lnTo>
                    <a:pt x="24" y="59"/>
                  </a:lnTo>
                  <a:lnTo>
                    <a:pt x="35" y="58"/>
                  </a:lnTo>
                  <a:lnTo>
                    <a:pt x="41" y="54"/>
                  </a:lnTo>
                  <a:lnTo>
                    <a:pt x="46" y="48"/>
                  </a:lnTo>
                  <a:lnTo>
                    <a:pt x="44" y="47"/>
                  </a:lnTo>
                  <a:lnTo>
                    <a:pt x="44" y="47"/>
                  </a:lnTo>
                  <a:lnTo>
                    <a:pt x="37" y="51"/>
                  </a:lnTo>
                  <a:lnTo>
                    <a:pt x="30" y="51"/>
                  </a:lnTo>
                  <a:lnTo>
                    <a:pt x="30" y="51"/>
                  </a:lnTo>
                  <a:lnTo>
                    <a:pt x="25" y="51"/>
                  </a:lnTo>
                  <a:lnTo>
                    <a:pt x="22" y="50"/>
                  </a:lnTo>
                  <a:lnTo>
                    <a:pt x="19" y="47"/>
                  </a:lnTo>
                  <a:lnTo>
                    <a:pt x="18" y="39"/>
                  </a:lnTo>
                  <a:lnTo>
                    <a:pt x="19" y="31"/>
                  </a:lnTo>
                  <a:lnTo>
                    <a:pt x="51" y="31"/>
                  </a:lnTo>
                  <a:close/>
                </a:path>
              </a:pathLst>
            </a:custGeom>
            <a:solidFill>
              <a:schemeClr val="tx1"/>
            </a:solidFill>
            <a:ln w="9525">
              <a:noFill/>
              <a:round/>
            </a:ln>
          </p:spPr>
          <p:txBody>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defRPr/>
              </a:pPr>
              <a:endParaRPr lang="zh-CN" altLang="en-US" sz="2400">
                <a:solidFill>
                  <a:schemeClr val="tx1"/>
                </a:solidFill>
                <a:latin typeface="Verdana" pitchFamily="34" charset="0"/>
                <a:ea typeface="宋体" pitchFamily="2" charset="-122"/>
              </a:endParaRPr>
            </a:p>
          </p:txBody>
        </p:sp>
        <p:sp>
          <p:nvSpPr>
            <p:cNvPr id="23" name="Freeform 19"/>
            <p:cNvSpPr/>
            <p:nvPr userDrawn="1"/>
          </p:nvSpPr>
          <p:spPr bwMode="black">
            <a:xfrm>
              <a:off x="5062" y="4221"/>
              <a:ext cx="25" cy="31"/>
            </a:xfrm>
            <a:custGeom>
              <a:cxnLst>
                <a:cxn ang="0">
                  <a:pos x="24" y="14"/>
                </a:cxn>
                <a:cxn ang="0">
                  <a:pos x="24" y="14"/>
                </a:cxn>
                <a:cxn ang="0">
                  <a:pos x="24" y="14"/>
                </a:cxn>
                <a:cxn ang="0">
                  <a:pos x="29" y="8"/>
                </a:cxn>
                <a:cxn ang="0">
                  <a:pos x="33" y="3"/>
                </a:cxn>
                <a:cxn ang="0">
                  <a:pos x="40" y="0"/>
                </a:cxn>
                <a:cxn ang="0">
                  <a:pos x="45" y="0"/>
                </a:cxn>
                <a:cxn ang="0">
                  <a:pos x="45" y="0"/>
                </a:cxn>
                <a:cxn ang="0">
                  <a:pos x="46" y="0"/>
                </a:cxn>
                <a:cxn ang="0">
                  <a:pos x="46" y="0"/>
                </a:cxn>
                <a:cxn ang="0">
                  <a:pos x="45" y="8"/>
                </a:cxn>
                <a:cxn ang="0">
                  <a:pos x="45" y="8"/>
                </a:cxn>
                <a:cxn ang="0">
                  <a:pos x="43" y="16"/>
                </a:cxn>
                <a:cxn ang="0">
                  <a:pos x="41" y="16"/>
                </a:cxn>
                <a:cxn ang="0">
                  <a:pos x="41" y="16"/>
                </a:cxn>
                <a:cxn ang="0">
                  <a:pos x="40" y="16"/>
                </a:cxn>
                <a:cxn ang="0">
                  <a:pos x="37" y="14"/>
                </a:cxn>
                <a:cxn ang="0">
                  <a:pos x="37" y="14"/>
                </a:cxn>
                <a:cxn ang="0">
                  <a:pos x="32" y="16"/>
                </a:cxn>
                <a:cxn ang="0">
                  <a:pos x="27" y="17"/>
                </a:cxn>
                <a:cxn ang="0">
                  <a:pos x="24" y="22"/>
                </a:cxn>
                <a:cxn ang="0">
                  <a:pos x="22" y="25"/>
                </a:cxn>
                <a:cxn ang="0">
                  <a:pos x="22" y="30"/>
                </a:cxn>
                <a:cxn ang="0">
                  <a:pos x="22" y="30"/>
                </a:cxn>
                <a:cxn ang="0">
                  <a:pos x="18" y="56"/>
                </a:cxn>
                <a:cxn ang="0">
                  <a:pos x="18" y="56"/>
                </a:cxn>
                <a:cxn ang="0">
                  <a:pos x="10" y="56"/>
                </a:cxn>
                <a:cxn ang="0">
                  <a:pos x="10" y="56"/>
                </a:cxn>
                <a:cxn ang="0">
                  <a:pos x="0" y="56"/>
                </a:cxn>
                <a:cxn ang="0">
                  <a:pos x="0" y="56"/>
                </a:cxn>
                <a:cxn ang="0">
                  <a:pos x="7" y="30"/>
                </a:cxn>
                <a:cxn ang="0">
                  <a:pos x="8" y="25"/>
                </a:cxn>
                <a:cxn ang="0">
                  <a:pos x="8" y="25"/>
                </a:cxn>
                <a:cxn ang="0">
                  <a:pos x="11" y="0"/>
                </a:cxn>
                <a:cxn ang="0">
                  <a:pos x="11" y="0"/>
                </a:cxn>
                <a:cxn ang="0">
                  <a:pos x="19" y="2"/>
                </a:cxn>
                <a:cxn ang="0">
                  <a:pos x="19" y="2"/>
                </a:cxn>
                <a:cxn ang="0">
                  <a:pos x="27" y="0"/>
                </a:cxn>
                <a:cxn ang="0">
                  <a:pos x="24" y="14"/>
                </a:cxn>
              </a:cxnLst>
              <a:rect l="0" t="0" r="r" b="b"/>
              <a:pathLst>
                <a:path w="46" h="56">
                  <a:moveTo>
                    <a:pt x="24" y="14"/>
                  </a:moveTo>
                  <a:lnTo>
                    <a:pt x="24" y="14"/>
                  </a:lnTo>
                  <a:lnTo>
                    <a:pt x="24" y="14"/>
                  </a:lnTo>
                  <a:lnTo>
                    <a:pt x="29" y="8"/>
                  </a:lnTo>
                  <a:lnTo>
                    <a:pt x="33" y="3"/>
                  </a:lnTo>
                  <a:lnTo>
                    <a:pt x="40" y="0"/>
                  </a:lnTo>
                  <a:lnTo>
                    <a:pt x="45" y="0"/>
                  </a:lnTo>
                  <a:lnTo>
                    <a:pt x="45" y="0"/>
                  </a:lnTo>
                  <a:lnTo>
                    <a:pt x="46" y="0"/>
                  </a:lnTo>
                  <a:lnTo>
                    <a:pt x="46" y="0"/>
                  </a:lnTo>
                  <a:lnTo>
                    <a:pt x="45" y="8"/>
                  </a:lnTo>
                  <a:lnTo>
                    <a:pt x="45" y="8"/>
                  </a:lnTo>
                  <a:lnTo>
                    <a:pt x="43" y="16"/>
                  </a:lnTo>
                  <a:lnTo>
                    <a:pt x="41" y="16"/>
                  </a:lnTo>
                  <a:lnTo>
                    <a:pt x="41" y="16"/>
                  </a:lnTo>
                  <a:lnTo>
                    <a:pt x="40" y="16"/>
                  </a:lnTo>
                  <a:lnTo>
                    <a:pt x="37" y="14"/>
                  </a:lnTo>
                  <a:lnTo>
                    <a:pt x="37" y="14"/>
                  </a:lnTo>
                  <a:lnTo>
                    <a:pt x="32" y="16"/>
                  </a:lnTo>
                  <a:lnTo>
                    <a:pt x="27" y="17"/>
                  </a:lnTo>
                  <a:lnTo>
                    <a:pt x="24" y="22"/>
                  </a:lnTo>
                  <a:lnTo>
                    <a:pt x="22" y="25"/>
                  </a:lnTo>
                  <a:lnTo>
                    <a:pt x="22" y="30"/>
                  </a:lnTo>
                  <a:lnTo>
                    <a:pt x="22" y="30"/>
                  </a:lnTo>
                  <a:lnTo>
                    <a:pt x="18" y="56"/>
                  </a:lnTo>
                  <a:lnTo>
                    <a:pt x="18" y="56"/>
                  </a:lnTo>
                  <a:lnTo>
                    <a:pt x="10" y="56"/>
                  </a:lnTo>
                  <a:lnTo>
                    <a:pt x="10" y="56"/>
                  </a:lnTo>
                  <a:lnTo>
                    <a:pt x="0" y="56"/>
                  </a:lnTo>
                  <a:lnTo>
                    <a:pt x="0" y="56"/>
                  </a:lnTo>
                  <a:lnTo>
                    <a:pt x="7" y="30"/>
                  </a:lnTo>
                  <a:lnTo>
                    <a:pt x="8" y="25"/>
                  </a:lnTo>
                  <a:lnTo>
                    <a:pt x="8" y="25"/>
                  </a:lnTo>
                  <a:lnTo>
                    <a:pt x="11" y="0"/>
                  </a:lnTo>
                  <a:lnTo>
                    <a:pt x="11" y="0"/>
                  </a:lnTo>
                  <a:lnTo>
                    <a:pt x="19" y="2"/>
                  </a:lnTo>
                  <a:lnTo>
                    <a:pt x="19" y="2"/>
                  </a:lnTo>
                  <a:lnTo>
                    <a:pt x="27" y="0"/>
                  </a:lnTo>
                  <a:lnTo>
                    <a:pt x="24" y="14"/>
                  </a:lnTo>
                  <a:close/>
                </a:path>
              </a:pathLst>
            </a:custGeom>
            <a:solidFill>
              <a:schemeClr val="tx1"/>
            </a:solidFill>
            <a:ln w="9525">
              <a:noFill/>
              <a:round/>
            </a:ln>
          </p:spPr>
          <p:txBody>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defRPr/>
              </a:pPr>
              <a:endParaRPr lang="zh-CN" altLang="en-US" sz="2400">
                <a:solidFill>
                  <a:schemeClr val="tx1"/>
                </a:solidFill>
                <a:latin typeface="Verdana" pitchFamily="34" charset="0"/>
                <a:ea typeface="宋体" pitchFamily="2" charset="-122"/>
              </a:endParaRPr>
            </a:p>
          </p:txBody>
        </p:sp>
        <p:sp>
          <p:nvSpPr>
            <p:cNvPr id="24" name="Freeform 20"/>
            <p:cNvSpPr/>
            <p:nvPr userDrawn="1"/>
          </p:nvSpPr>
          <p:spPr bwMode="black">
            <a:xfrm>
              <a:off x="5087" y="4221"/>
              <a:ext cx="34" cy="48"/>
            </a:xfrm>
            <a:custGeom>
              <a:cxnLst>
                <a:cxn ang="0">
                  <a:pos x="50" y="0"/>
                </a:cxn>
                <a:cxn ang="0">
                  <a:pos x="50" y="0"/>
                </a:cxn>
                <a:cxn ang="0">
                  <a:pos x="55" y="2"/>
                </a:cxn>
                <a:cxn ang="0">
                  <a:pos x="55" y="2"/>
                </a:cxn>
                <a:cxn ang="0">
                  <a:pos x="61" y="0"/>
                </a:cxn>
                <a:cxn ang="0">
                  <a:pos x="61" y="0"/>
                </a:cxn>
                <a:cxn ang="0">
                  <a:pos x="41" y="35"/>
                </a:cxn>
                <a:cxn ang="0">
                  <a:pos x="9" y="86"/>
                </a:cxn>
                <a:cxn ang="0">
                  <a:pos x="9" y="86"/>
                </a:cxn>
                <a:cxn ang="0">
                  <a:pos x="4" y="86"/>
                </a:cxn>
                <a:cxn ang="0">
                  <a:pos x="4" y="86"/>
                </a:cxn>
                <a:cxn ang="0">
                  <a:pos x="0" y="86"/>
                </a:cxn>
                <a:cxn ang="0">
                  <a:pos x="0" y="86"/>
                </a:cxn>
                <a:cxn ang="0">
                  <a:pos x="19" y="56"/>
                </a:cxn>
                <a:cxn ang="0">
                  <a:pos x="19" y="56"/>
                </a:cxn>
                <a:cxn ang="0">
                  <a:pos x="8" y="0"/>
                </a:cxn>
                <a:cxn ang="0">
                  <a:pos x="8" y="0"/>
                </a:cxn>
                <a:cxn ang="0">
                  <a:pos x="15" y="2"/>
                </a:cxn>
                <a:cxn ang="0">
                  <a:pos x="15" y="2"/>
                </a:cxn>
                <a:cxn ang="0">
                  <a:pos x="25" y="0"/>
                </a:cxn>
                <a:cxn ang="0">
                  <a:pos x="25" y="0"/>
                </a:cxn>
                <a:cxn ang="0">
                  <a:pos x="31" y="37"/>
                </a:cxn>
                <a:cxn ang="0">
                  <a:pos x="31" y="37"/>
                </a:cxn>
                <a:cxn ang="0">
                  <a:pos x="50" y="0"/>
                </a:cxn>
                <a:cxn ang="0">
                  <a:pos x="50" y="0"/>
                </a:cxn>
              </a:cxnLst>
              <a:rect l="0" t="0" r="r" b="b"/>
              <a:pathLst>
                <a:path w="61" h="86">
                  <a:moveTo>
                    <a:pt x="50" y="0"/>
                  </a:moveTo>
                  <a:lnTo>
                    <a:pt x="50" y="0"/>
                  </a:lnTo>
                  <a:lnTo>
                    <a:pt x="55" y="2"/>
                  </a:lnTo>
                  <a:lnTo>
                    <a:pt x="55" y="2"/>
                  </a:lnTo>
                  <a:lnTo>
                    <a:pt x="61" y="0"/>
                  </a:lnTo>
                  <a:lnTo>
                    <a:pt x="61" y="0"/>
                  </a:lnTo>
                  <a:lnTo>
                    <a:pt x="41" y="35"/>
                  </a:lnTo>
                  <a:lnTo>
                    <a:pt x="9" y="86"/>
                  </a:lnTo>
                  <a:lnTo>
                    <a:pt x="9" y="86"/>
                  </a:lnTo>
                  <a:lnTo>
                    <a:pt x="4" y="86"/>
                  </a:lnTo>
                  <a:lnTo>
                    <a:pt x="4" y="86"/>
                  </a:lnTo>
                  <a:lnTo>
                    <a:pt x="0" y="86"/>
                  </a:lnTo>
                  <a:lnTo>
                    <a:pt x="0" y="86"/>
                  </a:lnTo>
                  <a:lnTo>
                    <a:pt x="19" y="56"/>
                  </a:lnTo>
                  <a:lnTo>
                    <a:pt x="19" y="56"/>
                  </a:lnTo>
                  <a:lnTo>
                    <a:pt x="8" y="0"/>
                  </a:lnTo>
                  <a:lnTo>
                    <a:pt x="8" y="0"/>
                  </a:lnTo>
                  <a:lnTo>
                    <a:pt x="15" y="2"/>
                  </a:lnTo>
                  <a:lnTo>
                    <a:pt x="15" y="2"/>
                  </a:lnTo>
                  <a:lnTo>
                    <a:pt x="25" y="0"/>
                  </a:lnTo>
                  <a:lnTo>
                    <a:pt x="25" y="0"/>
                  </a:lnTo>
                  <a:lnTo>
                    <a:pt x="31" y="37"/>
                  </a:lnTo>
                  <a:lnTo>
                    <a:pt x="31" y="37"/>
                  </a:lnTo>
                  <a:lnTo>
                    <a:pt x="50" y="0"/>
                  </a:lnTo>
                  <a:lnTo>
                    <a:pt x="50" y="0"/>
                  </a:lnTo>
                  <a:close/>
                </a:path>
              </a:pathLst>
            </a:custGeom>
            <a:solidFill>
              <a:schemeClr val="tx1"/>
            </a:solidFill>
            <a:ln w="9525">
              <a:noFill/>
              <a:round/>
            </a:ln>
          </p:spPr>
          <p:txBody>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defRPr/>
              </a:pPr>
              <a:endParaRPr lang="zh-CN" altLang="en-US" sz="2400">
                <a:solidFill>
                  <a:schemeClr val="tx1"/>
                </a:solidFill>
                <a:latin typeface="Verdana" pitchFamily="34" charset="0"/>
                <a:ea typeface="宋体" pitchFamily="2" charset="-122"/>
              </a:endParaRPr>
            </a:p>
          </p:txBody>
        </p:sp>
        <p:sp>
          <p:nvSpPr>
            <p:cNvPr id="25" name="Freeform 21"/>
            <p:cNvSpPr/>
            <p:nvPr userDrawn="1"/>
          </p:nvSpPr>
          <p:spPr bwMode="black">
            <a:xfrm>
              <a:off x="5123" y="4210"/>
              <a:ext cx="20" cy="42"/>
            </a:xfrm>
            <a:custGeom>
              <a:cxnLst>
                <a:cxn ang="0">
                  <a:pos x="35" y="21"/>
                </a:cxn>
                <a:cxn ang="0">
                  <a:pos x="35" y="21"/>
                </a:cxn>
                <a:cxn ang="0">
                  <a:pos x="33" y="24"/>
                </a:cxn>
                <a:cxn ang="0">
                  <a:pos x="33" y="24"/>
                </a:cxn>
                <a:cxn ang="0">
                  <a:pos x="33" y="27"/>
                </a:cxn>
                <a:cxn ang="0">
                  <a:pos x="23" y="25"/>
                </a:cxn>
                <a:cxn ang="0">
                  <a:pos x="23" y="25"/>
                </a:cxn>
                <a:cxn ang="0">
                  <a:pos x="17" y="51"/>
                </a:cxn>
                <a:cxn ang="0">
                  <a:pos x="17" y="51"/>
                </a:cxn>
                <a:cxn ang="0">
                  <a:pos x="16" y="60"/>
                </a:cxn>
                <a:cxn ang="0">
                  <a:pos x="16" y="67"/>
                </a:cxn>
                <a:cxn ang="0">
                  <a:pos x="17" y="70"/>
                </a:cxn>
                <a:cxn ang="0">
                  <a:pos x="20" y="70"/>
                </a:cxn>
                <a:cxn ang="0">
                  <a:pos x="20" y="70"/>
                </a:cxn>
                <a:cxn ang="0">
                  <a:pos x="25" y="68"/>
                </a:cxn>
                <a:cxn ang="0">
                  <a:pos x="25" y="73"/>
                </a:cxn>
                <a:cxn ang="0">
                  <a:pos x="25" y="73"/>
                </a:cxn>
                <a:cxn ang="0">
                  <a:pos x="19" y="76"/>
                </a:cxn>
                <a:cxn ang="0">
                  <a:pos x="12" y="76"/>
                </a:cxn>
                <a:cxn ang="0">
                  <a:pos x="12" y="76"/>
                </a:cxn>
                <a:cxn ang="0">
                  <a:pos x="6" y="75"/>
                </a:cxn>
                <a:cxn ang="0">
                  <a:pos x="1" y="71"/>
                </a:cxn>
                <a:cxn ang="0">
                  <a:pos x="0" y="67"/>
                </a:cxn>
                <a:cxn ang="0">
                  <a:pos x="1" y="59"/>
                </a:cxn>
                <a:cxn ang="0">
                  <a:pos x="1" y="59"/>
                </a:cxn>
                <a:cxn ang="0">
                  <a:pos x="8" y="25"/>
                </a:cxn>
                <a:cxn ang="0">
                  <a:pos x="0" y="27"/>
                </a:cxn>
                <a:cxn ang="0">
                  <a:pos x="0" y="27"/>
                </a:cxn>
                <a:cxn ang="0">
                  <a:pos x="1" y="24"/>
                </a:cxn>
                <a:cxn ang="0">
                  <a:pos x="1" y="24"/>
                </a:cxn>
                <a:cxn ang="0">
                  <a:pos x="1" y="21"/>
                </a:cxn>
                <a:cxn ang="0">
                  <a:pos x="9" y="21"/>
                </a:cxn>
                <a:cxn ang="0">
                  <a:pos x="9" y="21"/>
                </a:cxn>
                <a:cxn ang="0">
                  <a:pos x="11" y="6"/>
                </a:cxn>
                <a:cxn ang="0">
                  <a:pos x="11" y="6"/>
                </a:cxn>
                <a:cxn ang="0">
                  <a:pos x="28" y="0"/>
                </a:cxn>
                <a:cxn ang="0">
                  <a:pos x="30" y="0"/>
                </a:cxn>
                <a:cxn ang="0">
                  <a:pos x="30" y="0"/>
                </a:cxn>
                <a:cxn ang="0">
                  <a:pos x="23" y="21"/>
                </a:cxn>
                <a:cxn ang="0">
                  <a:pos x="35" y="21"/>
                </a:cxn>
              </a:cxnLst>
              <a:rect l="0" t="0" r="r" b="b"/>
              <a:pathLst>
                <a:path w="35" h="76">
                  <a:moveTo>
                    <a:pt x="35" y="21"/>
                  </a:moveTo>
                  <a:lnTo>
                    <a:pt x="35" y="21"/>
                  </a:lnTo>
                  <a:lnTo>
                    <a:pt x="33" y="24"/>
                  </a:lnTo>
                  <a:lnTo>
                    <a:pt x="33" y="24"/>
                  </a:lnTo>
                  <a:lnTo>
                    <a:pt x="33" y="27"/>
                  </a:lnTo>
                  <a:lnTo>
                    <a:pt x="23" y="25"/>
                  </a:lnTo>
                  <a:lnTo>
                    <a:pt x="23" y="25"/>
                  </a:lnTo>
                  <a:lnTo>
                    <a:pt x="17" y="51"/>
                  </a:lnTo>
                  <a:lnTo>
                    <a:pt x="17" y="51"/>
                  </a:lnTo>
                  <a:lnTo>
                    <a:pt x="16" y="60"/>
                  </a:lnTo>
                  <a:lnTo>
                    <a:pt x="16" y="67"/>
                  </a:lnTo>
                  <a:lnTo>
                    <a:pt x="17" y="70"/>
                  </a:lnTo>
                  <a:lnTo>
                    <a:pt x="20" y="70"/>
                  </a:lnTo>
                  <a:lnTo>
                    <a:pt x="20" y="70"/>
                  </a:lnTo>
                  <a:lnTo>
                    <a:pt x="25" y="68"/>
                  </a:lnTo>
                  <a:lnTo>
                    <a:pt x="25" y="73"/>
                  </a:lnTo>
                  <a:lnTo>
                    <a:pt x="25" y="73"/>
                  </a:lnTo>
                  <a:lnTo>
                    <a:pt x="19" y="76"/>
                  </a:lnTo>
                  <a:lnTo>
                    <a:pt x="12" y="76"/>
                  </a:lnTo>
                  <a:lnTo>
                    <a:pt x="12" y="76"/>
                  </a:lnTo>
                  <a:lnTo>
                    <a:pt x="6" y="75"/>
                  </a:lnTo>
                  <a:lnTo>
                    <a:pt x="1" y="71"/>
                  </a:lnTo>
                  <a:lnTo>
                    <a:pt x="0" y="67"/>
                  </a:lnTo>
                  <a:lnTo>
                    <a:pt x="1" y="59"/>
                  </a:lnTo>
                  <a:lnTo>
                    <a:pt x="1" y="59"/>
                  </a:lnTo>
                  <a:lnTo>
                    <a:pt x="8" y="25"/>
                  </a:lnTo>
                  <a:lnTo>
                    <a:pt x="0" y="27"/>
                  </a:lnTo>
                  <a:lnTo>
                    <a:pt x="0" y="27"/>
                  </a:lnTo>
                  <a:lnTo>
                    <a:pt x="1" y="24"/>
                  </a:lnTo>
                  <a:lnTo>
                    <a:pt x="1" y="24"/>
                  </a:lnTo>
                  <a:lnTo>
                    <a:pt x="1" y="21"/>
                  </a:lnTo>
                  <a:lnTo>
                    <a:pt x="9" y="21"/>
                  </a:lnTo>
                  <a:lnTo>
                    <a:pt x="9" y="21"/>
                  </a:lnTo>
                  <a:lnTo>
                    <a:pt x="11" y="6"/>
                  </a:lnTo>
                  <a:lnTo>
                    <a:pt x="11" y="6"/>
                  </a:lnTo>
                  <a:lnTo>
                    <a:pt x="28" y="0"/>
                  </a:lnTo>
                  <a:lnTo>
                    <a:pt x="30" y="0"/>
                  </a:lnTo>
                  <a:lnTo>
                    <a:pt x="30" y="0"/>
                  </a:lnTo>
                  <a:lnTo>
                    <a:pt x="23" y="21"/>
                  </a:lnTo>
                  <a:lnTo>
                    <a:pt x="35" y="21"/>
                  </a:lnTo>
                  <a:close/>
                </a:path>
              </a:pathLst>
            </a:custGeom>
            <a:solidFill>
              <a:schemeClr val="tx1"/>
            </a:solidFill>
            <a:ln w="9525">
              <a:noFill/>
              <a:round/>
            </a:ln>
          </p:spPr>
          <p:txBody>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defRPr/>
              </a:pPr>
              <a:endParaRPr lang="zh-CN" altLang="en-US" sz="2400">
                <a:solidFill>
                  <a:schemeClr val="tx1"/>
                </a:solidFill>
                <a:latin typeface="Verdana" pitchFamily="34" charset="0"/>
                <a:ea typeface="宋体" pitchFamily="2" charset="-122"/>
              </a:endParaRPr>
            </a:p>
          </p:txBody>
        </p:sp>
        <p:sp>
          <p:nvSpPr>
            <p:cNvPr id="26" name="Freeform 22"/>
            <p:cNvSpPr/>
            <p:nvPr userDrawn="1"/>
          </p:nvSpPr>
          <p:spPr bwMode="black">
            <a:xfrm>
              <a:off x="5143" y="4204"/>
              <a:ext cx="33" cy="48"/>
            </a:xfrm>
            <a:custGeom>
              <a:cxnLst>
                <a:cxn ang="0">
                  <a:pos x="11" y="40"/>
                </a:cxn>
                <a:cxn ang="0">
                  <a:pos x="11" y="40"/>
                </a:cxn>
                <a:cxn ang="0">
                  <a:pos x="18" y="0"/>
                </a:cxn>
                <a:cxn ang="0">
                  <a:pos x="18" y="0"/>
                </a:cxn>
                <a:cxn ang="0">
                  <a:pos x="26" y="0"/>
                </a:cxn>
                <a:cxn ang="0">
                  <a:pos x="26" y="0"/>
                </a:cxn>
                <a:cxn ang="0">
                  <a:pos x="35" y="0"/>
                </a:cxn>
                <a:cxn ang="0">
                  <a:pos x="35" y="0"/>
                </a:cxn>
                <a:cxn ang="0">
                  <a:pos x="26" y="40"/>
                </a:cxn>
                <a:cxn ang="0">
                  <a:pos x="26" y="40"/>
                </a:cxn>
                <a:cxn ang="0">
                  <a:pos x="26" y="40"/>
                </a:cxn>
                <a:cxn ang="0">
                  <a:pos x="30" y="35"/>
                </a:cxn>
                <a:cxn ang="0">
                  <a:pos x="35" y="32"/>
                </a:cxn>
                <a:cxn ang="0">
                  <a:pos x="40" y="30"/>
                </a:cxn>
                <a:cxn ang="0">
                  <a:pos x="45" y="28"/>
                </a:cxn>
                <a:cxn ang="0">
                  <a:pos x="45" y="28"/>
                </a:cxn>
                <a:cxn ang="0">
                  <a:pos x="52" y="30"/>
                </a:cxn>
                <a:cxn ang="0">
                  <a:pos x="57" y="35"/>
                </a:cxn>
                <a:cxn ang="0">
                  <a:pos x="59" y="41"/>
                </a:cxn>
                <a:cxn ang="0">
                  <a:pos x="59" y="51"/>
                </a:cxn>
                <a:cxn ang="0">
                  <a:pos x="59" y="51"/>
                </a:cxn>
                <a:cxn ang="0">
                  <a:pos x="54" y="70"/>
                </a:cxn>
                <a:cxn ang="0">
                  <a:pos x="54" y="70"/>
                </a:cxn>
                <a:cxn ang="0">
                  <a:pos x="52" y="86"/>
                </a:cxn>
                <a:cxn ang="0">
                  <a:pos x="52" y="86"/>
                </a:cxn>
                <a:cxn ang="0">
                  <a:pos x="43" y="86"/>
                </a:cxn>
                <a:cxn ang="0">
                  <a:pos x="43" y="86"/>
                </a:cxn>
                <a:cxn ang="0">
                  <a:pos x="35" y="86"/>
                </a:cxn>
                <a:cxn ang="0">
                  <a:pos x="35" y="86"/>
                </a:cxn>
                <a:cxn ang="0">
                  <a:pos x="38" y="71"/>
                </a:cxn>
                <a:cxn ang="0">
                  <a:pos x="43" y="54"/>
                </a:cxn>
                <a:cxn ang="0">
                  <a:pos x="43" y="54"/>
                </a:cxn>
                <a:cxn ang="0">
                  <a:pos x="43" y="47"/>
                </a:cxn>
                <a:cxn ang="0">
                  <a:pos x="41" y="43"/>
                </a:cxn>
                <a:cxn ang="0">
                  <a:pos x="40" y="40"/>
                </a:cxn>
                <a:cxn ang="0">
                  <a:pos x="35" y="40"/>
                </a:cxn>
                <a:cxn ang="0">
                  <a:pos x="35" y="40"/>
                </a:cxn>
                <a:cxn ang="0">
                  <a:pos x="32" y="41"/>
                </a:cxn>
                <a:cxn ang="0">
                  <a:pos x="27" y="44"/>
                </a:cxn>
                <a:cxn ang="0">
                  <a:pos x="24" y="49"/>
                </a:cxn>
                <a:cxn ang="0">
                  <a:pos x="22" y="55"/>
                </a:cxn>
                <a:cxn ang="0">
                  <a:pos x="22" y="60"/>
                </a:cxn>
                <a:cxn ang="0">
                  <a:pos x="22" y="60"/>
                </a:cxn>
                <a:cxn ang="0">
                  <a:pos x="18" y="86"/>
                </a:cxn>
                <a:cxn ang="0">
                  <a:pos x="18" y="86"/>
                </a:cxn>
                <a:cxn ang="0">
                  <a:pos x="10" y="86"/>
                </a:cxn>
                <a:cxn ang="0">
                  <a:pos x="10" y="86"/>
                </a:cxn>
                <a:cxn ang="0">
                  <a:pos x="0" y="86"/>
                </a:cxn>
                <a:cxn ang="0">
                  <a:pos x="0" y="86"/>
                </a:cxn>
                <a:cxn ang="0">
                  <a:pos x="10" y="46"/>
                </a:cxn>
                <a:cxn ang="0">
                  <a:pos x="11" y="40"/>
                </a:cxn>
              </a:cxnLst>
              <a:rect l="0" t="0" r="r" b="b"/>
              <a:pathLst>
                <a:path w="59" h="86">
                  <a:moveTo>
                    <a:pt x="11" y="40"/>
                  </a:moveTo>
                  <a:lnTo>
                    <a:pt x="11" y="40"/>
                  </a:lnTo>
                  <a:lnTo>
                    <a:pt x="18" y="0"/>
                  </a:lnTo>
                  <a:lnTo>
                    <a:pt x="18" y="0"/>
                  </a:lnTo>
                  <a:lnTo>
                    <a:pt x="26" y="0"/>
                  </a:lnTo>
                  <a:lnTo>
                    <a:pt x="26" y="0"/>
                  </a:lnTo>
                  <a:lnTo>
                    <a:pt x="35" y="0"/>
                  </a:lnTo>
                  <a:lnTo>
                    <a:pt x="35" y="0"/>
                  </a:lnTo>
                  <a:lnTo>
                    <a:pt x="26" y="40"/>
                  </a:lnTo>
                  <a:lnTo>
                    <a:pt x="26" y="40"/>
                  </a:lnTo>
                  <a:lnTo>
                    <a:pt x="26" y="40"/>
                  </a:lnTo>
                  <a:lnTo>
                    <a:pt x="30" y="35"/>
                  </a:lnTo>
                  <a:lnTo>
                    <a:pt x="35" y="32"/>
                  </a:lnTo>
                  <a:lnTo>
                    <a:pt x="40" y="30"/>
                  </a:lnTo>
                  <a:lnTo>
                    <a:pt x="45" y="28"/>
                  </a:lnTo>
                  <a:lnTo>
                    <a:pt x="45" y="28"/>
                  </a:lnTo>
                  <a:lnTo>
                    <a:pt x="52" y="30"/>
                  </a:lnTo>
                  <a:lnTo>
                    <a:pt x="57" y="35"/>
                  </a:lnTo>
                  <a:lnTo>
                    <a:pt x="59" y="41"/>
                  </a:lnTo>
                  <a:lnTo>
                    <a:pt x="59" y="51"/>
                  </a:lnTo>
                  <a:lnTo>
                    <a:pt x="59" y="51"/>
                  </a:lnTo>
                  <a:lnTo>
                    <a:pt x="54" y="70"/>
                  </a:lnTo>
                  <a:lnTo>
                    <a:pt x="54" y="70"/>
                  </a:lnTo>
                  <a:lnTo>
                    <a:pt x="52" y="86"/>
                  </a:lnTo>
                  <a:lnTo>
                    <a:pt x="52" y="86"/>
                  </a:lnTo>
                  <a:lnTo>
                    <a:pt x="43" y="86"/>
                  </a:lnTo>
                  <a:lnTo>
                    <a:pt x="43" y="86"/>
                  </a:lnTo>
                  <a:lnTo>
                    <a:pt x="35" y="86"/>
                  </a:lnTo>
                  <a:lnTo>
                    <a:pt x="35" y="86"/>
                  </a:lnTo>
                  <a:lnTo>
                    <a:pt x="38" y="71"/>
                  </a:lnTo>
                  <a:lnTo>
                    <a:pt x="43" y="54"/>
                  </a:lnTo>
                  <a:lnTo>
                    <a:pt x="43" y="54"/>
                  </a:lnTo>
                  <a:lnTo>
                    <a:pt x="43" y="47"/>
                  </a:lnTo>
                  <a:lnTo>
                    <a:pt x="41" y="43"/>
                  </a:lnTo>
                  <a:lnTo>
                    <a:pt x="40" y="40"/>
                  </a:lnTo>
                  <a:lnTo>
                    <a:pt x="35" y="40"/>
                  </a:lnTo>
                  <a:lnTo>
                    <a:pt x="35" y="40"/>
                  </a:lnTo>
                  <a:lnTo>
                    <a:pt x="32" y="41"/>
                  </a:lnTo>
                  <a:lnTo>
                    <a:pt x="27" y="44"/>
                  </a:lnTo>
                  <a:lnTo>
                    <a:pt x="24" y="49"/>
                  </a:lnTo>
                  <a:lnTo>
                    <a:pt x="22" y="55"/>
                  </a:lnTo>
                  <a:lnTo>
                    <a:pt x="22" y="60"/>
                  </a:lnTo>
                  <a:lnTo>
                    <a:pt x="22" y="60"/>
                  </a:lnTo>
                  <a:lnTo>
                    <a:pt x="18" y="86"/>
                  </a:lnTo>
                  <a:lnTo>
                    <a:pt x="18" y="86"/>
                  </a:lnTo>
                  <a:lnTo>
                    <a:pt x="10" y="86"/>
                  </a:lnTo>
                  <a:lnTo>
                    <a:pt x="10" y="86"/>
                  </a:lnTo>
                  <a:lnTo>
                    <a:pt x="0" y="86"/>
                  </a:lnTo>
                  <a:lnTo>
                    <a:pt x="0" y="86"/>
                  </a:lnTo>
                  <a:lnTo>
                    <a:pt x="10" y="46"/>
                  </a:lnTo>
                  <a:lnTo>
                    <a:pt x="11" y="40"/>
                  </a:lnTo>
                  <a:close/>
                </a:path>
              </a:pathLst>
            </a:custGeom>
            <a:solidFill>
              <a:schemeClr val="tx1"/>
            </a:solidFill>
            <a:ln w="9525">
              <a:noFill/>
              <a:round/>
            </a:ln>
          </p:spPr>
          <p:txBody>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defRPr/>
              </a:pPr>
              <a:endParaRPr lang="zh-CN" altLang="en-US" sz="2400">
                <a:solidFill>
                  <a:schemeClr val="tx1"/>
                </a:solidFill>
                <a:latin typeface="Verdana" pitchFamily="34" charset="0"/>
                <a:ea typeface="宋体" pitchFamily="2" charset="-122"/>
              </a:endParaRPr>
            </a:p>
          </p:txBody>
        </p:sp>
        <p:sp>
          <p:nvSpPr>
            <p:cNvPr id="27" name="Freeform 23"/>
            <p:cNvSpPr>
              <a:spLocks noEditPoints="1"/>
            </p:cNvSpPr>
            <p:nvPr userDrawn="1"/>
          </p:nvSpPr>
          <p:spPr bwMode="black">
            <a:xfrm>
              <a:off x="5181" y="4204"/>
              <a:ext cx="18" cy="48"/>
            </a:xfrm>
            <a:custGeom>
              <a:cxnLst>
                <a:cxn ang="0">
                  <a:pos x="6" y="55"/>
                </a:cxn>
                <a:cxn ang="0">
                  <a:pos x="6" y="55"/>
                </a:cxn>
                <a:cxn ang="0">
                  <a:pos x="11" y="30"/>
                </a:cxn>
                <a:cxn ang="0">
                  <a:pos x="11" y="30"/>
                </a:cxn>
                <a:cxn ang="0">
                  <a:pos x="19" y="32"/>
                </a:cxn>
                <a:cxn ang="0">
                  <a:pos x="19" y="32"/>
                </a:cxn>
                <a:cxn ang="0">
                  <a:pos x="28" y="30"/>
                </a:cxn>
                <a:cxn ang="0">
                  <a:pos x="28" y="30"/>
                </a:cxn>
                <a:cxn ang="0">
                  <a:pos x="22" y="55"/>
                </a:cxn>
                <a:cxn ang="0">
                  <a:pos x="20" y="60"/>
                </a:cxn>
                <a:cxn ang="0">
                  <a:pos x="20" y="60"/>
                </a:cxn>
                <a:cxn ang="0">
                  <a:pos x="17" y="86"/>
                </a:cxn>
                <a:cxn ang="0">
                  <a:pos x="17" y="86"/>
                </a:cxn>
                <a:cxn ang="0">
                  <a:pos x="9" y="86"/>
                </a:cxn>
                <a:cxn ang="0">
                  <a:pos x="9" y="86"/>
                </a:cxn>
                <a:cxn ang="0">
                  <a:pos x="0" y="86"/>
                </a:cxn>
                <a:cxn ang="0">
                  <a:pos x="0" y="86"/>
                </a:cxn>
                <a:cxn ang="0">
                  <a:pos x="6" y="60"/>
                </a:cxn>
                <a:cxn ang="0">
                  <a:pos x="6" y="55"/>
                </a:cxn>
                <a:cxn ang="0">
                  <a:pos x="25" y="0"/>
                </a:cxn>
                <a:cxn ang="0">
                  <a:pos x="25" y="0"/>
                </a:cxn>
                <a:cxn ang="0">
                  <a:pos x="28" y="1"/>
                </a:cxn>
                <a:cxn ang="0">
                  <a:pos x="31" y="3"/>
                </a:cxn>
                <a:cxn ang="0">
                  <a:pos x="33" y="6"/>
                </a:cxn>
                <a:cxn ang="0">
                  <a:pos x="33" y="9"/>
                </a:cxn>
                <a:cxn ang="0">
                  <a:pos x="33" y="9"/>
                </a:cxn>
                <a:cxn ang="0">
                  <a:pos x="31" y="13"/>
                </a:cxn>
                <a:cxn ang="0">
                  <a:pos x="28" y="16"/>
                </a:cxn>
                <a:cxn ang="0">
                  <a:pos x="25" y="17"/>
                </a:cxn>
                <a:cxn ang="0">
                  <a:pos x="22" y="19"/>
                </a:cxn>
                <a:cxn ang="0">
                  <a:pos x="22" y="19"/>
                </a:cxn>
                <a:cxn ang="0">
                  <a:pos x="19" y="17"/>
                </a:cxn>
                <a:cxn ang="0">
                  <a:pos x="16" y="16"/>
                </a:cxn>
                <a:cxn ang="0">
                  <a:pos x="14" y="13"/>
                </a:cxn>
                <a:cxn ang="0">
                  <a:pos x="14" y="9"/>
                </a:cxn>
                <a:cxn ang="0">
                  <a:pos x="14" y="9"/>
                </a:cxn>
                <a:cxn ang="0">
                  <a:pos x="16" y="6"/>
                </a:cxn>
                <a:cxn ang="0">
                  <a:pos x="19" y="3"/>
                </a:cxn>
                <a:cxn ang="0">
                  <a:pos x="22" y="1"/>
                </a:cxn>
                <a:cxn ang="0">
                  <a:pos x="25" y="0"/>
                </a:cxn>
                <a:cxn ang="0">
                  <a:pos x="25" y="0"/>
                </a:cxn>
              </a:cxnLst>
              <a:rect l="0" t="0" r="r" b="b"/>
              <a:pathLst>
                <a:path w="33" h="86">
                  <a:moveTo>
                    <a:pt x="6" y="55"/>
                  </a:moveTo>
                  <a:lnTo>
                    <a:pt x="6" y="55"/>
                  </a:lnTo>
                  <a:lnTo>
                    <a:pt x="11" y="30"/>
                  </a:lnTo>
                  <a:lnTo>
                    <a:pt x="11" y="30"/>
                  </a:lnTo>
                  <a:lnTo>
                    <a:pt x="19" y="32"/>
                  </a:lnTo>
                  <a:lnTo>
                    <a:pt x="19" y="32"/>
                  </a:lnTo>
                  <a:lnTo>
                    <a:pt x="28" y="30"/>
                  </a:lnTo>
                  <a:lnTo>
                    <a:pt x="28" y="30"/>
                  </a:lnTo>
                  <a:lnTo>
                    <a:pt x="22" y="55"/>
                  </a:lnTo>
                  <a:lnTo>
                    <a:pt x="20" y="60"/>
                  </a:lnTo>
                  <a:lnTo>
                    <a:pt x="20" y="60"/>
                  </a:lnTo>
                  <a:lnTo>
                    <a:pt x="17" y="86"/>
                  </a:lnTo>
                  <a:lnTo>
                    <a:pt x="17" y="86"/>
                  </a:lnTo>
                  <a:lnTo>
                    <a:pt x="9" y="86"/>
                  </a:lnTo>
                  <a:lnTo>
                    <a:pt x="9" y="86"/>
                  </a:lnTo>
                  <a:lnTo>
                    <a:pt x="0" y="86"/>
                  </a:lnTo>
                  <a:lnTo>
                    <a:pt x="0" y="86"/>
                  </a:lnTo>
                  <a:lnTo>
                    <a:pt x="6" y="60"/>
                  </a:lnTo>
                  <a:lnTo>
                    <a:pt x="6" y="55"/>
                  </a:lnTo>
                  <a:close/>
                  <a:moveTo>
                    <a:pt x="25" y="0"/>
                  </a:moveTo>
                  <a:lnTo>
                    <a:pt x="25" y="0"/>
                  </a:lnTo>
                  <a:lnTo>
                    <a:pt x="28" y="1"/>
                  </a:lnTo>
                  <a:lnTo>
                    <a:pt x="31" y="3"/>
                  </a:lnTo>
                  <a:lnTo>
                    <a:pt x="33" y="6"/>
                  </a:lnTo>
                  <a:lnTo>
                    <a:pt x="33" y="9"/>
                  </a:lnTo>
                  <a:lnTo>
                    <a:pt x="33" y="9"/>
                  </a:lnTo>
                  <a:lnTo>
                    <a:pt x="31" y="13"/>
                  </a:lnTo>
                  <a:lnTo>
                    <a:pt x="28" y="16"/>
                  </a:lnTo>
                  <a:lnTo>
                    <a:pt x="25" y="17"/>
                  </a:lnTo>
                  <a:lnTo>
                    <a:pt x="22" y="19"/>
                  </a:lnTo>
                  <a:lnTo>
                    <a:pt x="22" y="19"/>
                  </a:lnTo>
                  <a:lnTo>
                    <a:pt x="19" y="17"/>
                  </a:lnTo>
                  <a:lnTo>
                    <a:pt x="16" y="16"/>
                  </a:lnTo>
                  <a:lnTo>
                    <a:pt x="14" y="13"/>
                  </a:lnTo>
                  <a:lnTo>
                    <a:pt x="14" y="9"/>
                  </a:lnTo>
                  <a:lnTo>
                    <a:pt x="14" y="9"/>
                  </a:lnTo>
                  <a:lnTo>
                    <a:pt x="16" y="6"/>
                  </a:lnTo>
                  <a:lnTo>
                    <a:pt x="19" y="3"/>
                  </a:lnTo>
                  <a:lnTo>
                    <a:pt x="22" y="1"/>
                  </a:lnTo>
                  <a:lnTo>
                    <a:pt x="25" y="0"/>
                  </a:lnTo>
                  <a:lnTo>
                    <a:pt x="25" y="0"/>
                  </a:lnTo>
                  <a:close/>
                </a:path>
              </a:pathLst>
            </a:custGeom>
            <a:solidFill>
              <a:schemeClr val="tx1"/>
            </a:solidFill>
            <a:ln w="9525">
              <a:noFill/>
              <a:round/>
            </a:ln>
          </p:spPr>
          <p:txBody>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defRPr/>
              </a:pPr>
              <a:endParaRPr lang="zh-CN" altLang="en-US" sz="2400">
                <a:solidFill>
                  <a:schemeClr val="tx1"/>
                </a:solidFill>
                <a:latin typeface="Verdana" pitchFamily="34" charset="0"/>
                <a:ea typeface="宋体" pitchFamily="2" charset="-122"/>
              </a:endParaRPr>
            </a:p>
          </p:txBody>
        </p:sp>
        <p:sp>
          <p:nvSpPr>
            <p:cNvPr id="28" name="Freeform 24"/>
            <p:cNvSpPr/>
            <p:nvPr userDrawn="1"/>
          </p:nvSpPr>
          <p:spPr bwMode="black">
            <a:xfrm>
              <a:off x="5199" y="4219"/>
              <a:ext cx="33" cy="33"/>
            </a:xfrm>
            <a:custGeom>
              <a:cxnLst>
                <a:cxn ang="0">
                  <a:pos x="25" y="12"/>
                </a:cxn>
                <a:cxn ang="0">
                  <a:pos x="25" y="12"/>
                </a:cxn>
                <a:cxn ang="0">
                  <a:pos x="25" y="12"/>
                </a:cxn>
                <a:cxn ang="0">
                  <a:pos x="30" y="7"/>
                </a:cxn>
                <a:cxn ang="0">
                  <a:pos x="35" y="4"/>
                </a:cxn>
                <a:cxn ang="0">
                  <a:pos x="40" y="2"/>
                </a:cxn>
                <a:cxn ang="0">
                  <a:pos x="44" y="0"/>
                </a:cxn>
                <a:cxn ang="0">
                  <a:pos x="44" y="0"/>
                </a:cxn>
                <a:cxn ang="0">
                  <a:pos x="52" y="2"/>
                </a:cxn>
                <a:cxn ang="0">
                  <a:pos x="57" y="7"/>
                </a:cxn>
                <a:cxn ang="0">
                  <a:pos x="59" y="13"/>
                </a:cxn>
                <a:cxn ang="0">
                  <a:pos x="59" y="23"/>
                </a:cxn>
                <a:cxn ang="0">
                  <a:pos x="59" y="23"/>
                </a:cxn>
                <a:cxn ang="0">
                  <a:pos x="54" y="42"/>
                </a:cxn>
                <a:cxn ang="0">
                  <a:pos x="54" y="42"/>
                </a:cxn>
                <a:cxn ang="0">
                  <a:pos x="52" y="58"/>
                </a:cxn>
                <a:cxn ang="0">
                  <a:pos x="52" y="58"/>
                </a:cxn>
                <a:cxn ang="0">
                  <a:pos x="43" y="58"/>
                </a:cxn>
                <a:cxn ang="0">
                  <a:pos x="43" y="58"/>
                </a:cxn>
                <a:cxn ang="0">
                  <a:pos x="35" y="58"/>
                </a:cxn>
                <a:cxn ang="0">
                  <a:pos x="35" y="58"/>
                </a:cxn>
                <a:cxn ang="0">
                  <a:pos x="38" y="43"/>
                </a:cxn>
                <a:cxn ang="0">
                  <a:pos x="43" y="26"/>
                </a:cxn>
                <a:cxn ang="0">
                  <a:pos x="43" y="26"/>
                </a:cxn>
                <a:cxn ang="0">
                  <a:pos x="43" y="19"/>
                </a:cxn>
                <a:cxn ang="0">
                  <a:pos x="41" y="15"/>
                </a:cxn>
                <a:cxn ang="0">
                  <a:pos x="40" y="12"/>
                </a:cxn>
                <a:cxn ang="0">
                  <a:pos x="37" y="12"/>
                </a:cxn>
                <a:cxn ang="0">
                  <a:pos x="37" y="12"/>
                </a:cxn>
                <a:cxn ang="0">
                  <a:pos x="32" y="13"/>
                </a:cxn>
                <a:cxn ang="0">
                  <a:pos x="27" y="16"/>
                </a:cxn>
                <a:cxn ang="0">
                  <a:pos x="24" y="21"/>
                </a:cxn>
                <a:cxn ang="0">
                  <a:pos x="22" y="27"/>
                </a:cxn>
                <a:cxn ang="0">
                  <a:pos x="22" y="32"/>
                </a:cxn>
                <a:cxn ang="0">
                  <a:pos x="22" y="32"/>
                </a:cxn>
                <a:cxn ang="0">
                  <a:pos x="18" y="58"/>
                </a:cxn>
                <a:cxn ang="0">
                  <a:pos x="18" y="58"/>
                </a:cxn>
                <a:cxn ang="0">
                  <a:pos x="10" y="58"/>
                </a:cxn>
                <a:cxn ang="0">
                  <a:pos x="10" y="58"/>
                </a:cxn>
                <a:cxn ang="0">
                  <a:pos x="0" y="58"/>
                </a:cxn>
                <a:cxn ang="0">
                  <a:pos x="0" y="58"/>
                </a:cxn>
                <a:cxn ang="0">
                  <a:pos x="6" y="32"/>
                </a:cxn>
                <a:cxn ang="0">
                  <a:pos x="8" y="27"/>
                </a:cxn>
                <a:cxn ang="0">
                  <a:pos x="8" y="27"/>
                </a:cxn>
                <a:cxn ang="0">
                  <a:pos x="11" y="2"/>
                </a:cxn>
                <a:cxn ang="0">
                  <a:pos x="11" y="2"/>
                </a:cxn>
                <a:cxn ang="0">
                  <a:pos x="19" y="4"/>
                </a:cxn>
                <a:cxn ang="0">
                  <a:pos x="19" y="4"/>
                </a:cxn>
                <a:cxn ang="0">
                  <a:pos x="29" y="2"/>
                </a:cxn>
                <a:cxn ang="0">
                  <a:pos x="25" y="12"/>
                </a:cxn>
              </a:cxnLst>
              <a:rect l="0" t="0" r="r" b="b"/>
              <a:pathLst>
                <a:path w="59" h="57">
                  <a:moveTo>
                    <a:pt x="25" y="12"/>
                  </a:moveTo>
                  <a:lnTo>
                    <a:pt x="25" y="12"/>
                  </a:lnTo>
                  <a:lnTo>
                    <a:pt x="25" y="12"/>
                  </a:lnTo>
                  <a:lnTo>
                    <a:pt x="30" y="7"/>
                  </a:lnTo>
                  <a:lnTo>
                    <a:pt x="35" y="4"/>
                  </a:lnTo>
                  <a:lnTo>
                    <a:pt x="40" y="2"/>
                  </a:lnTo>
                  <a:lnTo>
                    <a:pt x="44" y="0"/>
                  </a:lnTo>
                  <a:lnTo>
                    <a:pt x="44" y="0"/>
                  </a:lnTo>
                  <a:lnTo>
                    <a:pt x="52" y="2"/>
                  </a:lnTo>
                  <a:lnTo>
                    <a:pt x="57" y="7"/>
                  </a:lnTo>
                  <a:lnTo>
                    <a:pt x="59" y="13"/>
                  </a:lnTo>
                  <a:lnTo>
                    <a:pt x="59" y="23"/>
                  </a:lnTo>
                  <a:lnTo>
                    <a:pt x="59" y="23"/>
                  </a:lnTo>
                  <a:lnTo>
                    <a:pt x="54" y="42"/>
                  </a:lnTo>
                  <a:lnTo>
                    <a:pt x="54" y="42"/>
                  </a:lnTo>
                  <a:lnTo>
                    <a:pt x="52" y="58"/>
                  </a:lnTo>
                  <a:lnTo>
                    <a:pt x="52" y="58"/>
                  </a:lnTo>
                  <a:lnTo>
                    <a:pt x="43" y="58"/>
                  </a:lnTo>
                  <a:lnTo>
                    <a:pt x="43" y="58"/>
                  </a:lnTo>
                  <a:lnTo>
                    <a:pt x="35" y="58"/>
                  </a:lnTo>
                  <a:lnTo>
                    <a:pt x="35" y="58"/>
                  </a:lnTo>
                  <a:lnTo>
                    <a:pt x="38" y="43"/>
                  </a:lnTo>
                  <a:lnTo>
                    <a:pt x="43" y="26"/>
                  </a:lnTo>
                  <a:lnTo>
                    <a:pt x="43" y="26"/>
                  </a:lnTo>
                  <a:lnTo>
                    <a:pt x="43" y="19"/>
                  </a:lnTo>
                  <a:lnTo>
                    <a:pt x="41" y="15"/>
                  </a:lnTo>
                  <a:lnTo>
                    <a:pt x="40" y="12"/>
                  </a:lnTo>
                  <a:lnTo>
                    <a:pt x="37" y="12"/>
                  </a:lnTo>
                  <a:lnTo>
                    <a:pt x="37" y="12"/>
                  </a:lnTo>
                  <a:lnTo>
                    <a:pt x="32" y="13"/>
                  </a:lnTo>
                  <a:lnTo>
                    <a:pt x="27" y="16"/>
                  </a:lnTo>
                  <a:lnTo>
                    <a:pt x="24" y="21"/>
                  </a:lnTo>
                  <a:lnTo>
                    <a:pt x="22" y="27"/>
                  </a:lnTo>
                  <a:lnTo>
                    <a:pt x="22" y="32"/>
                  </a:lnTo>
                  <a:lnTo>
                    <a:pt x="22" y="32"/>
                  </a:lnTo>
                  <a:lnTo>
                    <a:pt x="18" y="58"/>
                  </a:lnTo>
                  <a:lnTo>
                    <a:pt x="18" y="58"/>
                  </a:lnTo>
                  <a:lnTo>
                    <a:pt x="10" y="58"/>
                  </a:lnTo>
                  <a:lnTo>
                    <a:pt x="10" y="58"/>
                  </a:lnTo>
                  <a:lnTo>
                    <a:pt x="0" y="58"/>
                  </a:lnTo>
                  <a:lnTo>
                    <a:pt x="0" y="58"/>
                  </a:lnTo>
                  <a:lnTo>
                    <a:pt x="6" y="32"/>
                  </a:lnTo>
                  <a:lnTo>
                    <a:pt x="8" y="27"/>
                  </a:lnTo>
                  <a:lnTo>
                    <a:pt x="8" y="27"/>
                  </a:lnTo>
                  <a:lnTo>
                    <a:pt x="11" y="2"/>
                  </a:lnTo>
                  <a:lnTo>
                    <a:pt x="11" y="2"/>
                  </a:lnTo>
                  <a:lnTo>
                    <a:pt x="19" y="4"/>
                  </a:lnTo>
                  <a:lnTo>
                    <a:pt x="19" y="4"/>
                  </a:lnTo>
                  <a:lnTo>
                    <a:pt x="29" y="2"/>
                  </a:lnTo>
                  <a:lnTo>
                    <a:pt x="25" y="12"/>
                  </a:lnTo>
                  <a:close/>
                </a:path>
              </a:pathLst>
            </a:custGeom>
            <a:solidFill>
              <a:schemeClr val="tx1"/>
            </a:solidFill>
            <a:ln w="9525">
              <a:noFill/>
              <a:round/>
            </a:ln>
          </p:spPr>
          <p:txBody>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defRPr/>
              </a:pPr>
              <a:endParaRPr lang="zh-CN" altLang="en-US" sz="2400">
                <a:solidFill>
                  <a:schemeClr val="tx1"/>
                </a:solidFill>
                <a:latin typeface="Verdana" pitchFamily="34" charset="0"/>
                <a:ea typeface="宋体" pitchFamily="2" charset="-122"/>
              </a:endParaRPr>
            </a:p>
          </p:txBody>
        </p:sp>
        <p:sp>
          <p:nvSpPr>
            <p:cNvPr id="29" name="Freeform 25"/>
            <p:cNvSpPr>
              <a:spLocks noEditPoints="1"/>
            </p:cNvSpPr>
            <p:nvPr userDrawn="1"/>
          </p:nvSpPr>
          <p:spPr bwMode="black">
            <a:xfrm>
              <a:off x="5233" y="4219"/>
              <a:ext cx="36" cy="50"/>
            </a:xfrm>
            <a:custGeom>
              <a:cxnLst>
                <a:cxn ang="0">
                  <a:pos x="40" y="70"/>
                </a:cxn>
                <a:cxn ang="0">
                  <a:pos x="35" y="80"/>
                </a:cxn>
                <a:cxn ang="0">
                  <a:pos x="24" y="83"/>
                </a:cxn>
                <a:cxn ang="0">
                  <a:pos x="18" y="83"/>
                </a:cxn>
                <a:cxn ang="0">
                  <a:pos x="11" y="77"/>
                </a:cxn>
                <a:cxn ang="0">
                  <a:pos x="11" y="70"/>
                </a:cxn>
                <a:cxn ang="0">
                  <a:pos x="18" y="61"/>
                </a:cxn>
                <a:cxn ang="0">
                  <a:pos x="26" y="59"/>
                </a:cxn>
                <a:cxn ang="0">
                  <a:pos x="32" y="59"/>
                </a:cxn>
                <a:cxn ang="0">
                  <a:pos x="40" y="64"/>
                </a:cxn>
                <a:cxn ang="0">
                  <a:pos x="40" y="70"/>
                </a:cxn>
                <a:cxn ang="0">
                  <a:pos x="65" y="7"/>
                </a:cxn>
                <a:cxn ang="0">
                  <a:pos x="65" y="5"/>
                </a:cxn>
                <a:cxn ang="0">
                  <a:pos x="65" y="2"/>
                </a:cxn>
                <a:cxn ang="0">
                  <a:pos x="54" y="2"/>
                </a:cxn>
                <a:cxn ang="0">
                  <a:pos x="48" y="2"/>
                </a:cxn>
                <a:cxn ang="0">
                  <a:pos x="38" y="0"/>
                </a:cxn>
                <a:cxn ang="0">
                  <a:pos x="21" y="7"/>
                </a:cxn>
                <a:cxn ang="0">
                  <a:pos x="11" y="19"/>
                </a:cxn>
                <a:cxn ang="0">
                  <a:pos x="11" y="26"/>
                </a:cxn>
                <a:cxn ang="0">
                  <a:pos x="13" y="32"/>
                </a:cxn>
                <a:cxn ang="0">
                  <a:pos x="23" y="37"/>
                </a:cxn>
                <a:cxn ang="0">
                  <a:pos x="23" y="39"/>
                </a:cxn>
                <a:cxn ang="0">
                  <a:pos x="13" y="43"/>
                </a:cxn>
                <a:cxn ang="0">
                  <a:pos x="10" y="50"/>
                </a:cxn>
                <a:cxn ang="0">
                  <a:pos x="10" y="53"/>
                </a:cxn>
                <a:cxn ang="0">
                  <a:pos x="15" y="59"/>
                </a:cxn>
                <a:cxn ang="0">
                  <a:pos x="15" y="59"/>
                </a:cxn>
                <a:cxn ang="0">
                  <a:pos x="5" y="64"/>
                </a:cxn>
                <a:cxn ang="0">
                  <a:pos x="0" y="74"/>
                </a:cxn>
                <a:cxn ang="0">
                  <a:pos x="0" y="80"/>
                </a:cxn>
                <a:cxn ang="0">
                  <a:pos x="10" y="88"/>
                </a:cxn>
                <a:cxn ang="0">
                  <a:pos x="19" y="88"/>
                </a:cxn>
                <a:cxn ang="0">
                  <a:pos x="42" y="83"/>
                </a:cxn>
                <a:cxn ang="0">
                  <a:pos x="50" y="75"/>
                </a:cxn>
                <a:cxn ang="0">
                  <a:pos x="54" y="64"/>
                </a:cxn>
                <a:cxn ang="0">
                  <a:pos x="54" y="58"/>
                </a:cxn>
                <a:cxn ang="0">
                  <a:pos x="46" y="50"/>
                </a:cxn>
                <a:cxn ang="0">
                  <a:pos x="30" y="48"/>
                </a:cxn>
                <a:cxn ang="0">
                  <a:pos x="27" y="48"/>
                </a:cxn>
                <a:cxn ang="0">
                  <a:pos x="23" y="45"/>
                </a:cxn>
                <a:cxn ang="0">
                  <a:pos x="23" y="43"/>
                </a:cxn>
                <a:cxn ang="0">
                  <a:pos x="27" y="39"/>
                </a:cxn>
                <a:cxn ang="0">
                  <a:pos x="32" y="39"/>
                </a:cxn>
                <a:cxn ang="0">
                  <a:pos x="42" y="37"/>
                </a:cxn>
                <a:cxn ang="0">
                  <a:pos x="54" y="27"/>
                </a:cxn>
                <a:cxn ang="0">
                  <a:pos x="57" y="19"/>
                </a:cxn>
                <a:cxn ang="0">
                  <a:pos x="57" y="12"/>
                </a:cxn>
                <a:cxn ang="0">
                  <a:pos x="54" y="7"/>
                </a:cxn>
                <a:cxn ang="0">
                  <a:pos x="37" y="5"/>
                </a:cxn>
                <a:cxn ang="0">
                  <a:pos x="40" y="7"/>
                </a:cxn>
                <a:cxn ang="0">
                  <a:pos x="43" y="13"/>
                </a:cxn>
                <a:cxn ang="0">
                  <a:pos x="42" y="19"/>
                </a:cxn>
                <a:cxn ang="0">
                  <a:pos x="38" y="31"/>
                </a:cxn>
                <a:cxn ang="0">
                  <a:pos x="32" y="34"/>
                </a:cxn>
                <a:cxn ang="0">
                  <a:pos x="29" y="34"/>
                </a:cxn>
                <a:cxn ang="0">
                  <a:pos x="26" y="27"/>
                </a:cxn>
                <a:cxn ang="0">
                  <a:pos x="27" y="21"/>
                </a:cxn>
                <a:cxn ang="0">
                  <a:pos x="30" y="10"/>
                </a:cxn>
                <a:cxn ang="0">
                  <a:pos x="37" y="5"/>
                </a:cxn>
              </a:cxnLst>
              <a:rect l="0" t="0" r="r" b="b"/>
              <a:pathLst>
                <a:path w="65" h="88">
                  <a:moveTo>
                    <a:pt x="40" y="70"/>
                  </a:moveTo>
                  <a:lnTo>
                    <a:pt x="40" y="70"/>
                  </a:lnTo>
                  <a:lnTo>
                    <a:pt x="38" y="75"/>
                  </a:lnTo>
                  <a:lnTo>
                    <a:pt x="35" y="80"/>
                  </a:lnTo>
                  <a:lnTo>
                    <a:pt x="29" y="83"/>
                  </a:lnTo>
                  <a:lnTo>
                    <a:pt x="24" y="83"/>
                  </a:lnTo>
                  <a:lnTo>
                    <a:pt x="24" y="83"/>
                  </a:lnTo>
                  <a:lnTo>
                    <a:pt x="18" y="83"/>
                  </a:lnTo>
                  <a:lnTo>
                    <a:pt x="13" y="80"/>
                  </a:lnTo>
                  <a:lnTo>
                    <a:pt x="11" y="77"/>
                  </a:lnTo>
                  <a:lnTo>
                    <a:pt x="11" y="70"/>
                  </a:lnTo>
                  <a:lnTo>
                    <a:pt x="11" y="70"/>
                  </a:lnTo>
                  <a:lnTo>
                    <a:pt x="15" y="64"/>
                  </a:lnTo>
                  <a:lnTo>
                    <a:pt x="18" y="61"/>
                  </a:lnTo>
                  <a:lnTo>
                    <a:pt x="18" y="61"/>
                  </a:lnTo>
                  <a:lnTo>
                    <a:pt x="26" y="59"/>
                  </a:lnTo>
                  <a:lnTo>
                    <a:pt x="26" y="59"/>
                  </a:lnTo>
                  <a:lnTo>
                    <a:pt x="32" y="59"/>
                  </a:lnTo>
                  <a:lnTo>
                    <a:pt x="37" y="61"/>
                  </a:lnTo>
                  <a:lnTo>
                    <a:pt x="40" y="64"/>
                  </a:lnTo>
                  <a:lnTo>
                    <a:pt x="40" y="70"/>
                  </a:lnTo>
                  <a:lnTo>
                    <a:pt x="40" y="70"/>
                  </a:lnTo>
                  <a:close/>
                  <a:moveTo>
                    <a:pt x="65" y="7"/>
                  </a:moveTo>
                  <a:lnTo>
                    <a:pt x="65" y="7"/>
                  </a:lnTo>
                  <a:lnTo>
                    <a:pt x="65" y="5"/>
                  </a:lnTo>
                  <a:lnTo>
                    <a:pt x="65" y="5"/>
                  </a:lnTo>
                  <a:lnTo>
                    <a:pt x="65" y="2"/>
                  </a:lnTo>
                  <a:lnTo>
                    <a:pt x="65" y="2"/>
                  </a:lnTo>
                  <a:lnTo>
                    <a:pt x="54" y="2"/>
                  </a:lnTo>
                  <a:lnTo>
                    <a:pt x="54" y="2"/>
                  </a:lnTo>
                  <a:lnTo>
                    <a:pt x="48" y="2"/>
                  </a:lnTo>
                  <a:lnTo>
                    <a:pt x="48" y="2"/>
                  </a:lnTo>
                  <a:lnTo>
                    <a:pt x="38" y="0"/>
                  </a:lnTo>
                  <a:lnTo>
                    <a:pt x="38" y="0"/>
                  </a:lnTo>
                  <a:lnTo>
                    <a:pt x="29" y="2"/>
                  </a:lnTo>
                  <a:lnTo>
                    <a:pt x="21" y="7"/>
                  </a:lnTo>
                  <a:lnTo>
                    <a:pt x="15" y="12"/>
                  </a:lnTo>
                  <a:lnTo>
                    <a:pt x="11" y="19"/>
                  </a:lnTo>
                  <a:lnTo>
                    <a:pt x="11" y="19"/>
                  </a:lnTo>
                  <a:lnTo>
                    <a:pt x="11" y="26"/>
                  </a:lnTo>
                  <a:lnTo>
                    <a:pt x="13" y="32"/>
                  </a:lnTo>
                  <a:lnTo>
                    <a:pt x="13" y="32"/>
                  </a:lnTo>
                  <a:lnTo>
                    <a:pt x="16" y="35"/>
                  </a:lnTo>
                  <a:lnTo>
                    <a:pt x="23" y="37"/>
                  </a:lnTo>
                  <a:lnTo>
                    <a:pt x="23" y="39"/>
                  </a:lnTo>
                  <a:lnTo>
                    <a:pt x="23" y="39"/>
                  </a:lnTo>
                  <a:lnTo>
                    <a:pt x="18" y="40"/>
                  </a:lnTo>
                  <a:lnTo>
                    <a:pt x="13" y="43"/>
                  </a:lnTo>
                  <a:lnTo>
                    <a:pt x="11" y="47"/>
                  </a:lnTo>
                  <a:lnTo>
                    <a:pt x="10" y="50"/>
                  </a:lnTo>
                  <a:lnTo>
                    <a:pt x="10" y="50"/>
                  </a:lnTo>
                  <a:lnTo>
                    <a:pt x="10" y="53"/>
                  </a:lnTo>
                  <a:lnTo>
                    <a:pt x="10" y="54"/>
                  </a:lnTo>
                  <a:lnTo>
                    <a:pt x="15" y="59"/>
                  </a:lnTo>
                  <a:lnTo>
                    <a:pt x="15" y="59"/>
                  </a:lnTo>
                  <a:lnTo>
                    <a:pt x="15" y="59"/>
                  </a:lnTo>
                  <a:lnTo>
                    <a:pt x="10" y="61"/>
                  </a:lnTo>
                  <a:lnTo>
                    <a:pt x="5" y="64"/>
                  </a:lnTo>
                  <a:lnTo>
                    <a:pt x="2" y="69"/>
                  </a:lnTo>
                  <a:lnTo>
                    <a:pt x="0" y="74"/>
                  </a:lnTo>
                  <a:lnTo>
                    <a:pt x="0" y="74"/>
                  </a:lnTo>
                  <a:lnTo>
                    <a:pt x="0" y="80"/>
                  </a:lnTo>
                  <a:lnTo>
                    <a:pt x="4" y="85"/>
                  </a:lnTo>
                  <a:lnTo>
                    <a:pt x="10" y="88"/>
                  </a:lnTo>
                  <a:lnTo>
                    <a:pt x="19" y="88"/>
                  </a:lnTo>
                  <a:lnTo>
                    <a:pt x="19" y="88"/>
                  </a:lnTo>
                  <a:lnTo>
                    <a:pt x="30" y="86"/>
                  </a:lnTo>
                  <a:lnTo>
                    <a:pt x="42" y="83"/>
                  </a:lnTo>
                  <a:lnTo>
                    <a:pt x="46" y="80"/>
                  </a:lnTo>
                  <a:lnTo>
                    <a:pt x="50" y="75"/>
                  </a:lnTo>
                  <a:lnTo>
                    <a:pt x="53" y="70"/>
                  </a:lnTo>
                  <a:lnTo>
                    <a:pt x="54" y="64"/>
                  </a:lnTo>
                  <a:lnTo>
                    <a:pt x="54" y="64"/>
                  </a:lnTo>
                  <a:lnTo>
                    <a:pt x="54" y="58"/>
                  </a:lnTo>
                  <a:lnTo>
                    <a:pt x="53" y="53"/>
                  </a:lnTo>
                  <a:lnTo>
                    <a:pt x="46" y="50"/>
                  </a:lnTo>
                  <a:lnTo>
                    <a:pt x="38" y="48"/>
                  </a:lnTo>
                  <a:lnTo>
                    <a:pt x="30" y="48"/>
                  </a:lnTo>
                  <a:lnTo>
                    <a:pt x="30" y="48"/>
                  </a:lnTo>
                  <a:lnTo>
                    <a:pt x="27" y="48"/>
                  </a:lnTo>
                  <a:lnTo>
                    <a:pt x="24" y="47"/>
                  </a:lnTo>
                  <a:lnTo>
                    <a:pt x="23" y="45"/>
                  </a:lnTo>
                  <a:lnTo>
                    <a:pt x="23" y="43"/>
                  </a:lnTo>
                  <a:lnTo>
                    <a:pt x="23" y="43"/>
                  </a:lnTo>
                  <a:lnTo>
                    <a:pt x="24" y="40"/>
                  </a:lnTo>
                  <a:lnTo>
                    <a:pt x="27" y="39"/>
                  </a:lnTo>
                  <a:lnTo>
                    <a:pt x="27" y="39"/>
                  </a:lnTo>
                  <a:lnTo>
                    <a:pt x="32" y="39"/>
                  </a:lnTo>
                  <a:lnTo>
                    <a:pt x="32" y="39"/>
                  </a:lnTo>
                  <a:lnTo>
                    <a:pt x="42" y="37"/>
                  </a:lnTo>
                  <a:lnTo>
                    <a:pt x="50" y="34"/>
                  </a:lnTo>
                  <a:lnTo>
                    <a:pt x="54" y="27"/>
                  </a:lnTo>
                  <a:lnTo>
                    <a:pt x="57" y="19"/>
                  </a:lnTo>
                  <a:lnTo>
                    <a:pt x="57" y="19"/>
                  </a:lnTo>
                  <a:lnTo>
                    <a:pt x="59" y="16"/>
                  </a:lnTo>
                  <a:lnTo>
                    <a:pt x="57" y="12"/>
                  </a:lnTo>
                  <a:lnTo>
                    <a:pt x="54" y="7"/>
                  </a:lnTo>
                  <a:lnTo>
                    <a:pt x="54" y="7"/>
                  </a:lnTo>
                  <a:lnTo>
                    <a:pt x="65" y="7"/>
                  </a:lnTo>
                  <a:close/>
                  <a:moveTo>
                    <a:pt x="37" y="5"/>
                  </a:moveTo>
                  <a:lnTo>
                    <a:pt x="37" y="5"/>
                  </a:lnTo>
                  <a:lnTo>
                    <a:pt x="40" y="7"/>
                  </a:lnTo>
                  <a:lnTo>
                    <a:pt x="42" y="8"/>
                  </a:lnTo>
                  <a:lnTo>
                    <a:pt x="43" y="13"/>
                  </a:lnTo>
                  <a:lnTo>
                    <a:pt x="42" y="19"/>
                  </a:lnTo>
                  <a:lnTo>
                    <a:pt x="42" y="19"/>
                  </a:lnTo>
                  <a:lnTo>
                    <a:pt x="40" y="26"/>
                  </a:lnTo>
                  <a:lnTo>
                    <a:pt x="38" y="31"/>
                  </a:lnTo>
                  <a:lnTo>
                    <a:pt x="35" y="34"/>
                  </a:lnTo>
                  <a:lnTo>
                    <a:pt x="32" y="34"/>
                  </a:lnTo>
                  <a:lnTo>
                    <a:pt x="32" y="34"/>
                  </a:lnTo>
                  <a:lnTo>
                    <a:pt x="29" y="34"/>
                  </a:lnTo>
                  <a:lnTo>
                    <a:pt x="27" y="31"/>
                  </a:lnTo>
                  <a:lnTo>
                    <a:pt x="26" y="27"/>
                  </a:lnTo>
                  <a:lnTo>
                    <a:pt x="27" y="21"/>
                  </a:lnTo>
                  <a:lnTo>
                    <a:pt x="27" y="21"/>
                  </a:lnTo>
                  <a:lnTo>
                    <a:pt x="29" y="15"/>
                  </a:lnTo>
                  <a:lnTo>
                    <a:pt x="30" y="10"/>
                  </a:lnTo>
                  <a:lnTo>
                    <a:pt x="34" y="7"/>
                  </a:lnTo>
                  <a:lnTo>
                    <a:pt x="37" y="5"/>
                  </a:lnTo>
                  <a:lnTo>
                    <a:pt x="37" y="5"/>
                  </a:lnTo>
                  <a:close/>
                </a:path>
              </a:pathLst>
            </a:custGeom>
            <a:solidFill>
              <a:schemeClr val="tx1"/>
            </a:solidFill>
            <a:ln w="9525">
              <a:noFill/>
              <a:round/>
            </a:ln>
          </p:spPr>
          <p:txBody>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defRPr/>
              </a:pPr>
              <a:endParaRPr lang="zh-CN" altLang="en-US" sz="2400">
                <a:solidFill>
                  <a:schemeClr val="tx1"/>
                </a:solidFill>
                <a:latin typeface="Verdana" pitchFamily="34" charset="0"/>
                <a:ea typeface="宋体" pitchFamily="2" charset="-122"/>
              </a:endParaRPr>
            </a:p>
          </p:txBody>
        </p:sp>
        <p:sp>
          <p:nvSpPr>
            <p:cNvPr id="30" name="Freeform 26"/>
            <p:cNvSpPr/>
            <p:nvPr userDrawn="1"/>
          </p:nvSpPr>
          <p:spPr bwMode="black">
            <a:xfrm>
              <a:off x="5287" y="4208"/>
              <a:ext cx="62" cy="44"/>
            </a:xfrm>
            <a:custGeom>
              <a:cxnLst>
                <a:cxn ang="0">
                  <a:pos x="49" y="22"/>
                </a:cxn>
                <a:cxn ang="0">
                  <a:pos x="49" y="22"/>
                </a:cxn>
                <a:cxn ang="0">
                  <a:pos x="35" y="49"/>
                </a:cxn>
                <a:cxn ang="0">
                  <a:pos x="19" y="78"/>
                </a:cxn>
                <a:cxn ang="0">
                  <a:pos x="19" y="78"/>
                </a:cxn>
                <a:cxn ang="0">
                  <a:pos x="14" y="78"/>
                </a:cxn>
                <a:cxn ang="0">
                  <a:pos x="14" y="78"/>
                </a:cxn>
                <a:cxn ang="0">
                  <a:pos x="8" y="78"/>
                </a:cxn>
                <a:cxn ang="0">
                  <a:pos x="8" y="78"/>
                </a:cxn>
                <a:cxn ang="0">
                  <a:pos x="5" y="33"/>
                </a:cxn>
                <a:cxn ang="0">
                  <a:pos x="0" y="0"/>
                </a:cxn>
                <a:cxn ang="0">
                  <a:pos x="0" y="0"/>
                </a:cxn>
                <a:cxn ang="0">
                  <a:pos x="10" y="0"/>
                </a:cxn>
                <a:cxn ang="0">
                  <a:pos x="10" y="0"/>
                </a:cxn>
                <a:cxn ang="0">
                  <a:pos x="19" y="0"/>
                </a:cxn>
                <a:cxn ang="0">
                  <a:pos x="19" y="0"/>
                </a:cxn>
                <a:cxn ang="0">
                  <a:pos x="22" y="57"/>
                </a:cxn>
                <a:cxn ang="0">
                  <a:pos x="24" y="57"/>
                </a:cxn>
                <a:cxn ang="0">
                  <a:pos x="24" y="57"/>
                </a:cxn>
                <a:cxn ang="0">
                  <a:pos x="54" y="0"/>
                </a:cxn>
                <a:cxn ang="0">
                  <a:pos x="54" y="0"/>
                </a:cxn>
                <a:cxn ang="0">
                  <a:pos x="59" y="0"/>
                </a:cxn>
                <a:cxn ang="0">
                  <a:pos x="59" y="0"/>
                </a:cxn>
                <a:cxn ang="0">
                  <a:pos x="65" y="0"/>
                </a:cxn>
                <a:cxn ang="0">
                  <a:pos x="65" y="0"/>
                </a:cxn>
                <a:cxn ang="0">
                  <a:pos x="68" y="27"/>
                </a:cxn>
                <a:cxn ang="0">
                  <a:pos x="72" y="57"/>
                </a:cxn>
                <a:cxn ang="0">
                  <a:pos x="73" y="57"/>
                </a:cxn>
                <a:cxn ang="0">
                  <a:pos x="73" y="57"/>
                </a:cxn>
                <a:cxn ang="0">
                  <a:pos x="100" y="0"/>
                </a:cxn>
                <a:cxn ang="0">
                  <a:pos x="100" y="0"/>
                </a:cxn>
                <a:cxn ang="0">
                  <a:pos x="105" y="0"/>
                </a:cxn>
                <a:cxn ang="0">
                  <a:pos x="105" y="0"/>
                </a:cxn>
                <a:cxn ang="0">
                  <a:pos x="110" y="0"/>
                </a:cxn>
                <a:cxn ang="0">
                  <a:pos x="110" y="0"/>
                </a:cxn>
                <a:cxn ang="0">
                  <a:pos x="92" y="33"/>
                </a:cxn>
                <a:cxn ang="0">
                  <a:pos x="70" y="78"/>
                </a:cxn>
                <a:cxn ang="0">
                  <a:pos x="70" y="78"/>
                </a:cxn>
                <a:cxn ang="0">
                  <a:pos x="64" y="78"/>
                </a:cxn>
                <a:cxn ang="0">
                  <a:pos x="64" y="78"/>
                </a:cxn>
                <a:cxn ang="0">
                  <a:pos x="57" y="78"/>
                </a:cxn>
                <a:cxn ang="0">
                  <a:pos x="57" y="78"/>
                </a:cxn>
                <a:cxn ang="0">
                  <a:pos x="54" y="51"/>
                </a:cxn>
                <a:cxn ang="0">
                  <a:pos x="51" y="22"/>
                </a:cxn>
                <a:cxn ang="0">
                  <a:pos x="49" y="22"/>
                </a:cxn>
              </a:cxnLst>
              <a:rect l="0" t="0" r="r" b="b"/>
              <a:pathLst>
                <a:path w="110" h="78">
                  <a:moveTo>
                    <a:pt x="49" y="22"/>
                  </a:moveTo>
                  <a:lnTo>
                    <a:pt x="49" y="22"/>
                  </a:lnTo>
                  <a:lnTo>
                    <a:pt x="35" y="49"/>
                  </a:lnTo>
                  <a:lnTo>
                    <a:pt x="19" y="78"/>
                  </a:lnTo>
                  <a:lnTo>
                    <a:pt x="19" y="78"/>
                  </a:lnTo>
                  <a:lnTo>
                    <a:pt x="14" y="78"/>
                  </a:lnTo>
                  <a:lnTo>
                    <a:pt x="14" y="78"/>
                  </a:lnTo>
                  <a:lnTo>
                    <a:pt x="8" y="78"/>
                  </a:lnTo>
                  <a:lnTo>
                    <a:pt x="8" y="78"/>
                  </a:lnTo>
                  <a:lnTo>
                    <a:pt x="5" y="33"/>
                  </a:lnTo>
                  <a:lnTo>
                    <a:pt x="0" y="0"/>
                  </a:lnTo>
                  <a:lnTo>
                    <a:pt x="0" y="0"/>
                  </a:lnTo>
                  <a:lnTo>
                    <a:pt x="10" y="0"/>
                  </a:lnTo>
                  <a:lnTo>
                    <a:pt x="10" y="0"/>
                  </a:lnTo>
                  <a:lnTo>
                    <a:pt x="19" y="0"/>
                  </a:lnTo>
                  <a:lnTo>
                    <a:pt x="19" y="0"/>
                  </a:lnTo>
                  <a:lnTo>
                    <a:pt x="22" y="57"/>
                  </a:lnTo>
                  <a:lnTo>
                    <a:pt x="24" y="57"/>
                  </a:lnTo>
                  <a:lnTo>
                    <a:pt x="24" y="57"/>
                  </a:lnTo>
                  <a:lnTo>
                    <a:pt x="54" y="0"/>
                  </a:lnTo>
                  <a:lnTo>
                    <a:pt x="54" y="0"/>
                  </a:lnTo>
                  <a:lnTo>
                    <a:pt x="59" y="0"/>
                  </a:lnTo>
                  <a:lnTo>
                    <a:pt x="59" y="0"/>
                  </a:lnTo>
                  <a:lnTo>
                    <a:pt x="65" y="0"/>
                  </a:lnTo>
                  <a:lnTo>
                    <a:pt x="65" y="0"/>
                  </a:lnTo>
                  <a:lnTo>
                    <a:pt x="68" y="27"/>
                  </a:lnTo>
                  <a:lnTo>
                    <a:pt x="72" y="57"/>
                  </a:lnTo>
                  <a:lnTo>
                    <a:pt x="73" y="57"/>
                  </a:lnTo>
                  <a:lnTo>
                    <a:pt x="73" y="57"/>
                  </a:lnTo>
                  <a:lnTo>
                    <a:pt x="100" y="0"/>
                  </a:lnTo>
                  <a:lnTo>
                    <a:pt x="100" y="0"/>
                  </a:lnTo>
                  <a:lnTo>
                    <a:pt x="105" y="0"/>
                  </a:lnTo>
                  <a:lnTo>
                    <a:pt x="105" y="0"/>
                  </a:lnTo>
                  <a:lnTo>
                    <a:pt x="110" y="0"/>
                  </a:lnTo>
                  <a:lnTo>
                    <a:pt x="110" y="0"/>
                  </a:lnTo>
                  <a:lnTo>
                    <a:pt x="92" y="33"/>
                  </a:lnTo>
                  <a:lnTo>
                    <a:pt x="70" y="78"/>
                  </a:lnTo>
                  <a:lnTo>
                    <a:pt x="70" y="78"/>
                  </a:lnTo>
                  <a:lnTo>
                    <a:pt x="64" y="78"/>
                  </a:lnTo>
                  <a:lnTo>
                    <a:pt x="64" y="78"/>
                  </a:lnTo>
                  <a:lnTo>
                    <a:pt x="57" y="78"/>
                  </a:lnTo>
                  <a:lnTo>
                    <a:pt x="57" y="78"/>
                  </a:lnTo>
                  <a:lnTo>
                    <a:pt x="54" y="51"/>
                  </a:lnTo>
                  <a:lnTo>
                    <a:pt x="51" y="22"/>
                  </a:lnTo>
                  <a:lnTo>
                    <a:pt x="49" y="22"/>
                  </a:lnTo>
                  <a:close/>
                </a:path>
              </a:pathLst>
            </a:custGeom>
            <a:solidFill>
              <a:schemeClr val="tx1"/>
            </a:solidFill>
            <a:ln w="9525">
              <a:noFill/>
              <a:round/>
            </a:ln>
          </p:spPr>
          <p:txBody>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defRPr/>
              </a:pPr>
              <a:endParaRPr lang="zh-CN" altLang="en-US" sz="2400">
                <a:solidFill>
                  <a:schemeClr val="tx1"/>
                </a:solidFill>
                <a:latin typeface="Verdana" pitchFamily="34" charset="0"/>
                <a:ea typeface="宋体" pitchFamily="2" charset="-122"/>
              </a:endParaRPr>
            </a:p>
          </p:txBody>
        </p:sp>
        <p:sp>
          <p:nvSpPr>
            <p:cNvPr id="31" name="Freeform 27"/>
            <p:cNvSpPr>
              <a:spLocks noEditPoints="1"/>
            </p:cNvSpPr>
            <p:nvPr userDrawn="1"/>
          </p:nvSpPr>
          <p:spPr bwMode="black">
            <a:xfrm>
              <a:off x="5341" y="4219"/>
              <a:ext cx="29" cy="33"/>
            </a:xfrm>
            <a:custGeom>
              <a:cxnLst>
                <a:cxn ang="0">
                  <a:pos x="19" y="26"/>
                </a:cxn>
                <a:cxn ang="0">
                  <a:pos x="19" y="26"/>
                </a:cxn>
                <a:cxn ang="0">
                  <a:pos x="21" y="18"/>
                </a:cxn>
                <a:cxn ang="0">
                  <a:pos x="24" y="13"/>
                </a:cxn>
                <a:cxn ang="0">
                  <a:pos x="27" y="8"/>
                </a:cxn>
                <a:cxn ang="0">
                  <a:pos x="32" y="7"/>
                </a:cxn>
                <a:cxn ang="0">
                  <a:pos x="32" y="7"/>
                </a:cxn>
                <a:cxn ang="0">
                  <a:pos x="35" y="8"/>
                </a:cxn>
                <a:cxn ang="0">
                  <a:pos x="38" y="12"/>
                </a:cxn>
                <a:cxn ang="0">
                  <a:pos x="38" y="18"/>
                </a:cxn>
                <a:cxn ang="0">
                  <a:pos x="36" y="26"/>
                </a:cxn>
                <a:cxn ang="0">
                  <a:pos x="19" y="26"/>
                </a:cxn>
                <a:cxn ang="0">
                  <a:pos x="51" y="31"/>
                </a:cxn>
                <a:cxn ang="0">
                  <a:pos x="51" y="31"/>
                </a:cxn>
                <a:cxn ang="0">
                  <a:pos x="52" y="26"/>
                </a:cxn>
                <a:cxn ang="0">
                  <a:pos x="52" y="26"/>
                </a:cxn>
                <a:cxn ang="0">
                  <a:pos x="52" y="16"/>
                </a:cxn>
                <a:cxn ang="0">
                  <a:pos x="51" y="12"/>
                </a:cxn>
                <a:cxn ang="0">
                  <a:pos x="49" y="8"/>
                </a:cxn>
                <a:cxn ang="0">
                  <a:pos x="46" y="5"/>
                </a:cxn>
                <a:cxn ang="0">
                  <a:pos x="43" y="4"/>
                </a:cxn>
                <a:cxn ang="0">
                  <a:pos x="38" y="2"/>
                </a:cxn>
                <a:cxn ang="0">
                  <a:pos x="33" y="0"/>
                </a:cxn>
                <a:cxn ang="0">
                  <a:pos x="33" y="0"/>
                </a:cxn>
                <a:cxn ang="0">
                  <a:pos x="22" y="4"/>
                </a:cxn>
                <a:cxn ang="0">
                  <a:pos x="17" y="5"/>
                </a:cxn>
                <a:cxn ang="0">
                  <a:pos x="13" y="8"/>
                </a:cxn>
                <a:cxn ang="0">
                  <a:pos x="9" y="13"/>
                </a:cxn>
                <a:cxn ang="0">
                  <a:pos x="6" y="18"/>
                </a:cxn>
                <a:cxn ang="0">
                  <a:pos x="3" y="24"/>
                </a:cxn>
                <a:cxn ang="0">
                  <a:pos x="1" y="31"/>
                </a:cxn>
                <a:cxn ang="0">
                  <a:pos x="1" y="31"/>
                </a:cxn>
                <a:cxn ang="0">
                  <a:pos x="0" y="37"/>
                </a:cxn>
                <a:cxn ang="0">
                  <a:pos x="1" y="43"/>
                </a:cxn>
                <a:cxn ang="0">
                  <a:pos x="3" y="48"/>
                </a:cxn>
                <a:cxn ang="0">
                  <a:pos x="5" y="53"/>
                </a:cxn>
                <a:cxn ang="0">
                  <a:pos x="9" y="56"/>
                </a:cxn>
                <a:cxn ang="0">
                  <a:pos x="13" y="58"/>
                </a:cxn>
                <a:cxn ang="0">
                  <a:pos x="24" y="59"/>
                </a:cxn>
                <a:cxn ang="0">
                  <a:pos x="24" y="59"/>
                </a:cxn>
                <a:cxn ang="0">
                  <a:pos x="35" y="58"/>
                </a:cxn>
                <a:cxn ang="0">
                  <a:pos x="41" y="54"/>
                </a:cxn>
                <a:cxn ang="0">
                  <a:pos x="46" y="48"/>
                </a:cxn>
                <a:cxn ang="0">
                  <a:pos x="44" y="47"/>
                </a:cxn>
                <a:cxn ang="0">
                  <a:pos x="44" y="47"/>
                </a:cxn>
                <a:cxn ang="0">
                  <a:pos x="36" y="51"/>
                </a:cxn>
                <a:cxn ang="0">
                  <a:pos x="28" y="51"/>
                </a:cxn>
                <a:cxn ang="0">
                  <a:pos x="28" y="51"/>
                </a:cxn>
                <a:cxn ang="0">
                  <a:pos x="25" y="51"/>
                </a:cxn>
                <a:cxn ang="0">
                  <a:pos x="22" y="50"/>
                </a:cxn>
                <a:cxn ang="0">
                  <a:pos x="19" y="47"/>
                </a:cxn>
                <a:cxn ang="0">
                  <a:pos x="17" y="39"/>
                </a:cxn>
                <a:cxn ang="0">
                  <a:pos x="19" y="31"/>
                </a:cxn>
                <a:cxn ang="0">
                  <a:pos x="51" y="31"/>
                </a:cxn>
              </a:cxnLst>
              <a:rect l="0" t="0" r="r" b="b"/>
              <a:pathLst>
                <a:path w="52" h="59">
                  <a:moveTo>
                    <a:pt x="19" y="26"/>
                  </a:moveTo>
                  <a:lnTo>
                    <a:pt x="19" y="26"/>
                  </a:lnTo>
                  <a:lnTo>
                    <a:pt x="21" y="18"/>
                  </a:lnTo>
                  <a:lnTo>
                    <a:pt x="24" y="13"/>
                  </a:lnTo>
                  <a:lnTo>
                    <a:pt x="27" y="8"/>
                  </a:lnTo>
                  <a:lnTo>
                    <a:pt x="32" y="7"/>
                  </a:lnTo>
                  <a:lnTo>
                    <a:pt x="32" y="7"/>
                  </a:lnTo>
                  <a:lnTo>
                    <a:pt x="35" y="8"/>
                  </a:lnTo>
                  <a:lnTo>
                    <a:pt x="38" y="12"/>
                  </a:lnTo>
                  <a:lnTo>
                    <a:pt x="38" y="18"/>
                  </a:lnTo>
                  <a:lnTo>
                    <a:pt x="36" y="26"/>
                  </a:lnTo>
                  <a:lnTo>
                    <a:pt x="19" y="26"/>
                  </a:lnTo>
                  <a:close/>
                  <a:moveTo>
                    <a:pt x="51" y="31"/>
                  </a:moveTo>
                  <a:lnTo>
                    <a:pt x="51" y="31"/>
                  </a:lnTo>
                  <a:lnTo>
                    <a:pt x="52" y="26"/>
                  </a:lnTo>
                  <a:lnTo>
                    <a:pt x="52" y="26"/>
                  </a:lnTo>
                  <a:lnTo>
                    <a:pt x="52" y="16"/>
                  </a:lnTo>
                  <a:lnTo>
                    <a:pt x="51" y="12"/>
                  </a:lnTo>
                  <a:lnTo>
                    <a:pt x="49" y="8"/>
                  </a:lnTo>
                  <a:lnTo>
                    <a:pt x="46" y="5"/>
                  </a:lnTo>
                  <a:lnTo>
                    <a:pt x="43" y="4"/>
                  </a:lnTo>
                  <a:lnTo>
                    <a:pt x="38" y="2"/>
                  </a:lnTo>
                  <a:lnTo>
                    <a:pt x="33" y="0"/>
                  </a:lnTo>
                  <a:lnTo>
                    <a:pt x="33" y="0"/>
                  </a:lnTo>
                  <a:lnTo>
                    <a:pt x="22" y="4"/>
                  </a:lnTo>
                  <a:lnTo>
                    <a:pt x="17" y="5"/>
                  </a:lnTo>
                  <a:lnTo>
                    <a:pt x="13" y="8"/>
                  </a:lnTo>
                  <a:lnTo>
                    <a:pt x="9" y="13"/>
                  </a:lnTo>
                  <a:lnTo>
                    <a:pt x="6" y="18"/>
                  </a:lnTo>
                  <a:lnTo>
                    <a:pt x="3" y="24"/>
                  </a:lnTo>
                  <a:lnTo>
                    <a:pt x="1" y="31"/>
                  </a:lnTo>
                  <a:lnTo>
                    <a:pt x="1" y="31"/>
                  </a:lnTo>
                  <a:lnTo>
                    <a:pt x="0" y="37"/>
                  </a:lnTo>
                  <a:lnTo>
                    <a:pt x="1" y="43"/>
                  </a:lnTo>
                  <a:lnTo>
                    <a:pt x="3" y="48"/>
                  </a:lnTo>
                  <a:lnTo>
                    <a:pt x="5" y="53"/>
                  </a:lnTo>
                  <a:lnTo>
                    <a:pt x="9" y="56"/>
                  </a:lnTo>
                  <a:lnTo>
                    <a:pt x="13" y="58"/>
                  </a:lnTo>
                  <a:lnTo>
                    <a:pt x="24" y="59"/>
                  </a:lnTo>
                  <a:lnTo>
                    <a:pt x="24" y="59"/>
                  </a:lnTo>
                  <a:lnTo>
                    <a:pt x="35" y="58"/>
                  </a:lnTo>
                  <a:lnTo>
                    <a:pt x="41" y="54"/>
                  </a:lnTo>
                  <a:lnTo>
                    <a:pt x="46" y="48"/>
                  </a:lnTo>
                  <a:lnTo>
                    <a:pt x="44" y="47"/>
                  </a:lnTo>
                  <a:lnTo>
                    <a:pt x="44" y="47"/>
                  </a:lnTo>
                  <a:lnTo>
                    <a:pt x="36" y="51"/>
                  </a:lnTo>
                  <a:lnTo>
                    <a:pt x="28" y="51"/>
                  </a:lnTo>
                  <a:lnTo>
                    <a:pt x="28" y="51"/>
                  </a:lnTo>
                  <a:lnTo>
                    <a:pt x="25" y="51"/>
                  </a:lnTo>
                  <a:lnTo>
                    <a:pt x="22" y="50"/>
                  </a:lnTo>
                  <a:lnTo>
                    <a:pt x="19" y="47"/>
                  </a:lnTo>
                  <a:lnTo>
                    <a:pt x="17" y="39"/>
                  </a:lnTo>
                  <a:lnTo>
                    <a:pt x="19" y="31"/>
                  </a:lnTo>
                  <a:lnTo>
                    <a:pt x="51" y="31"/>
                  </a:lnTo>
                  <a:close/>
                </a:path>
              </a:pathLst>
            </a:custGeom>
            <a:solidFill>
              <a:schemeClr val="tx1"/>
            </a:solidFill>
            <a:ln w="9525">
              <a:noFill/>
              <a:round/>
            </a:ln>
          </p:spPr>
          <p:txBody>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defRPr/>
              </a:pPr>
              <a:endParaRPr lang="zh-CN" altLang="en-US" sz="2400">
                <a:solidFill>
                  <a:schemeClr val="tx1"/>
                </a:solidFill>
                <a:latin typeface="Verdana" pitchFamily="34" charset="0"/>
                <a:ea typeface="宋体" pitchFamily="2" charset="-122"/>
              </a:endParaRPr>
            </a:p>
          </p:txBody>
        </p:sp>
        <p:sp>
          <p:nvSpPr>
            <p:cNvPr id="32" name="Freeform 28"/>
            <p:cNvSpPr>
              <a:spLocks noEditPoints="1"/>
            </p:cNvSpPr>
            <p:nvPr userDrawn="1"/>
          </p:nvSpPr>
          <p:spPr bwMode="black">
            <a:xfrm>
              <a:off x="5389" y="4208"/>
              <a:ext cx="46" cy="44"/>
            </a:xfrm>
            <a:custGeom>
              <a:cxnLst>
                <a:cxn ang="0">
                  <a:pos x="27" y="28"/>
                </a:cxn>
                <a:cxn ang="0">
                  <a:pos x="27" y="28"/>
                </a:cxn>
                <a:cxn ang="0">
                  <a:pos x="31" y="6"/>
                </a:cxn>
                <a:cxn ang="0">
                  <a:pos x="31" y="6"/>
                </a:cxn>
                <a:cxn ang="0">
                  <a:pos x="42" y="6"/>
                </a:cxn>
                <a:cxn ang="0">
                  <a:pos x="42" y="6"/>
                </a:cxn>
                <a:cxn ang="0">
                  <a:pos x="49" y="6"/>
                </a:cxn>
                <a:cxn ang="0">
                  <a:pos x="54" y="8"/>
                </a:cxn>
                <a:cxn ang="0">
                  <a:pos x="57" y="11"/>
                </a:cxn>
                <a:cxn ang="0">
                  <a:pos x="60" y="14"/>
                </a:cxn>
                <a:cxn ang="0">
                  <a:pos x="63" y="19"/>
                </a:cxn>
                <a:cxn ang="0">
                  <a:pos x="65" y="24"/>
                </a:cxn>
                <a:cxn ang="0">
                  <a:pos x="65" y="30"/>
                </a:cxn>
                <a:cxn ang="0">
                  <a:pos x="63" y="36"/>
                </a:cxn>
                <a:cxn ang="0">
                  <a:pos x="63" y="36"/>
                </a:cxn>
                <a:cxn ang="0">
                  <a:pos x="61" y="44"/>
                </a:cxn>
                <a:cxn ang="0">
                  <a:pos x="58" y="52"/>
                </a:cxn>
                <a:cxn ang="0">
                  <a:pos x="55" y="57"/>
                </a:cxn>
                <a:cxn ang="0">
                  <a:pos x="50" y="63"/>
                </a:cxn>
                <a:cxn ang="0">
                  <a:pos x="46" y="67"/>
                </a:cxn>
                <a:cxn ang="0">
                  <a:pos x="41" y="70"/>
                </a:cxn>
                <a:cxn ang="0">
                  <a:pos x="34" y="71"/>
                </a:cxn>
                <a:cxn ang="0">
                  <a:pos x="28" y="71"/>
                </a:cxn>
                <a:cxn ang="0">
                  <a:pos x="28" y="71"/>
                </a:cxn>
                <a:cxn ang="0">
                  <a:pos x="19" y="71"/>
                </a:cxn>
                <a:cxn ang="0">
                  <a:pos x="19" y="71"/>
                </a:cxn>
                <a:cxn ang="0">
                  <a:pos x="23" y="49"/>
                </a:cxn>
                <a:cxn ang="0">
                  <a:pos x="27" y="28"/>
                </a:cxn>
                <a:cxn ang="0">
                  <a:pos x="6" y="46"/>
                </a:cxn>
                <a:cxn ang="0">
                  <a:pos x="6" y="46"/>
                </a:cxn>
                <a:cxn ang="0">
                  <a:pos x="0" y="78"/>
                </a:cxn>
                <a:cxn ang="0">
                  <a:pos x="0" y="78"/>
                </a:cxn>
                <a:cxn ang="0">
                  <a:pos x="9" y="78"/>
                </a:cxn>
                <a:cxn ang="0">
                  <a:pos x="9" y="78"/>
                </a:cxn>
                <a:cxn ang="0">
                  <a:pos x="34" y="78"/>
                </a:cxn>
                <a:cxn ang="0">
                  <a:pos x="34" y="78"/>
                </a:cxn>
                <a:cxn ang="0">
                  <a:pos x="42" y="78"/>
                </a:cxn>
                <a:cxn ang="0">
                  <a:pos x="50" y="74"/>
                </a:cxn>
                <a:cxn ang="0">
                  <a:pos x="57" y="71"/>
                </a:cxn>
                <a:cxn ang="0">
                  <a:pos x="63" y="67"/>
                </a:cxn>
                <a:cxn ang="0">
                  <a:pos x="69" y="60"/>
                </a:cxn>
                <a:cxn ang="0">
                  <a:pos x="74" y="54"/>
                </a:cxn>
                <a:cxn ang="0">
                  <a:pos x="79" y="46"/>
                </a:cxn>
                <a:cxn ang="0">
                  <a:pos x="82" y="36"/>
                </a:cxn>
                <a:cxn ang="0">
                  <a:pos x="82" y="36"/>
                </a:cxn>
                <a:cxn ang="0">
                  <a:pos x="82" y="27"/>
                </a:cxn>
                <a:cxn ang="0">
                  <a:pos x="82" y="19"/>
                </a:cxn>
                <a:cxn ang="0">
                  <a:pos x="79" y="12"/>
                </a:cxn>
                <a:cxn ang="0">
                  <a:pos x="74" y="8"/>
                </a:cxn>
                <a:cxn ang="0">
                  <a:pos x="69" y="3"/>
                </a:cxn>
                <a:cxn ang="0">
                  <a:pos x="61" y="1"/>
                </a:cxn>
                <a:cxn ang="0">
                  <a:pos x="54" y="0"/>
                </a:cxn>
                <a:cxn ang="0">
                  <a:pos x="44" y="0"/>
                </a:cxn>
                <a:cxn ang="0">
                  <a:pos x="44" y="0"/>
                </a:cxn>
                <a:cxn ang="0">
                  <a:pos x="23" y="0"/>
                </a:cxn>
                <a:cxn ang="0">
                  <a:pos x="23" y="0"/>
                </a:cxn>
                <a:cxn ang="0">
                  <a:pos x="15" y="0"/>
                </a:cxn>
                <a:cxn ang="0">
                  <a:pos x="15" y="0"/>
                </a:cxn>
                <a:cxn ang="0">
                  <a:pos x="9" y="32"/>
                </a:cxn>
                <a:cxn ang="0">
                  <a:pos x="6" y="46"/>
                </a:cxn>
              </a:cxnLst>
              <a:rect l="0" t="0" r="r" b="b"/>
              <a:pathLst>
                <a:path w="82" h="78">
                  <a:moveTo>
                    <a:pt x="27" y="28"/>
                  </a:moveTo>
                  <a:lnTo>
                    <a:pt x="27" y="28"/>
                  </a:lnTo>
                  <a:lnTo>
                    <a:pt x="31" y="6"/>
                  </a:lnTo>
                  <a:lnTo>
                    <a:pt x="31" y="6"/>
                  </a:lnTo>
                  <a:lnTo>
                    <a:pt x="42" y="6"/>
                  </a:lnTo>
                  <a:lnTo>
                    <a:pt x="42" y="6"/>
                  </a:lnTo>
                  <a:lnTo>
                    <a:pt x="49" y="6"/>
                  </a:lnTo>
                  <a:lnTo>
                    <a:pt x="54" y="8"/>
                  </a:lnTo>
                  <a:lnTo>
                    <a:pt x="57" y="11"/>
                  </a:lnTo>
                  <a:lnTo>
                    <a:pt x="60" y="14"/>
                  </a:lnTo>
                  <a:lnTo>
                    <a:pt x="63" y="19"/>
                  </a:lnTo>
                  <a:lnTo>
                    <a:pt x="65" y="24"/>
                  </a:lnTo>
                  <a:lnTo>
                    <a:pt x="65" y="30"/>
                  </a:lnTo>
                  <a:lnTo>
                    <a:pt x="63" y="36"/>
                  </a:lnTo>
                  <a:lnTo>
                    <a:pt x="63" y="36"/>
                  </a:lnTo>
                  <a:lnTo>
                    <a:pt x="61" y="44"/>
                  </a:lnTo>
                  <a:lnTo>
                    <a:pt x="58" y="52"/>
                  </a:lnTo>
                  <a:lnTo>
                    <a:pt x="55" y="57"/>
                  </a:lnTo>
                  <a:lnTo>
                    <a:pt x="50" y="63"/>
                  </a:lnTo>
                  <a:lnTo>
                    <a:pt x="46" y="67"/>
                  </a:lnTo>
                  <a:lnTo>
                    <a:pt x="41" y="70"/>
                  </a:lnTo>
                  <a:lnTo>
                    <a:pt x="34" y="71"/>
                  </a:lnTo>
                  <a:lnTo>
                    <a:pt x="28" y="71"/>
                  </a:lnTo>
                  <a:lnTo>
                    <a:pt x="28" y="71"/>
                  </a:lnTo>
                  <a:lnTo>
                    <a:pt x="19" y="71"/>
                  </a:lnTo>
                  <a:lnTo>
                    <a:pt x="19" y="71"/>
                  </a:lnTo>
                  <a:lnTo>
                    <a:pt x="23" y="49"/>
                  </a:lnTo>
                  <a:lnTo>
                    <a:pt x="27" y="28"/>
                  </a:lnTo>
                  <a:close/>
                  <a:moveTo>
                    <a:pt x="6" y="46"/>
                  </a:moveTo>
                  <a:lnTo>
                    <a:pt x="6" y="46"/>
                  </a:lnTo>
                  <a:lnTo>
                    <a:pt x="0" y="78"/>
                  </a:lnTo>
                  <a:lnTo>
                    <a:pt x="0" y="78"/>
                  </a:lnTo>
                  <a:lnTo>
                    <a:pt x="9" y="78"/>
                  </a:lnTo>
                  <a:lnTo>
                    <a:pt x="9" y="78"/>
                  </a:lnTo>
                  <a:lnTo>
                    <a:pt x="34" y="78"/>
                  </a:lnTo>
                  <a:lnTo>
                    <a:pt x="34" y="78"/>
                  </a:lnTo>
                  <a:lnTo>
                    <a:pt x="42" y="78"/>
                  </a:lnTo>
                  <a:lnTo>
                    <a:pt x="50" y="74"/>
                  </a:lnTo>
                  <a:lnTo>
                    <a:pt x="57" y="71"/>
                  </a:lnTo>
                  <a:lnTo>
                    <a:pt x="63" y="67"/>
                  </a:lnTo>
                  <a:lnTo>
                    <a:pt x="69" y="60"/>
                  </a:lnTo>
                  <a:lnTo>
                    <a:pt x="74" y="54"/>
                  </a:lnTo>
                  <a:lnTo>
                    <a:pt x="79" y="46"/>
                  </a:lnTo>
                  <a:lnTo>
                    <a:pt x="82" y="36"/>
                  </a:lnTo>
                  <a:lnTo>
                    <a:pt x="82" y="36"/>
                  </a:lnTo>
                  <a:lnTo>
                    <a:pt x="82" y="27"/>
                  </a:lnTo>
                  <a:lnTo>
                    <a:pt x="82" y="19"/>
                  </a:lnTo>
                  <a:lnTo>
                    <a:pt x="79" y="12"/>
                  </a:lnTo>
                  <a:lnTo>
                    <a:pt x="74" y="8"/>
                  </a:lnTo>
                  <a:lnTo>
                    <a:pt x="69" y="3"/>
                  </a:lnTo>
                  <a:lnTo>
                    <a:pt x="61" y="1"/>
                  </a:lnTo>
                  <a:lnTo>
                    <a:pt x="54" y="0"/>
                  </a:lnTo>
                  <a:lnTo>
                    <a:pt x="44" y="0"/>
                  </a:lnTo>
                  <a:lnTo>
                    <a:pt x="44" y="0"/>
                  </a:lnTo>
                  <a:lnTo>
                    <a:pt x="23" y="0"/>
                  </a:lnTo>
                  <a:lnTo>
                    <a:pt x="23" y="0"/>
                  </a:lnTo>
                  <a:lnTo>
                    <a:pt x="15" y="0"/>
                  </a:lnTo>
                  <a:lnTo>
                    <a:pt x="15" y="0"/>
                  </a:lnTo>
                  <a:lnTo>
                    <a:pt x="9" y="32"/>
                  </a:lnTo>
                  <a:lnTo>
                    <a:pt x="6" y="46"/>
                  </a:lnTo>
                  <a:close/>
                </a:path>
              </a:pathLst>
            </a:custGeom>
            <a:solidFill>
              <a:schemeClr val="tx1"/>
            </a:solidFill>
            <a:ln w="9525">
              <a:noFill/>
              <a:round/>
            </a:ln>
          </p:spPr>
          <p:txBody>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defRPr/>
              </a:pPr>
              <a:endParaRPr lang="zh-CN" altLang="en-US" sz="2400">
                <a:solidFill>
                  <a:schemeClr val="tx1"/>
                </a:solidFill>
                <a:latin typeface="Verdana" pitchFamily="34" charset="0"/>
                <a:ea typeface="宋体" pitchFamily="2" charset="-122"/>
              </a:endParaRPr>
            </a:p>
          </p:txBody>
        </p:sp>
        <p:sp>
          <p:nvSpPr>
            <p:cNvPr id="33" name="Freeform 29"/>
            <p:cNvSpPr>
              <a:spLocks noEditPoints="1"/>
            </p:cNvSpPr>
            <p:nvPr userDrawn="1"/>
          </p:nvSpPr>
          <p:spPr bwMode="black">
            <a:xfrm>
              <a:off x="5436" y="4219"/>
              <a:ext cx="32" cy="33"/>
            </a:xfrm>
            <a:custGeom>
              <a:cxnLst>
                <a:cxn ang="0">
                  <a:pos x="40" y="27"/>
                </a:cxn>
                <a:cxn ang="0">
                  <a:pos x="40" y="27"/>
                </a:cxn>
                <a:cxn ang="0">
                  <a:pos x="38" y="39"/>
                </a:cxn>
                <a:cxn ang="0">
                  <a:pos x="34" y="48"/>
                </a:cxn>
                <a:cxn ang="0">
                  <a:pos x="29" y="53"/>
                </a:cxn>
                <a:cxn ang="0">
                  <a:pos x="24" y="54"/>
                </a:cxn>
                <a:cxn ang="0">
                  <a:pos x="24" y="54"/>
                </a:cxn>
                <a:cxn ang="0">
                  <a:pos x="22" y="54"/>
                </a:cxn>
                <a:cxn ang="0">
                  <a:pos x="19" y="53"/>
                </a:cxn>
                <a:cxn ang="0">
                  <a:pos x="18" y="48"/>
                </a:cxn>
                <a:cxn ang="0">
                  <a:pos x="16" y="40"/>
                </a:cxn>
                <a:cxn ang="0">
                  <a:pos x="18" y="32"/>
                </a:cxn>
                <a:cxn ang="0">
                  <a:pos x="18" y="32"/>
                </a:cxn>
                <a:cxn ang="0">
                  <a:pos x="21" y="21"/>
                </a:cxn>
                <a:cxn ang="0">
                  <a:pos x="24" y="13"/>
                </a:cxn>
                <a:cxn ang="0">
                  <a:pos x="29" y="8"/>
                </a:cxn>
                <a:cxn ang="0">
                  <a:pos x="34" y="7"/>
                </a:cxn>
                <a:cxn ang="0">
                  <a:pos x="34" y="7"/>
                </a:cxn>
                <a:cxn ang="0">
                  <a:pos x="38" y="8"/>
                </a:cxn>
                <a:cxn ang="0">
                  <a:pos x="41" y="12"/>
                </a:cxn>
                <a:cxn ang="0">
                  <a:pos x="41" y="18"/>
                </a:cxn>
                <a:cxn ang="0">
                  <a:pos x="40" y="27"/>
                </a:cxn>
                <a:cxn ang="0">
                  <a:pos x="40" y="27"/>
                </a:cxn>
                <a:cxn ang="0">
                  <a:pos x="0" y="32"/>
                </a:cxn>
                <a:cxn ang="0">
                  <a:pos x="0" y="32"/>
                </a:cxn>
                <a:cxn ang="0">
                  <a:pos x="0" y="39"/>
                </a:cxn>
                <a:cxn ang="0">
                  <a:pos x="0" y="45"/>
                </a:cxn>
                <a:cxn ang="0">
                  <a:pos x="3" y="50"/>
                </a:cxn>
                <a:cxn ang="0">
                  <a:pos x="5" y="53"/>
                </a:cxn>
                <a:cxn ang="0">
                  <a:pos x="10" y="56"/>
                </a:cxn>
                <a:cxn ang="0">
                  <a:pos x="13" y="58"/>
                </a:cxn>
                <a:cxn ang="0">
                  <a:pos x="24" y="59"/>
                </a:cxn>
                <a:cxn ang="0">
                  <a:pos x="24" y="59"/>
                </a:cxn>
                <a:cxn ang="0">
                  <a:pos x="29" y="59"/>
                </a:cxn>
                <a:cxn ang="0">
                  <a:pos x="35" y="58"/>
                </a:cxn>
                <a:cxn ang="0">
                  <a:pos x="40" y="54"/>
                </a:cxn>
                <a:cxn ang="0">
                  <a:pos x="45" y="51"/>
                </a:cxn>
                <a:cxn ang="0">
                  <a:pos x="49" y="47"/>
                </a:cxn>
                <a:cxn ang="0">
                  <a:pos x="53" y="42"/>
                </a:cxn>
                <a:cxn ang="0">
                  <a:pos x="56" y="35"/>
                </a:cxn>
                <a:cxn ang="0">
                  <a:pos x="57" y="29"/>
                </a:cxn>
                <a:cxn ang="0">
                  <a:pos x="57" y="29"/>
                </a:cxn>
                <a:cxn ang="0">
                  <a:pos x="57" y="23"/>
                </a:cxn>
                <a:cxn ang="0">
                  <a:pos x="57" y="18"/>
                </a:cxn>
                <a:cxn ang="0">
                  <a:pos x="56" y="13"/>
                </a:cxn>
                <a:cxn ang="0">
                  <a:pos x="54" y="8"/>
                </a:cxn>
                <a:cxn ang="0">
                  <a:pos x="51" y="5"/>
                </a:cxn>
                <a:cxn ang="0">
                  <a:pos x="46" y="4"/>
                </a:cxn>
                <a:cxn ang="0">
                  <a:pos x="41" y="2"/>
                </a:cxn>
                <a:cxn ang="0">
                  <a:pos x="35" y="0"/>
                </a:cxn>
                <a:cxn ang="0">
                  <a:pos x="35" y="0"/>
                </a:cxn>
                <a:cxn ang="0">
                  <a:pos x="24" y="4"/>
                </a:cxn>
                <a:cxn ang="0">
                  <a:pos x="19" y="5"/>
                </a:cxn>
                <a:cxn ang="0">
                  <a:pos x="15" y="8"/>
                </a:cxn>
                <a:cxn ang="0">
                  <a:pos x="10" y="13"/>
                </a:cxn>
                <a:cxn ang="0">
                  <a:pos x="7" y="18"/>
                </a:cxn>
                <a:cxn ang="0">
                  <a:pos x="3" y="24"/>
                </a:cxn>
                <a:cxn ang="0">
                  <a:pos x="0" y="32"/>
                </a:cxn>
                <a:cxn ang="0">
                  <a:pos x="0" y="32"/>
                </a:cxn>
              </a:cxnLst>
              <a:rect l="0" t="0" r="r" b="b"/>
              <a:pathLst>
                <a:path w="57" h="59">
                  <a:moveTo>
                    <a:pt x="40" y="27"/>
                  </a:moveTo>
                  <a:lnTo>
                    <a:pt x="40" y="27"/>
                  </a:lnTo>
                  <a:lnTo>
                    <a:pt x="38" y="39"/>
                  </a:lnTo>
                  <a:lnTo>
                    <a:pt x="34" y="48"/>
                  </a:lnTo>
                  <a:lnTo>
                    <a:pt x="29" y="53"/>
                  </a:lnTo>
                  <a:lnTo>
                    <a:pt x="24" y="54"/>
                  </a:lnTo>
                  <a:lnTo>
                    <a:pt x="24" y="54"/>
                  </a:lnTo>
                  <a:lnTo>
                    <a:pt x="22" y="54"/>
                  </a:lnTo>
                  <a:lnTo>
                    <a:pt x="19" y="53"/>
                  </a:lnTo>
                  <a:lnTo>
                    <a:pt x="18" y="48"/>
                  </a:lnTo>
                  <a:lnTo>
                    <a:pt x="16" y="40"/>
                  </a:lnTo>
                  <a:lnTo>
                    <a:pt x="18" y="32"/>
                  </a:lnTo>
                  <a:lnTo>
                    <a:pt x="18" y="32"/>
                  </a:lnTo>
                  <a:lnTo>
                    <a:pt x="21" y="21"/>
                  </a:lnTo>
                  <a:lnTo>
                    <a:pt x="24" y="13"/>
                  </a:lnTo>
                  <a:lnTo>
                    <a:pt x="29" y="8"/>
                  </a:lnTo>
                  <a:lnTo>
                    <a:pt x="34" y="7"/>
                  </a:lnTo>
                  <a:lnTo>
                    <a:pt x="34" y="7"/>
                  </a:lnTo>
                  <a:lnTo>
                    <a:pt x="38" y="8"/>
                  </a:lnTo>
                  <a:lnTo>
                    <a:pt x="41" y="12"/>
                  </a:lnTo>
                  <a:lnTo>
                    <a:pt x="41" y="18"/>
                  </a:lnTo>
                  <a:lnTo>
                    <a:pt x="40" y="27"/>
                  </a:lnTo>
                  <a:lnTo>
                    <a:pt x="40" y="27"/>
                  </a:lnTo>
                  <a:close/>
                  <a:moveTo>
                    <a:pt x="0" y="32"/>
                  </a:moveTo>
                  <a:lnTo>
                    <a:pt x="0" y="32"/>
                  </a:lnTo>
                  <a:lnTo>
                    <a:pt x="0" y="39"/>
                  </a:lnTo>
                  <a:lnTo>
                    <a:pt x="0" y="45"/>
                  </a:lnTo>
                  <a:lnTo>
                    <a:pt x="3" y="50"/>
                  </a:lnTo>
                  <a:lnTo>
                    <a:pt x="5" y="53"/>
                  </a:lnTo>
                  <a:lnTo>
                    <a:pt x="10" y="56"/>
                  </a:lnTo>
                  <a:lnTo>
                    <a:pt x="13" y="58"/>
                  </a:lnTo>
                  <a:lnTo>
                    <a:pt x="24" y="59"/>
                  </a:lnTo>
                  <a:lnTo>
                    <a:pt x="24" y="59"/>
                  </a:lnTo>
                  <a:lnTo>
                    <a:pt x="29" y="59"/>
                  </a:lnTo>
                  <a:lnTo>
                    <a:pt x="35" y="58"/>
                  </a:lnTo>
                  <a:lnTo>
                    <a:pt x="40" y="54"/>
                  </a:lnTo>
                  <a:lnTo>
                    <a:pt x="45" y="51"/>
                  </a:lnTo>
                  <a:lnTo>
                    <a:pt x="49" y="47"/>
                  </a:lnTo>
                  <a:lnTo>
                    <a:pt x="53" y="42"/>
                  </a:lnTo>
                  <a:lnTo>
                    <a:pt x="56" y="35"/>
                  </a:lnTo>
                  <a:lnTo>
                    <a:pt x="57" y="29"/>
                  </a:lnTo>
                  <a:lnTo>
                    <a:pt x="57" y="29"/>
                  </a:lnTo>
                  <a:lnTo>
                    <a:pt x="57" y="23"/>
                  </a:lnTo>
                  <a:lnTo>
                    <a:pt x="57" y="18"/>
                  </a:lnTo>
                  <a:lnTo>
                    <a:pt x="56" y="13"/>
                  </a:lnTo>
                  <a:lnTo>
                    <a:pt x="54" y="8"/>
                  </a:lnTo>
                  <a:lnTo>
                    <a:pt x="51" y="5"/>
                  </a:lnTo>
                  <a:lnTo>
                    <a:pt x="46" y="4"/>
                  </a:lnTo>
                  <a:lnTo>
                    <a:pt x="41" y="2"/>
                  </a:lnTo>
                  <a:lnTo>
                    <a:pt x="35" y="0"/>
                  </a:lnTo>
                  <a:lnTo>
                    <a:pt x="35" y="0"/>
                  </a:lnTo>
                  <a:lnTo>
                    <a:pt x="24" y="4"/>
                  </a:lnTo>
                  <a:lnTo>
                    <a:pt x="19" y="5"/>
                  </a:lnTo>
                  <a:lnTo>
                    <a:pt x="15" y="8"/>
                  </a:lnTo>
                  <a:lnTo>
                    <a:pt x="10" y="13"/>
                  </a:lnTo>
                  <a:lnTo>
                    <a:pt x="7" y="18"/>
                  </a:lnTo>
                  <a:lnTo>
                    <a:pt x="3" y="24"/>
                  </a:lnTo>
                  <a:lnTo>
                    <a:pt x="0" y="32"/>
                  </a:lnTo>
                  <a:lnTo>
                    <a:pt x="0" y="32"/>
                  </a:lnTo>
                  <a:close/>
                </a:path>
              </a:pathLst>
            </a:custGeom>
            <a:solidFill>
              <a:schemeClr val="tx1"/>
            </a:solidFill>
            <a:ln w="9525">
              <a:noFill/>
              <a:round/>
            </a:ln>
          </p:spPr>
          <p:txBody>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defRPr/>
              </a:pPr>
              <a:endParaRPr lang="zh-CN" altLang="en-US" sz="2400">
                <a:solidFill>
                  <a:schemeClr val="tx1"/>
                </a:solidFill>
                <a:latin typeface="Verdana" pitchFamily="34" charset="0"/>
                <a:ea typeface="宋体" pitchFamily="2" charset="-122"/>
              </a:endParaRPr>
            </a:p>
          </p:txBody>
        </p:sp>
      </p:grpSp>
      <p:sp>
        <p:nvSpPr>
          <p:cNvPr id="48156" name="Rectangle 28"/>
          <p:cNvSpPr>
            <a:spLocks noGrp="1" noChangeArrowheads="1"/>
          </p:cNvSpPr>
          <p:nvPr>
            <p:ph type="ctrTitle"/>
          </p:nvPr>
        </p:nvSpPr>
        <p:spPr>
          <a:xfrm>
            <a:off x="6019799" y="2971800"/>
            <a:ext cx="3143251" cy="1143000"/>
          </a:xfrm>
        </p:spPr>
        <p:txBody>
          <a:bodyPr/>
          <a:lstStyle>
            <a:lvl1pPr algn="r">
              <a:defRPr sz="3300" smtClean="0"/>
            </a:lvl1pPr>
          </a:lstStyle>
          <a:p>
            <a:r>
              <a:rPr lang="en-US" smtClean="0"/>
              <a:t>Click to edit Master title style</a:t>
            </a:r>
          </a:p>
        </p:txBody>
      </p:sp>
      <p:sp>
        <p:nvSpPr>
          <p:cNvPr id="48157" name="Rectangle 29"/>
          <p:cNvSpPr>
            <a:spLocks noGrp="1" noChangeArrowheads="1"/>
          </p:cNvSpPr>
          <p:nvPr>
            <p:ph type="subTitle" idx="1"/>
          </p:nvPr>
        </p:nvSpPr>
        <p:spPr>
          <a:xfrm>
            <a:off x="6172201" y="4953000"/>
            <a:ext cx="3009900" cy="762000"/>
          </a:xfrm>
        </p:spPr>
        <p:txBody>
          <a:bodyPr/>
          <a:lstStyle>
            <a:lvl1pPr marL="0" indent="0" algn="r">
              <a:buFont typeface="Arial"/>
              <a:buNone/>
              <a:defRPr sz="2400" smtClean="0"/>
            </a:lvl1pPr>
          </a:lstStyle>
          <a:p>
            <a:r>
              <a:rPr lang="en-US" smtClean="0"/>
              <a:t>Click to edit Master subtitle style</a:t>
            </a:r>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lvl1pPr>
              <a:defRPr sz="2000">
                <a:latin typeface="+mj-ea"/>
                <a:ea typeface="+mj-ea"/>
              </a:defRPr>
            </a:lvl1pPr>
          </a:lstStyle>
          <a:p>
            <a:r>
              <a:rPr lang="en-US" altLang="zh-CN" smtClean="0"/>
              <a:t>Click to edit Master title style</a:t>
            </a:r>
            <a:endParaRPr lang="zh-CN" altLang="en-US"/>
          </a:p>
        </p:txBody>
      </p:sp>
      <p:sp>
        <p:nvSpPr>
          <p:cNvPr id="3" name="Content Placeholder 2"/>
          <p:cNvSpPr>
            <a:spLocks noGrp="1"/>
          </p:cNvSpPr>
          <p:nvPr>
            <p:ph idx="1"/>
          </p:nvPr>
        </p:nvSpPr>
        <p:spPr/>
        <p:txBody>
          <a:bodyPr/>
          <a:lstStyle>
            <a:lvl1pPr algn="l" rtl="0" eaLnBrk="1" fontAlgn="base" hangingPunct="1">
              <a:spcBef>
                <a:spcPct val="20000"/>
              </a:spcBef>
              <a:spcAft>
                <a:spcPct val="0"/>
              </a:spcAft>
              <a:buClr>
                <a:schemeClr val="tx2"/>
              </a:buClr>
              <a:buFont typeface="Arial"/>
              <a:buChar char="►"/>
              <a:defRPr lang="en-US" altLang="zh-CN" sz="1600" b="0" smtClean="0">
                <a:solidFill>
                  <a:schemeClr val="tx1"/>
                </a:solidFill>
                <a:latin typeface="+mn-ea"/>
                <a:ea typeface="+mn-ea"/>
              </a:defRPr>
            </a:lvl1pPr>
            <a:lvl2pPr algn="l" rtl="0" eaLnBrk="1" fontAlgn="base" hangingPunct="1">
              <a:spcBef>
                <a:spcPct val="20000"/>
              </a:spcBef>
              <a:spcAft>
                <a:spcPct val="0"/>
              </a:spcAft>
              <a:buClr>
                <a:schemeClr val="tx2"/>
              </a:buClr>
              <a:buFont typeface="Arial"/>
              <a:buChar char="►"/>
              <a:defRPr lang="en-US" altLang="zh-CN" sz="1600" b="0" smtClean="0">
                <a:solidFill>
                  <a:schemeClr val="tx1"/>
                </a:solidFill>
                <a:latin typeface="+mn-ea"/>
                <a:ea typeface="+mn-ea"/>
              </a:defRPr>
            </a:lvl2pPr>
            <a:lvl3pPr>
              <a:defRPr sz="1600" b="0">
                <a:latin typeface="+mn-ea"/>
              </a:defRPr>
            </a:lvl3pPr>
            <a:lvl4pPr>
              <a:defRPr sz="1600" b="0">
                <a:latin typeface="+mn-ea"/>
              </a:defRPr>
            </a:lvl4pPr>
            <a:lvl5pPr>
              <a:defRPr sz="1600" b="0">
                <a:latin typeface="+mn-ea"/>
              </a:defRPr>
            </a:lvl5pPr>
          </a:lstStyle>
          <a:p>
            <a:pPr lvl="0"/>
            <a:r>
              <a:rPr lang="en-US" altLang="zh-CN" smtClean="0"/>
              <a:t>Click to edit Master text styles</a:t>
            </a:r>
          </a:p>
          <a:p>
            <a:pPr lvl="1"/>
            <a:r>
              <a:rPr lang="en-US" altLang="zh-CN" smtClean="0"/>
              <a:t>Second level</a:t>
            </a:r>
          </a:p>
          <a:p>
            <a:pPr lvl="2"/>
            <a:r>
              <a:rPr lang="en-US" altLang="zh-CN" smtClean="0"/>
              <a:t>Third level</a:t>
            </a:r>
          </a:p>
          <a:p>
            <a:pPr lvl="3"/>
            <a:r>
              <a:rPr lang="en-US" altLang="zh-CN" smtClean="0"/>
              <a:t>Fourth level</a:t>
            </a:r>
          </a:p>
          <a:p>
            <a:pPr lvl="4"/>
            <a:r>
              <a:rPr lang="en-US" altLang="zh-CN" smtClean="0"/>
              <a:t>Fifth level</a:t>
            </a:r>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16"/>
            <a:ext cx="7772400" cy="1362075"/>
          </a:xfrm>
        </p:spPr>
        <p:txBody>
          <a:bodyPr anchor="t"/>
          <a:lstStyle>
            <a:lvl1pPr algn="l">
              <a:defRPr sz="4000" b="1" cap="all"/>
            </a:lvl1pPr>
          </a:lstStyle>
          <a:p>
            <a:r>
              <a:rPr lang="en-US" altLang="zh-CN" smtClean="0"/>
              <a:t>Click to edit Master title style</a:t>
            </a:r>
            <a:endParaRPr lang="zh-CN" alt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ltLang="zh-CN" smtClean="0"/>
              <a:t>Click to edit Master text styles</a:t>
            </a:r>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altLang="zh-CN" smtClean="0"/>
              <a:t>Click to edit Master title style</a:t>
            </a:r>
            <a:endParaRPr lang="zh-CN" altLang="en-US"/>
          </a:p>
        </p:txBody>
      </p:sp>
      <p:sp>
        <p:nvSpPr>
          <p:cNvPr id="3" name="Content Placeholder 2"/>
          <p:cNvSpPr>
            <a:spLocks noGrp="1"/>
          </p:cNvSpPr>
          <p:nvPr>
            <p:ph sz="half" idx="1"/>
          </p:nvPr>
        </p:nvSpPr>
        <p:spPr>
          <a:xfrm>
            <a:off x="468314" y="1412879"/>
            <a:ext cx="4027487" cy="45005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ltLang="zh-CN" smtClean="0"/>
              <a:t>Click to edit Master text styles</a:t>
            </a:r>
          </a:p>
          <a:p>
            <a:pPr lvl="1"/>
            <a:r>
              <a:rPr lang="en-US" altLang="zh-CN" smtClean="0"/>
              <a:t>Second level</a:t>
            </a:r>
          </a:p>
          <a:p>
            <a:pPr lvl="2"/>
            <a:r>
              <a:rPr lang="en-US" altLang="zh-CN" smtClean="0"/>
              <a:t>Third level</a:t>
            </a:r>
          </a:p>
          <a:p>
            <a:pPr lvl="3"/>
            <a:r>
              <a:rPr lang="en-US" altLang="zh-CN" smtClean="0"/>
              <a:t>Fourth level</a:t>
            </a:r>
          </a:p>
          <a:p>
            <a:pPr lvl="4"/>
            <a:r>
              <a:rPr lang="en-US" altLang="zh-CN" smtClean="0"/>
              <a:t>Fifth level</a:t>
            </a:r>
            <a:endParaRPr lang="zh-CN" altLang="en-US"/>
          </a:p>
        </p:txBody>
      </p:sp>
      <p:sp>
        <p:nvSpPr>
          <p:cNvPr id="4" name="Content Placeholder 3"/>
          <p:cNvSpPr>
            <a:spLocks noGrp="1"/>
          </p:cNvSpPr>
          <p:nvPr>
            <p:ph sz="half" idx="2"/>
          </p:nvPr>
        </p:nvSpPr>
        <p:spPr>
          <a:xfrm>
            <a:off x="4648200" y="1412879"/>
            <a:ext cx="4027488" cy="45005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ltLang="zh-CN" smtClean="0"/>
              <a:t>Click to edit Master text styles</a:t>
            </a:r>
          </a:p>
          <a:p>
            <a:pPr lvl="1"/>
            <a:r>
              <a:rPr lang="en-US" altLang="zh-CN" smtClean="0"/>
              <a:t>Second level</a:t>
            </a:r>
          </a:p>
          <a:p>
            <a:pPr lvl="2"/>
            <a:r>
              <a:rPr lang="en-US" altLang="zh-CN" smtClean="0"/>
              <a:t>Third level</a:t>
            </a:r>
          </a:p>
          <a:p>
            <a:pPr lvl="3"/>
            <a:r>
              <a:rPr lang="en-US" altLang="zh-CN" smtClean="0"/>
              <a:t>Fourth level</a:t>
            </a:r>
          </a:p>
          <a:p>
            <a:pPr lvl="4"/>
            <a:r>
              <a:rPr lang="en-US" altLang="zh-CN" smtClean="0"/>
              <a:t>Fifth level</a:t>
            </a:r>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ltLang="zh-CN" smtClean="0"/>
              <a:t>Click to edit Master title style</a:t>
            </a:r>
            <a:endParaRPr lang="zh-CN" alt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ltLang="zh-CN" smtClean="0"/>
              <a:t>Click to edit Master text styles</a:t>
            </a:r>
          </a:p>
          <a:p>
            <a:pPr lvl="1"/>
            <a:r>
              <a:rPr lang="en-US" altLang="zh-CN" smtClean="0"/>
              <a:t>Second level</a:t>
            </a:r>
          </a:p>
          <a:p>
            <a:pPr lvl="2"/>
            <a:r>
              <a:rPr lang="en-US" altLang="zh-CN" smtClean="0"/>
              <a:t>Third level</a:t>
            </a:r>
          </a:p>
          <a:p>
            <a:pPr lvl="3"/>
            <a:r>
              <a:rPr lang="en-US" altLang="zh-CN" smtClean="0"/>
              <a:t>Fourth level</a:t>
            </a:r>
          </a:p>
          <a:p>
            <a:pPr lvl="4"/>
            <a:r>
              <a:rPr lang="en-US" altLang="zh-CN" smtClean="0"/>
              <a:t>Fifth level</a:t>
            </a:r>
            <a:endParaRPr lang="zh-CN" altLang="en-US"/>
          </a:p>
        </p:txBody>
      </p:sp>
      <p:sp>
        <p:nvSpPr>
          <p:cNvPr id="5" name="Text Placeholder 4"/>
          <p:cNvSpPr>
            <a:spLocks noGrp="1"/>
          </p:cNvSpPr>
          <p:nvPr>
            <p:ph type="body" sz="quarter" idx="3"/>
          </p:nvPr>
        </p:nvSpPr>
        <p:spPr>
          <a:xfrm>
            <a:off x="4645034"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smtClean="0"/>
              <a:t>Click to edit Master text styles</a:t>
            </a:r>
          </a:p>
        </p:txBody>
      </p:sp>
      <p:sp>
        <p:nvSpPr>
          <p:cNvPr id="6" name="Content Placeholder 5"/>
          <p:cNvSpPr>
            <a:spLocks noGrp="1"/>
          </p:cNvSpPr>
          <p:nvPr>
            <p:ph sz="quarter" idx="4"/>
          </p:nvPr>
        </p:nvSpPr>
        <p:spPr>
          <a:xfrm>
            <a:off x="4645034"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ltLang="zh-CN" smtClean="0"/>
              <a:t>Click to edit Master text styles</a:t>
            </a:r>
          </a:p>
          <a:p>
            <a:pPr lvl="1"/>
            <a:r>
              <a:rPr lang="en-US" altLang="zh-CN" smtClean="0"/>
              <a:t>Second level</a:t>
            </a:r>
          </a:p>
          <a:p>
            <a:pPr lvl="2"/>
            <a:r>
              <a:rPr lang="en-US" altLang="zh-CN" smtClean="0"/>
              <a:t>Third level</a:t>
            </a:r>
          </a:p>
          <a:p>
            <a:pPr lvl="3"/>
            <a:r>
              <a:rPr lang="en-US" altLang="zh-CN" smtClean="0"/>
              <a:t>Fourth level</a:t>
            </a:r>
          </a:p>
          <a:p>
            <a:pPr lvl="4"/>
            <a:r>
              <a:rPr lang="en-US" altLang="zh-CN" smtClean="0"/>
              <a:t>Fifth level</a:t>
            </a:r>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altLang="zh-CN" smtClean="0"/>
              <a:t>Click to edit Master title style</a:t>
            </a:r>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pic>
        <p:nvPicPr>
          <p:cNvPr id="2" name="Picture 32" descr="logo.bmp"/>
          <p:cNvPicPr>
            <a:picLocks noChangeAspect="1"/>
          </p:cNvPicPr>
          <p:nvPr userDrawn="1"/>
        </p:nvPicPr>
        <p:blipFill>
          <a:blip r:embed="rId1"/>
          <a:srcRect l="8186" r="22102"/>
          <a:stretch>
            <a:fillRect/>
          </a:stretch>
        </p:blipFill>
        <p:spPr bwMode="auto">
          <a:xfrm>
            <a:off x="8026403" y="136525"/>
            <a:ext cx="1828800" cy="738188"/>
          </a:xfrm>
          <a:prstGeom prst="rect">
            <a:avLst/>
          </a:prstGeom>
          <a:noFill/>
          <a:ln w="9525">
            <a:noFill/>
            <a:miter lim="800000"/>
          </a:ln>
        </p:spPr>
      </p:pic>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ltLang="zh-CN" smtClean="0"/>
              <a:t>Click to edit Master title style</a:t>
            </a:r>
            <a:endParaRPr lang="zh-CN" altLang="en-US"/>
          </a:p>
        </p:txBody>
      </p:sp>
      <p:sp>
        <p:nvSpPr>
          <p:cNvPr id="3" name="Content Placeholder 2"/>
          <p:cNvSpPr>
            <a:spLocks noGrp="1"/>
          </p:cNvSpPr>
          <p:nvPr>
            <p:ph idx="1"/>
          </p:nvPr>
        </p:nvSpPr>
        <p:spPr>
          <a:xfrm>
            <a:off x="3575050" y="273052"/>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ltLang="zh-CN" smtClean="0"/>
              <a:t>Click to edit Master text styles</a:t>
            </a:r>
          </a:p>
          <a:p>
            <a:pPr lvl="1"/>
            <a:r>
              <a:rPr lang="en-US" altLang="zh-CN" smtClean="0"/>
              <a:t>Second level</a:t>
            </a:r>
          </a:p>
          <a:p>
            <a:pPr lvl="2"/>
            <a:r>
              <a:rPr lang="en-US" altLang="zh-CN" smtClean="0"/>
              <a:t>Third level</a:t>
            </a:r>
          </a:p>
          <a:p>
            <a:pPr lvl="3"/>
            <a:r>
              <a:rPr lang="en-US" altLang="zh-CN" smtClean="0"/>
              <a:t>Fourth level</a:t>
            </a:r>
          </a:p>
          <a:p>
            <a:pPr lvl="4"/>
            <a:r>
              <a:rPr lang="en-US" altLang="zh-CN" smtClean="0"/>
              <a:t>Fifth level</a:t>
            </a:r>
            <a:endParaRPr lang="zh-CN" altLang="en-US"/>
          </a:p>
        </p:txBody>
      </p:sp>
      <p:sp>
        <p:nvSpPr>
          <p:cNvPr id="4" name="Text Placeholder 3"/>
          <p:cNvSpPr>
            <a:spLocks noGrp="1"/>
          </p:cNvSpPr>
          <p:nvPr>
            <p:ph type="body" sz="half" idx="2"/>
          </p:nvPr>
        </p:nvSpPr>
        <p:spPr>
          <a:xfrm>
            <a:off x="457200" y="1435102"/>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ltLang="zh-CN" smtClean="0"/>
              <a:t>Click to edit Master text styles</a:t>
            </a:r>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93" y="4800600"/>
            <a:ext cx="5486400" cy="566738"/>
          </a:xfrm>
        </p:spPr>
        <p:txBody>
          <a:bodyPr/>
          <a:lstStyle>
            <a:lvl1pPr algn="l">
              <a:defRPr sz="2000" b="1"/>
            </a:lvl1pPr>
          </a:lstStyle>
          <a:p>
            <a:r>
              <a:rPr lang="en-US" altLang="zh-CN" smtClean="0"/>
              <a:t>Click to edit Master title style</a:t>
            </a:r>
            <a:endParaRPr lang="zh-CN" altLang="en-US"/>
          </a:p>
        </p:txBody>
      </p:sp>
      <p:sp>
        <p:nvSpPr>
          <p:cNvPr id="3" name="Picture Placeholder 2"/>
          <p:cNvSpPr>
            <a:spLocks noGrp="1"/>
          </p:cNvSpPr>
          <p:nvPr>
            <p:ph type="pic" idx="1"/>
          </p:nvPr>
        </p:nvSpPr>
        <p:spPr>
          <a:xfrm>
            <a:off x="1792293"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altLang="zh-CN" noProof="0" smtClean="0"/>
              <a:t>Click icon to add picture</a:t>
            </a:r>
            <a:endParaRPr lang="zh-CN" altLang="en-US" noProof="0" smtClean="0"/>
          </a:p>
        </p:txBody>
      </p:sp>
      <p:sp>
        <p:nvSpPr>
          <p:cNvPr id="4" name="Text Placeholder 3"/>
          <p:cNvSpPr>
            <a:spLocks noGrp="1"/>
          </p:cNvSpPr>
          <p:nvPr>
            <p:ph type="body" sz="half" idx="2"/>
          </p:nvPr>
        </p:nvSpPr>
        <p:spPr>
          <a:xfrm>
            <a:off x="1792293"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ltLang="zh-CN" smtClean="0"/>
              <a:t>Click to edit Master text styles</a:t>
            </a:r>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altLang="zh-CN" smtClean="0"/>
              <a:t>Click to edit Master title style</a:t>
            </a:r>
            <a:endParaRPr lang="zh-CN" altLang="en-US"/>
          </a:p>
        </p:txBody>
      </p:sp>
      <p:sp>
        <p:nvSpPr>
          <p:cNvPr id="3" name="Vertical Text Placeholder 2"/>
          <p:cNvSpPr>
            <a:spLocks noGrp="1"/>
          </p:cNvSpPr>
          <p:nvPr>
            <p:ph type="body" orient="vert" idx="1"/>
          </p:nvPr>
        </p:nvSpPr>
        <p:spPr/>
        <p:txBody>
          <a:bodyPr vert="eaVert"/>
          <a:lstStyle/>
          <a:p>
            <a:pPr lvl="0"/>
            <a:r>
              <a:rPr lang="en-US" altLang="zh-CN" smtClean="0"/>
              <a:t>Click to edit Master text styles</a:t>
            </a:r>
          </a:p>
          <a:p>
            <a:pPr lvl="1"/>
            <a:r>
              <a:rPr lang="en-US" altLang="zh-CN" smtClean="0"/>
              <a:t>Second level</a:t>
            </a:r>
          </a:p>
          <a:p>
            <a:pPr lvl="2"/>
            <a:r>
              <a:rPr lang="en-US" altLang="zh-CN" smtClean="0"/>
              <a:t>Third level</a:t>
            </a:r>
          </a:p>
          <a:p>
            <a:pPr lvl="3"/>
            <a:r>
              <a:rPr lang="en-US" altLang="zh-CN" smtClean="0"/>
              <a:t>Fourth level</a:t>
            </a:r>
          </a:p>
          <a:p>
            <a:pPr lvl="4"/>
            <a:r>
              <a:rPr lang="en-US" altLang="zh-CN" smtClean="0"/>
              <a:t>Fifth level</a:t>
            </a:r>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3051" y="244476"/>
            <a:ext cx="2052638" cy="5668963"/>
          </a:xfrm>
        </p:spPr>
        <p:txBody>
          <a:bodyPr vert="eaVert"/>
          <a:lstStyle/>
          <a:p>
            <a:r>
              <a:rPr lang="en-US" altLang="zh-CN" smtClean="0"/>
              <a:t>Click to edit Master title style</a:t>
            </a:r>
            <a:endParaRPr lang="zh-CN" altLang="en-US"/>
          </a:p>
        </p:txBody>
      </p:sp>
      <p:sp>
        <p:nvSpPr>
          <p:cNvPr id="3" name="Vertical Text Placeholder 2"/>
          <p:cNvSpPr>
            <a:spLocks noGrp="1"/>
          </p:cNvSpPr>
          <p:nvPr>
            <p:ph type="body" orient="vert" idx="1"/>
          </p:nvPr>
        </p:nvSpPr>
        <p:spPr>
          <a:xfrm>
            <a:off x="461970" y="244476"/>
            <a:ext cx="6008687" cy="5668963"/>
          </a:xfrm>
        </p:spPr>
        <p:txBody>
          <a:bodyPr vert="eaVert"/>
          <a:lstStyle/>
          <a:p>
            <a:pPr lvl="0"/>
            <a:r>
              <a:rPr lang="en-US" altLang="zh-CN" smtClean="0"/>
              <a:t>Click to edit Master text styles</a:t>
            </a:r>
          </a:p>
          <a:p>
            <a:pPr lvl="1"/>
            <a:r>
              <a:rPr lang="en-US" altLang="zh-CN" smtClean="0"/>
              <a:t>Second level</a:t>
            </a:r>
          </a:p>
          <a:p>
            <a:pPr lvl="2"/>
            <a:r>
              <a:rPr lang="en-US" altLang="zh-CN" smtClean="0"/>
              <a:t>Third level</a:t>
            </a:r>
          </a:p>
          <a:p>
            <a:pPr lvl="3"/>
            <a:r>
              <a:rPr lang="en-US" altLang="zh-CN" smtClean="0"/>
              <a:t>Fourth level</a:t>
            </a:r>
          </a:p>
          <a:p>
            <a:pPr lvl="4"/>
            <a:r>
              <a:rPr lang="en-US" altLang="zh-CN" smtClean="0"/>
              <a:t>Fifth level</a:t>
            </a:r>
            <a:endParaRPr lang="zh-CN" alt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bl" preserve="1">
  <p:cSld name="标题和表格">
    <p:spTree>
      <p:nvGrpSpPr>
        <p:cNvPr id="1" name=""/>
        <p:cNvGrpSpPr/>
        <p:nvPr/>
      </p:nvGrpSpPr>
      <p:grpSpPr>
        <a:xfrm>
          <a:off x="0" y="0"/>
          <a:ext cx="0" cy="0"/>
        </a:xfrm>
      </p:grpSpPr>
      <p:sp>
        <p:nvSpPr>
          <p:cNvPr id="2" name="标题 1"/>
          <p:cNvSpPr>
            <a:spLocks noGrp="1"/>
          </p:cNvSpPr>
          <p:nvPr>
            <p:ph type="title"/>
          </p:nvPr>
        </p:nvSpPr>
        <p:spPr>
          <a:xfrm>
            <a:off x="500068" y="244477"/>
            <a:ext cx="8893175" cy="746125"/>
          </a:xfrm>
        </p:spPr>
        <p:txBody>
          <a:bodyPr/>
          <a:lstStyle/>
          <a:p>
            <a:r>
              <a:rPr lang="en-US" altLang="zh-CN" smtClean="0"/>
              <a:t>Click to edit Master title style</a:t>
            </a:r>
            <a:endParaRPr lang="zh-CN" altLang="en-US"/>
          </a:p>
        </p:txBody>
      </p:sp>
      <p:sp>
        <p:nvSpPr>
          <p:cNvPr id="3" name="表格占位符 2"/>
          <p:cNvSpPr>
            <a:spLocks noGrp="1"/>
          </p:cNvSpPr>
          <p:nvPr>
            <p:ph type="tbl" idx="1"/>
          </p:nvPr>
        </p:nvSpPr>
        <p:spPr>
          <a:xfrm>
            <a:off x="508000" y="1412879"/>
            <a:ext cx="8890000" cy="4500563"/>
          </a:xfrm>
        </p:spPr>
        <p:txBody>
          <a:bodyPr/>
          <a:lstStyle/>
          <a:p>
            <a:pPr lvl="0"/>
            <a:r>
              <a:rPr lang="en-US" altLang="zh-CN" noProof="0" smtClean="0"/>
              <a:t>Click icon to add table</a:t>
            </a:r>
            <a:endParaRPr lang="zh-CN" altLang="en-US" noProof="0"/>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xAndObj">
  <p:cSld name="Title, Text, and Content">
    <p:spTree>
      <p:nvGrpSpPr>
        <p:cNvPr id="1" name=""/>
        <p:cNvGrpSpPr/>
        <p:nvPr/>
      </p:nvGrpSpPr>
      <p:grpSpPr>
        <a:xfrm>
          <a:off x="0" y="0"/>
          <a:ext cx="0" cy="0"/>
        </a:xfrm>
      </p:grpSpPr>
      <p:sp>
        <p:nvSpPr>
          <p:cNvPr id="2" name="Title 1"/>
          <p:cNvSpPr>
            <a:spLocks noGrp="1"/>
          </p:cNvSpPr>
          <p:nvPr>
            <p:ph type="title"/>
          </p:nvPr>
        </p:nvSpPr>
        <p:spPr>
          <a:xfrm>
            <a:off x="101608" y="101600"/>
            <a:ext cx="7643813" cy="833438"/>
          </a:xfrm>
        </p:spPr>
        <p:txBody>
          <a:bodyPr/>
          <a:lstStyle/>
          <a:p>
            <a:r>
              <a:rPr lang="en-US" smtClean="0"/>
              <a:t>Click to edit Master title style</a:t>
            </a:r>
            <a:endParaRPr lang="en-US"/>
          </a:p>
        </p:txBody>
      </p:sp>
      <p:sp>
        <p:nvSpPr>
          <p:cNvPr id="3" name="Text Placeholder 2"/>
          <p:cNvSpPr>
            <a:spLocks noGrp="1"/>
          </p:cNvSpPr>
          <p:nvPr>
            <p:ph type="body" sz="half" idx="1"/>
          </p:nvPr>
        </p:nvSpPr>
        <p:spPr>
          <a:xfrm>
            <a:off x="434976" y="1276350"/>
            <a:ext cx="4438650" cy="48021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5026030" y="1276350"/>
            <a:ext cx="4440238" cy="48021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2_Blank">
    <p:spTree>
      <p:nvGrpSpPr>
        <p:cNvPr id="1" name=""/>
        <p:cNvGrpSpPr/>
        <p:nvPr/>
      </p:nvGrpSpPr>
      <p:grpSpPr>
        <a:xfrm>
          <a:off x="0" y="0"/>
          <a:ext cx="0" cy="0"/>
        </a:xfrm>
      </p:grpSpPr>
      <p:pic>
        <p:nvPicPr>
          <p:cNvPr id="4" name="Picture 32" descr="logo.bmp"/>
          <p:cNvPicPr>
            <a:picLocks noChangeAspect="1"/>
          </p:cNvPicPr>
          <p:nvPr userDrawn="1"/>
        </p:nvPicPr>
        <p:blipFill>
          <a:blip r:embed="rId1"/>
          <a:srcRect l="8186" r="22102"/>
          <a:stretch>
            <a:fillRect/>
          </a:stretch>
        </p:blipFill>
        <p:spPr bwMode="auto">
          <a:xfrm>
            <a:off x="8026403" y="136525"/>
            <a:ext cx="1828800" cy="738188"/>
          </a:xfrm>
          <a:prstGeom prst="rect">
            <a:avLst/>
          </a:prstGeom>
          <a:noFill/>
          <a:ln w="9525">
            <a:noFill/>
            <a:miter lim="800000"/>
          </a:ln>
        </p:spPr>
      </p:pic>
      <p:sp>
        <p:nvSpPr>
          <p:cNvPr id="3" name="Title 1"/>
          <p:cNvSpPr>
            <a:spLocks noGrp="1"/>
          </p:cNvSpPr>
          <p:nvPr>
            <p:ph type="title"/>
          </p:nvPr>
        </p:nvSpPr>
        <p:spPr>
          <a:xfrm>
            <a:off x="217488" y="155576"/>
            <a:ext cx="7780338" cy="682625"/>
          </a:xfrm>
        </p:spPr>
        <p:txBody>
          <a:bodyPr/>
          <a:lstStyle/>
          <a:p>
            <a:r>
              <a:rPr lang="en-US" altLang="zh-CN" smtClean="0"/>
              <a:t>Click to edit Master title style</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image" Target="../media/image2.png" /><Relationship Id="rId16"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sp>
        <p:nvSpPr>
          <p:cNvPr id="6146" name="Rectangle 28"/>
          <p:cNvSpPr>
            <a:spLocks noGrp="1" noChangeArrowheads="1"/>
          </p:cNvSpPr>
          <p:nvPr>
            <p:ph type="title"/>
          </p:nvPr>
        </p:nvSpPr>
        <p:spPr bwMode="auto">
          <a:xfrm>
            <a:off x="217488" y="153988"/>
            <a:ext cx="7780338" cy="684212"/>
          </a:xfrm>
          <a:prstGeom prst="rect">
            <a:avLst/>
          </a:prstGeom>
          <a:noFill/>
          <a:ln w="9525">
            <a:noFill/>
            <a:miter lim="800000"/>
          </a:ln>
        </p:spPr>
        <p:txBody>
          <a:bodyPr vert="horz" wrap="square" lIns="0" tIns="0" rIns="0" bIns="0" numCol="1" anchor="b" anchorCtr="0" compatLnSpc="1">
            <a:prstTxWarp prst="textNoShape">
              <a:avLst/>
            </a:prstTxWarp>
          </a:bodyPr>
          <a:lstStyle/>
          <a:p>
            <a:pPr lvl="0"/>
            <a:r>
              <a:rPr lang="en-US" altLang="zh-CN" smtClean="0"/>
              <a:t>Click to edit Master title style</a:t>
            </a:r>
          </a:p>
        </p:txBody>
      </p:sp>
      <p:sp>
        <p:nvSpPr>
          <p:cNvPr id="6147" name="Rectangle 29"/>
          <p:cNvSpPr>
            <a:spLocks noGrp="1" noChangeArrowheads="1"/>
          </p:cNvSpPr>
          <p:nvPr>
            <p:ph type="body" idx="1"/>
          </p:nvPr>
        </p:nvSpPr>
        <p:spPr bwMode="auto">
          <a:xfrm>
            <a:off x="508000" y="1412879"/>
            <a:ext cx="8890000" cy="4500563"/>
          </a:xfrm>
          <a:prstGeom prst="rect">
            <a:avLst/>
          </a:prstGeom>
          <a:noFill/>
          <a:ln w="9525">
            <a:noFill/>
            <a:miter lim="800000"/>
          </a:ln>
        </p:spPr>
        <p:txBody>
          <a:bodyPr vert="horz" wrap="square" lIns="0" tIns="0" rIns="0" bIns="0" numCol="1" anchor="t" anchorCtr="0" compatLnSpc="1">
            <a:prstTxWarp prst="textNoShape">
              <a:avLst/>
            </a:prstTxWarp>
          </a:bodyPr>
          <a:lstStyle/>
          <a:p>
            <a:pPr lvl="0"/>
            <a:r>
              <a:rPr lang="en-US" altLang="zh-CN" smtClean="0"/>
              <a:t>Body text – Arial 20 point</a:t>
            </a:r>
          </a:p>
          <a:p>
            <a:pPr lvl="1"/>
            <a:r>
              <a:rPr lang="en-US" altLang="zh-CN" smtClean="0"/>
              <a:t>Heading – Arial 20 point bold</a:t>
            </a:r>
          </a:p>
          <a:p>
            <a:pPr lvl="2"/>
            <a:r>
              <a:rPr lang="en-US" altLang="zh-CN" smtClean="0"/>
              <a:t>Bullet 1 – Arial 20 point</a:t>
            </a:r>
          </a:p>
          <a:p>
            <a:pPr lvl="3"/>
            <a:r>
              <a:rPr lang="en-US" altLang="zh-CN" smtClean="0"/>
              <a:t>Bullet 2 – Arial 20 point</a:t>
            </a:r>
          </a:p>
          <a:p>
            <a:pPr lvl="4"/>
            <a:r>
              <a:rPr lang="en-US" altLang="zh-CN" smtClean="0"/>
              <a:t>Bullet 3 – Arial 18 point</a:t>
            </a:r>
          </a:p>
        </p:txBody>
      </p:sp>
      <p:sp>
        <p:nvSpPr>
          <p:cNvPr id="88098" name="Line 34"/>
          <p:cNvSpPr>
            <a:spLocks noChangeShapeType="1"/>
          </p:cNvSpPr>
          <p:nvPr/>
        </p:nvSpPr>
        <p:spPr bwMode="auto">
          <a:xfrm>
            <a:off x="6" y="990600"/>
            <a:ext cx="9893300" cy="0"/>
          </a:xfrm>
          <a:prstGeom prst="line">
            <a:avLst/>
          </a:prstGeom>
          <a:noFill/>
          <a:ln w="25400">
            <a:solidFill>
              <a:schemeClr val="tx2"/>
            </a:solidFill>
            <a:round/>
          </a:ln>
          <a:effectLst/>
        </p:spPr>
        <p:txBody>
          <a:bodyPr wrap="none"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defRPr/>
            </a:pPr>
            <a:endParaRPr lang="zh-CN" altLang="en-US" sz="2400">
              <a:solidFill>
                <a:schemeClr val="tx1"/>
              </a:solidFill>
              <a:latin typeface="Verdana" pitchFamily="34" charset="0"/>
              <a:ea typeface="宋体" pitchFamily="2" charset="-122"/>
            </a:endParaRPr>
          </a:p>
        </p:txBody>
      </p:sp>
      <p:sp>
        <p:nvSpPr>
          <p:cNvPr id="5185" name="Rectangle 65"/>
          <p:cNvSpPr>
            <a:spLocks noChangeArrowheads="1"/>
          </p:cNvSpPr>
          <p:nvPr/>
        </p:nvSpPr>
        <p:spPr bwMode="auto">
          <a:xfrm>
            <a:off x="4783869" y="6537341"/>
            <a:ext cx="171521" cy="169277"/>
          </a:xfrm>
          <a:prstGeom prst="rect">
            <a:avLst/>
          </a:prstGeom>
          <a:noFill/>
          <a:ln w="9525">
            <a:noFill/>
            <a:miter lim="800000"/>
          </a:ln>
          <a:effectLst/>
        </p:spPr>
        <p:txBody>
          <a:bodyPr wrap="none" lIns="0" tIns="0" rIns="0" bIns="0">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r">
              <a:defRPr/>
            </a:pPr>
            <a:fld id="{21B67FCC-000C-41EE-9587-13210FBD2386}" type="slidenum">
              <a:rPr lang="en-US" altLang="zh-CN" sz="1100">
                <a:solidFill>
                  <a:schemeClr val="tx1"/>
                </a:solidFill>
                <a:latin typeface="Arial"/>
                <a:ea typeface="宋体" pitchFamily="2" charset="-122"/>
                <a:cs typeface="Arial"/>
              </a:rPr>
              <a:pPr algn="r">
                <a:defRPr/>
              </a:pPr>
              <a:t>‹#›</a:t>
            </a:fld>
            <a:endParaRPr lang="en-US" altLang="zh-CN" sz="1100">
              <a:solidFill>
                <a:schemeClr val="tx1"/>
              </a:solidFill>
              <a:latin typeface="Arial"/>
              <a:ea typeface="宋体" pitchFamily="2" charset="-122"/>
              <a:cs typeface="Arial"/>
            </a:endParaRPr>
          </a:p>
        </p:txBody>
      </p:sp>
      <p:grpSp>
        <p:nvGrpSpPr>
          <p:cNvPr id="33" name="Group 2"/>
          <p:cNvGrpSpPr/>
          <p:nvPr/>
        </p:nvGrpSpPr>
        <p:grpSpPr>
          <a:xfrm>
            <a:off x="7772400" y="6370638"/>
            <a:ext cx="1606550" cy="334962"/>
            <a:chOff x="4554" y="4058"/>
            <a:chExt cx="935" cy="211"/>
          </a:xfrm>
        </p:grpSpPr>
        <p:sp>
          <p:nvSpPr>
            <p:cNvPr id="34" name="Freeform 3"/>
            <p:cNvSpPr>
              <a:spLocks noEditPoints="1"/>
            </p:cNvSpPr>
            <p:nvPr userDrawn="1"/>
          </p:nvSpPr>
          <p:spPr bwMode="black">
            <a:xfrm>
              <a:off x="4554" y="4058"/>
              <a:ext cx="118" cy="99"/>
            </a:xfrm>
            <a:custGeom>
              <a:cxnLst>
                <a:cxn ang="0">
                  <a:pos x="164" y="0"/>
                </a:cxn>
                <a:cxn ang="0">
                  <a:pos x="138" y="129"/>
                </a:cxn>
                <a:cxn ang="0">
                  <a:pos x="108" y="129"/>
                </a:cxn>
                <a:cxn ang="0">
                  <a:pos x="132" y="0"/>
                </a:cxn>
                <a:cxn ang="0">
                  <a:pos x="164" y="0"/>
                </a:cxn>
                <a:cxn ang="0">
                  <a:pos x="116" y="0"/>
                </a:cxn>
                <a:cxn ang="0">
                  <a:pos x="110" y="32"/>
                </a:cxn>
                <a:cxn ang="0">
                  <a:pos x="27" y="32"/>
                </a:cxn>
                <a:cxn ang="0">
                  <a:pos x="33" y="0"/>
                </a:cxn>
                <a:cxn ang="0">
                  <a:pos x="116" y="0"/>
                </a:cxn>
                <a:cxn ang="0">
                  <a:pos x="211" y="0"/>
                </a:cxn>
                <a:cxn ang="0">
                  <a:pos x="176" y="177"/>
                </a:cxn>
                <a:cxn ang="0">
                  <a:pos x="0" y="177"/>
                </a:cxn>
                <a:cxn ang="0">
                  <a:pos x="7" y="145"/>
                </a:cxn>
                <a:cxn ang="0">
                  <a:pos x="152" y="145"/>
                </a:cxn>
                <a:cxn ang="0">
                  <a:pos x="181" y="0"/>
                </a:cxn>
                <a:cxn ang="0">
                  <a:pos x="211" y="0"/>
                </a:cxn>
                <a:cxn ang="0">
                  <a:pos x="106" y="48"/>
                </a:cxn>
                <a:cxn ang="0">
                  <a:pos x="100" y="80"/>
                </a:cxn>
                <a:cxn ang="0">
                  <a:pos x="18" y="80"/>
                </a:cxn>
                <a:cxn ang="0">
                  <a:pos x="24" y="48"/>
                </a:cxn>
                <a:cxn ang="0">
                  <a:pos x="106" y="48"/>
                </a:cxn>
                <a:cxn ang="0">
                  <a:pos x="97" y="97"/>
                </a:cxn>
                <a:cxn ang="0">
                  <a:pos x="91" y="129"/>
                </a:cxn>
                <a:cxn ang="0">
                  <a:pos x="10" y="129"/>
                </a:cxn>
                <a:cxn ang="0">
                  <a:pos x="14" y="97"/>
                </a:cxn>
                <a:cxn ang="0">
                  <a:pos x="97" y="97"/>
                </a:cxn>
              </a:cxnLst>
              <a:rect l="0" t="0" r="r" b="b"/>
              <a:pathLst>
                <a:path w="211" h="177">
                  <a:moveTo>
                    <a:pt x="164" y="0"/>
                  </a:moveTo>
                  <a:lnTo>
                    <a:pt x="138" y="129"/>
                  </a:lnTo>
                  <a:lnTo>
                    <a:pt x="108" y="129"/>
                  </a:lnTo>
                  <a:lnTo>
                    <a:pt x="132" y="0"/>
                  </a:lnTo>
                  <a:lnTo>
                    <a:pt x="164" y="0"/>
                  </a:lnTo>
                  <a:close/>
                  <a:moveTo>
                    <a:pt x="116" y="0"/>
                  </a:moveTo>
                  <a:lnTo>
                    <a:pt x="110" y="32"/>
                  </a:lnTo>
                  <a:lnTo>
                    <a:pt x="27" y="32"/>
                  </a:lnTo>
                  <a:lnTo>
                    <a:pt x="33" y="0"/>
                  </a:lnTo>
                  <a:lnTo>
                    <a:pt x="116" y="0"/>
                  </a:lnTo>
                  <a:close/>
                  <a:moveTo>
                    <a:pt x="211" y="0"/>
                  </a:moveTo>
                  <a:lnTo>
                    <a:pt x="176" y="177"/>
                  </a:lnTo>
                  <a:lnTo>
                    <a:pt x="0" y="177"/>
                  </a:lnTo>
                  <a:lnTo>
                    <a:pt x="7" y="145"/>
                  </a:lnTo>
                  <a:lnTo>
                    <a:pt x="152" y="145"/>
                  </a:lnTo>
                  <a:lnTo>
                    <a:pt x="181" y="0"/>
                  </a:lnTo>
                  <a:lnTo>
                    <a:pt x="211" y="0"/>
                  </a:lnTo>
                  <a:close/>
                  <a:moveTo>
                    <a:pt x="106" y="48"/>
                  </a:moveTo>
                  <a:lnTo>
                    <a:pt x="100" y="80"/>
                  </a:lnTo>
                  <a:lnTo>
                    <a:pt x="18" y="80"/>
                  </a:lnTo>
                  <a:lnTo>
                    <a:pt x="24" y="48"/>
                  </a:lnTo>
                  <a:lnTo>
                    <a:pt x="106" y="48"/>
                  </a:lnTo>
                  <a:close/>
                  <a:moveTo>
                    <a:pt x="97" y="97"/>
                  </a:moveTo>
                  <a:lnTo>
                    <a:pt x="91" y="129"/>
                  </a:lnTo>
                  <a:lnTo>
                    <a:pt x="10" y="129"/>
                  </a:lnTo>
                  <a:lnTo>
                    <a:pt x="14" y="97"/>
                  </a:lnTo>
                  <a:lnTo>
                    <a:pt x="97" y="97"/>
                  </a:lnTo>
                  <a:close/>
                </a:path>
              </a:pathLst>
            </a:custGeom>
            <a:solidFill>
              <a:schemeClr val="tx1"/>
            </a:solidFill>
            <a:ln w="9525">
              <a:noFill/>
              <a:round/>
            </a:ln>
          </p:spPr>
          <p:txBody>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defRPr/>
              </a:pPr>
              <a:endParaRPr lang="zh-CN" altLang="en-US" sz="2400">
                <a:latin typeface="Verdana" pitchFamily="34" charset="0"/>
                <a:ea typeface="宋体" pitchFamily="2" charset="-122"/>
                <a:cs typeface="+mn-cs"/>
              </a:endParaRPr>
            </a:p>
          </p:txBody>
        </p:sp>
        <p:sp>
          <p:nvSpPr>
            <p:cNvPr id="35" name="Freeform 4"/>
            <p:cNvSpPr>
              <a:spLocks noEditPoints="1"/>
            </p:cNvSpPr>
            <p:nvPr userDrawn="1"/>
          </p:nvSpPr>
          <p:spPr bwMode="black">
            <a:xfrm>
              <a:off x="4690" y="4058"/>
              <a:ext cx="799" cy="102"/>
            </a:xfrm>
            <a:custGeom>
              <a:cxnLst>
                <a:cxn ang="0">
                  <a:pos x="909" y="167"/>
                </a:cxn>
                <a:cxn ang="0">
                  <a:pos x="895" y="108"/>
                </a:cxn>
                <a:cxn ang="0">
                  <a:pos x="955" y="56"/>
                </a:cxn>
                <a:cxn ang="0">
                  <a:pos x="979" y="94"/>
                </a:cxn>
                <a:cxn ang="0">
                  <a:pos x="1351" y="49"/>
                </a:cxn>
                <a:cxn ang="0">
                  <a:pos x="1295" y="140"/>
                </a:cxn>
                <a:cxn ang="0">
                  <a:pos x="1357" y="181"/>
                </a:cxn>
                <a:cxn ang="0">
                  <a:pos x="1384" y="162"/>
                </a:cxn>
                <a:cxn ang="0">
                  <a:pos x="1338" y="162"/>
                </a:cxn>
                <a:cxn ang="0">
                  <a:pos x="1328" y="103"/>
                </a:cxn>
                <a:cxn ang="0">
                  <a:pos x="1395" y="56"/>
                </a:cxn>
                <a:cxn ang="0">
                  <a:pos x="1420" y="49"/>
                </a:cxn>
                <a:cxn ang="0">
                  <a:pos x="1192" y="46"/>
                </a:cxn>
                <a:cxn ang="0">
                  <a:pos x="1282" y="46"/>
                </a:cxn>
                <a:cxn ang="0">
                  <a:pos x="1111" y="153"/>
                </a:cxn>
                <a:cxn ang="0">
                  <a:pos x="1067" y="167"/>
                </a:cxn>
                <a:cxn ang="0">
                  <a:pos x="1049" y="134"/>
                </a:cxn>
                <a:cxn ang="0">
                  <a:pos x="1021" y="143"/>
                </a:cxn>
                <a:cxn ang="0">
                  <a:pos x="1071" y="181"/>
                </a:cxn>
                <a:cxn ang="0">
                  <a:pos x="1132" y="143"/>
                </a:cxn>
                <a:cxn ang="0">
                  <a:pos x="975" y="46"/>
                </a:cxn>
                <a:cxn ang="0">
                  <a:pos x="878" y="80"/>
                </a:cxn>
                <a:cxn ang="0">
                  <a:pos x="879" y="167"/>
                </a:cxn>
                <a:cxn ang="0">
                  <a:pos x="984" y="156"/>
                </a:cxn>
                <a:cxn ang="0">
                  <a:pos x="1000" y="64"/>
                </a:cxn>
                <a:cxn ang="0">
                  <a:pos x="829" y="80"/>
                </a:cxn>
                <a:cxn ang="0">
                  <a:pos x="795" y="100"/>
                </a:cxn>
                <a:cxn ang="0">
                  <a:pos x="721" y="99"/>
                </a:cxn>
                <a:cxn ang="0">
                  <a:pos x="698" y="65"/>
                </a:cxn>
                <a:cxn ang="0">
                  <a:pos x="668" y="40"/>
                </a:cxn>
                <a:cxn ang="0">
                  <a:pos x="630" y="69"/>
                </a:cxn>
                <a:cxn ang="0">
                  <a:pos x="603" y="126"/>
                </a:cxn>
                <a:cxn ang="0">
                  <a:pos x="602" y="172"/>
                </a:cxn>
                <a:cxn ang="0">
                  <a:pos x="659" y="170"/>
                </a:cxn>
                <a:cxn ang="0">
                  <a:pos x="478" y="45"/>
                </a:cxn>
                <a:cxn ang="0">
                  <a:pos x="559" y="61"/>
                </a:cxn>
                <a:cxn ang="0">
                  <a:pos x="435" y="43"/>
                </a:cxn>
                <a:cxn ang="0">
                  <a:pos x="383" y="81"/>
                </a:cxn>
                <a:cxn ang="0">
                  <a:pos x="416" y="129"/>
                </a:cxn>
                <a:cxn ang="0">
                  <a:pos x="421" y="162"/>
                </a:cxn>
                <a:cxn ang="0">
                  <a:pos x="378" y="148"/>
                </a:cxn>
                <a:cxn ang="0">
                  <a:pos x="407" y="180"/>
                </a:cxn>
                <a:cxn ang="0">
                  <a:pos x="453" y="130"/>
                </a:cxn>
                <a:cxn ang="0">
                  <a:pos x="410" y="84"/>
                </a:cxn>
                <a:cxn ang="0">
                  <a:pos x="422" y="56"/>
                </a:cxn>
                <a:cxn ang="0">
                  <a:pos x="464" y="53"/>
                </a:cxn>
                <a:cxn ang="0">
                  <a:pos x="273" y="46"/>
                </a:cxn>
                <a:cxn ang="0">
                  <a:pos x="364" y="46"/>
                </a:cxn>
                <a:cxn ang="0">
                  <a:pos x="216" y="177"/>
                </a:cxn>
                <a:cxn ang="0">
                  <a:pos x="226" y="73"/>
                </a:cxn>
                <a:cxn ang="0">
                  <a:pos x="194" y="46"/>
                </a:cxn>
                <a:cxn ang="0">
                  <a:pos x="102" y="156"/>
                </a:cxn>
                <a:cxn ang="0">
                  <a:pos x="118" y="73"/>
                </a:cxn>
                <a:cxn ang="0">
                  <a:pos x="127" y="22"/>
                </a:cxn>
                <a:cxn ang="0">
                  <a:pos x="654" y="69"/>
                </a:cxn>
                <a:cxn ang="0">
                  <a:pos x="679" y="53"/>
                </a:cxn>
                <a:cxn ang="0">
                  <a:pos x="645" y="164"/>
                </a:cxn>
                <a:cxn ang="0">
                  <a:pos x="621" y="132"/>
                </a:cxn>
                <a:cxn ang="0">
                  <a:pos x="645" y="164"/>
                </a:cxn>
                <a:cxn ang="0">
                  <a:pos x="181" y="59"/>
                </a:cxn>
                <a:cxn ang="0">
                  <a:pos x="192" y="94"/>
                </a:cxn>
              </a:cxnLst>
              <a:rect l="0" t="0" r="r" b="b"/>
              <a:pathLst>
                <a:path w="1430" h="181">
                  <a:moveTo>
                    <a:pt x="965" y="143"/>
                  </a:moveTo>
                  <a:lnTo>
                    <a:pt x="965" y="143"/>
                  </a:lnTo>
                  <a:lnTo>
                    <a:pt x="955" y="154"/>
                  </a:lnTo>
                  <a:lnTo>
                    <a:pt x="946" y="164"/>
                  </a:lnTo>
                  <a:lnTo>
                    <a:pt x="935" y="169"/>
                  </a:lnTo>
                  <a:lnTo>
                    <a:pt x="924" y="170"/>
                  </a:lnTo>
                  <a:lnTo>
                    <a:pt x="924" y="170"/>
                  </a:lnTo>
                  <a:lnTo>
                    <a:pt x="916" y="170"/>
                  </a:lnTo>
                  <a:lnTo>
                    <a:pt x="909" y="167"/>
                  </a:lnTo>
                  <a:lnTo>
                    <a:pt x="905" y="165"/>
                  </a:lnTo>
                  <a:lnTo>
                    <a:pt x="900" y="161"/>
                  </a:lnTo>
                  <a:lnTo>
                    <a:pt x="897" y="156"/>
                  </a:lnTo>
                  <a:lnTo>
                    <a:pt x="894" y="150"/>
                  </a:lnTo>
                  <a:lnTo>
                    <a:pt x="892" y="143"/>
                  </a:lnTo>
                  <a:lnTo>
                    <a:pt x="892" y="134"/>
                  </a:lnTo>
                  <a:lnTo>
                    <a:pt x="892" y="134"/>
                  </a:lnTo>
                  <a:lnTo>
                    <a:pt x="892" y="121"/>
                  </a:lnTo>
                  <a:lnTo>
                    <a:pt x="895" y="108"/>
                  </a:lnTo>
                  <a:lnTo>
                    <a:pt x="900" y="96"/>
                  </a:lnTo>
                  <a:lnTo>
                    <a:pt x="906" y="83"/>
                  </a:lnTo>
                  <a:lnTo>
                    <a:pt x="906" y="83"/>
                  </a:lnTo>
                  <a:lnTo>
                    <a:pt x="916" y="72"/>
                  </a:lnTo>
                  <a:lnTo>
                    <a:pt x="925" y="62"/>
                  </a:lnTo>
                  <a:lnTo>
                    <a:pt x="936" y="57"/>
                  </a:lnTo>
                  <a:lnTo>
                    <a:pt x="949" y="56"/>
                  </a:lnTo>
                  <a:lnTo>
                    <a:pt x="949" y="56"/>
                  </a:lnTo>
                  <a:lnTo>
                    <a:pt x="955" y="56"/>
                  </a:lnTo>
                  <a:lnTo>
                    <a:pt x="962" y="59"/>
                  </a:lnTo>
                  <a:lnTo>
                    <a:pt x="968" y="62"/>
                  </a:lnTo>
                  <a:lnTo>
                    <a:pt x="973" y="67"/>
                  </a:lnTo>
                  <a:lnTo>
                    <a:pt x="973" y="67"/>
                  </a:lnTo>
                  <a:lnTo>
                    <a:pt x="976" y="73"/>
                  </a:lnTo>
                  <a:lnTo>
                    <a:pt x="978" y="80"/>
                  </a:lnTo>
                  <a:lnTo>
                    <a:pt x="979" y="86"/>
                  </a:lnTo>
                  <a:lnTo>
                    <a:pt x="979" y="94"/>
                  </a:lnTo>
                  <a:lnTo>
                    <a:pt x="979" y="94"/>
                  </a:lnTo>
                  <a:lnTo>
                    <a:pt x="979" y="107"/>
                  </a:lnTo>
                  <a:lnTo>
                    <a:pt x="976" y="119"/>
                  </a:lnTo>
                  <a:lnTo>
                    <a:pt x="971" y="132"/>
                  </a:lnTo>
                  <a:lnTo>
                    <a:pt x="965" y="143"/>
                  </a:lnTo>
                  <a:lnTo>
                    <a:pt x="965" y="143"/>
                  </a:lnTo>
                  <a:close/>
                  <a:moveTo>
                    <a:pt x="1385" y="43"/>
                  </a:moveTo>
                  <a:lnTo>
                    <a:pt x="1385" y="43"/>
                  </a:lnTo>
                  <a:lnTo>
                    <a:pt x="1366" y="45"/>
                  </a:lnTo>
                  <a:lnTo>
                    <a:pt x="1351" y="49"/>
                  </a:lnTo>
                  <a:lnTo>
                    <a:pt x="1335" y="56"/>
                  </a:lnTo>
                  <a:lnTo>
                    <a:pt x="1322" y="67"/>
                  </a:lnTo>
                  <a:lnTo>
                    <a:pt x="1322" y="67"/>
                  </a:lnTo>
                  <a:lnTo>
                    <a:pt x="1309" y="80"/>
                  </a:lnTo>
                  <a:lnTo>
                    <a:pt x="1301" y="94"/>
                  </a:lnTo>
                  <a:lnTo>
                    <a:pt x="1295" y="111"/>
                  </a:lnTo>
                  <a:lnTo>
                    <a:pt x="1293" y="129"/>
                  </a:lnTo>
                  <a:lnTo>
                    <a:pt x="1293" y="129"/>
                  </a:lnTo>
                  <a:lnTo>
                    <a:pt x="1295" y="140"/>
                  </a:lnTo>
                  <a:lnTo>
                    <a:pt x="1298" y="151"/>
                  </a:lnTo>
                  <a:lnTo>
                    <a:pt x="1305" y="161"/>
                  </a:lnTo>
                  <a:lnTo>
                    <a:pt x="1314" y="169"/>
                  </a:lnTo>
                  <a:lnTo>
                    <a:pt x="1314" y="169"/>
                  </a:lnTo>
                  <a:lnTo>
                    <a:pt x="1324" y="173"/>
                  </a:lnTo>
                  <a:lnTo>
                    <a:pt x="1333" y="178"/>
                  </a:lnTo>
                  <a:lnTo>
                    <a:pt x="1344" y="180"/>
                  </a:lnTo>
                  <a:lnTo>
                    <a:pt x="1357" y="181"/>
                  </a:lnTo>
                  <a:lnTo>
                    <a:pt x="1357" y="181"/>
                  </a:lnTo>
                  <a:lnTo>
                    <a:pt x="1368" y="180"/>
                  </a:lnTo>
                  <a:lnTo>
                    <a:pt x="1381" y="178"/>
                  </a:lnTo>
                  <a:lnTo>
                    <a:pt x="1409" y="170"/>
                  </a:lnTo>
                  <a:lnTo>
                    <a:pt x="1420" y="119"/>
                  </a:lnTo>
                  <a:lnTo>
                    <a:pt x="1420" y="119"/>
                  </a:lnTo>
                  <a:lnTo>
                    <a:pt x="1408" y="121"/>
                  </a:lnTo>
                  <a:lnTo>
                    <a:pt x="1408" y="121"/>
                  </a:lnTo>
                  <a:lnTo>
                    <a:pt x="1392" y="119"/>
                  </a:lnTo>
                  <a:lnTo>
                    <a:pt x="1384" y="162"/>
                  </a:lnTo>
                  <a:lnTo>
                    <a:pt x="1384" y="162"/>
                  </a:lnTo>
                  <a:lnTo>
                    <a:pt x="1381" y="165"/>
                  </a:lnTo>
                  <a:lnTo>
                    <a:pt x="1374" y="167"/>
                  </a:lnTo>
                  <a:lnTo>
                    <a:pt x="1368" y="169"/>
                  </a:lnTo>
                  <a:lnTo>
                    <a:pt x="1357" y="169"/>
                  </a:lnTo>
                  <a:lnTo>
                    <a:pt x="1357" y="169"/>
                  </a:lnTo>
                  <a:lnTo>
                    <a:pt x="1351" y="167"/>
                  </a:lnTo>
                  <a:lnTo>
                    <a:pt x="1343" y="165"/>
                  </a:lnTo>
                  <a:lnTo>
                    <a:pt x="1338" y="162"/>
                  </a:lnTo>
                  <a:lnTo>
                    <a:pt x="1333" y="158"/>
                  </a:lnTo>
                  <a:lnTo>
                    <a:pt x="1333" y="158"/>
                  </a:lnTo>
                  <a:lnTo>
                    <a:pt x="1330" y="153"/>
                  </a:lnTo>
                  <a:lnTo>
                    <a:pt x="1327" y="146"/>
                  </a:lnTo>
                  <a:lnTo>
                    <a:pt x="1325" y="138"/>
                  </a:lnTo>
                  <a:lnTo>
                    <a:pt x="1325" y="130"/>
                  </a:lnTo>
                  <a:lnTo>
                    <a:pt x="1325" y="130"/>
                  </a:lnTo>
                  <a:lnTo>
                    <a:pt x="1325" y="118"/>
                  </a:lnTo>
                  <a:lnTo>
                    <a:pt x="1328" y="103"/>
                  </a:lnTo>
                  <a:lnTo>
                    <a:pt x="1333" y="92"/>
                  </a:lnTo>
                  <a:lnTo>
                    <a:pt x="1341" y="80"/>
                  </a:lnTo>
                  <a:lnTo>
                    <a:pt x="1341" y="80"/>
                  </a:lnTo>
                  <a:lnTo>
                    <a:pt x="1351" y="69"/>
                  </a:lnTo>
                  <a:lnTo>
                    <a:pt x="1360" y="61"/>
                  </a:lnTo>
                  <a:lnTo>
                    <a:pt x="1373" y="56"/>
                  </a:lnTo>
                  <a:lnTo>
                    <a:pt x="1385" y="54"/>
                  </a:lnTo>
                  <a:lnTo>
                    <a:pt x="1385" y="54"/>
                  </a:lnTo>
                  <a:lnTo>
                    <a:pt x="1395" y="56"/>
                  </a:lnTo>
                  <a:lnTo>
                    <a:pt x="1404" y="59"/>
                  </a:lnTo>
                  <a:lnTo>
                    <a:pt x="1404" y="59"/>
                  </a:lnTo>
                  <a:lnTo>
                    <a:pt x="1414" y="65"/>
                  </a:lnTo>
                  <a:lnTo>
                    <a:pt x="1417" y="70"/>
                  </a:lnTo>
                  <a:lnTo>
                    <a:pt x="1419" y="73"/>
                  </a:lnTo>
                  <a:lnTo>
                    <a:pt x="1422" y="73"/>
                  </a:lnTo>
                  <a:lnTo>
                    <a:pt x="1430" y="56"/>
                  </a:lnTo>
                  <a:lnTo>
                    <a:pt x="1430" y="56"/>
                  </a:lnTo>
                  <a:lnTo>
                    <a:pt x="1420" y="49"/>
                  </a:lnTo>
                  <a:lnTo>
                    <a:pt x="1411" y="46"/>
                  </a:lnTo>
                  <a:lnTo>
                    <a:pt x="1398" y="45"/>
                  </a:lnTo>
                  <a:lnTo>
                    <a:pt x="1385" y="43"/>
                  </a:lnTo>
                  <a:lnTo>
                    <a:pt x="1385" y="43"/>
                  </a:lnTo>
                  <a:close/>
                  <a:moveTo>
                    <a:pt x="1282" y="46"/>
                  </a:moveTo>
                  <a:lnTo>
                    <a:pt x="1282" y="46"/>
                  </a:lnTo>
                  <a:lnTo>
                    <a:pt x="1276" y="46"/>
                  </a:lnTo>
                  <a:lnTo>
                    <a:pt x="1257" y="134"/>
                  </a:lnTo>
                  <a:lnTo>
                    <a:pt x="1192" y="46"/>
                  </a:lnTo>
                  <a:lnTo>
                    <a:pt x="1174" y="46"/>
                  </a:lnTo>
                  <a:lnTo>
                    <a:pt x="1149" y="177"/>
                  </a:lnTo>
                  <a:lnTo>
                    <a:pt x="1165" y="177"/>
                  </a:lnTo>
                  <a:lnTo>
                    <a:pt x="1182" y="83"/>
                  </a:lnTo>
                  <a:lnTo>
                    <a:pt x="1249" y="177"/>
                  </a:lnTo>
                  <a:lnTo>
                    <a:pt x="1263" y="177"/>
                  </a:lnTo>
                  <a:lnTo>
                    <a:pt x="1290" y="46"/>
                  </a:lnTo>
                  <a:lnTo>
                    <a:pt x="1290" y="46"/>
                  </a:lnTo>
                  <a:lnTo>
                    <a:pt x="1282" y="46"/>
                  </a:lnTo>
                  <a:lnTo>
                    <a:pt x="1282" y="46"/>
                  </a:lnTo>
                  <a:close/>
                  <a:moveTo>
                    <a:pt x="1144" y="48"/>
                  </a:moveTo>
                  <a:lnTo>
                    <a:pt x="1144" y="48"/>
                  </a:lnTo>
                  <a:lnTo>
                    <a:pt x="1138" y="46"/>
                  </a:lnTo>
                  <a:lnTo>
                    <a:pt x="1120" y="132"/>
                  </a:lnTo>
                  <a:lnTo>
                    <a:pt x="1120" y="132"/>
                  </a:lnTo>
                  <a:lnTo>
                    <a:pt x="1117" y="140"/>
                  </a:lnTo>
                  <a:lnTo>
                    <a:pt x="1114" y="146"/>
                  </a:lnTo>
                  <a:lnTo>
                    <a:pt x="1111" y="153"/>
                  </a:lnTo>
                  <a:lnTo>
                    <a:pt x="1105" y="158"/>
                  </a:lnTo>
                  <a:lnTo>
                    <a:pt x="1105" y="158"/>
                  </a:lnTo>
                  <a:lnTo>
                    <a:pt x="1100" y="162"/>
                  </a:lnTo>
                  <a:lnTo>
                    <a:pt x="1092" y="165"/>
                  </a:lnTo>
                  <a:lnTo>
                    <a:pt x="1086" y="167"/>
                  </a:lnTo>
                  <a:lnTo>
                    <a:pt x="1078" y="169"/>
                  </a:lnTo>
                  <a:lnTo>
                    <a:pt x="1078" y="169"/>
                  </a:lnTo>
                  <a:lnTo>
                    <a:pt x="1071" y="169"/>
                  </a:lnTo>
                  <a:lnTo>
                    <a:pt x="1067" y="167"/>
                  </a:lnTo>
                  <a:lnTo>
                    <a:pt x="1062" y="164"/>
                  </a:lnTo>
                  <a:lnTo>
                    <a:pt x="1057" y="161"/>
                  </a:lnTo>
                  <a:lnTo>
                    <a:pt x="1057" y="161"/>
                  </a:lnTo>
                  <a:lnTo>
                    <a:pt x="1054" y="158"/>
                  </a:lnTo>
                  <a:lnTo>
                    <a:pt x="1051" y="153"/>
                  </a:lnTo>
                  <a:lnTo>
                    <a:pt x="1049" y="146"/>
                  </a:lnTo>
                  <a:lnTo>
                    <a:pt x="1049" y="142"/>
                  </a:lnTo>
                  <a:lnTo>
                    <a:pt x="1049" y="142"/>
                  </a:lnTo>
                  <a:lnTo>
                    <a:pt x="1049" y="134"/>
                  </a:lnTo>
                  <a:lnTo>
                    <a:pt x="1067" y="48"/>
                  </a:lnTo>
                  <a:lnTo>
                    <a:pt x="1067" y="48"/>
                  </a:lnTo>
                  <a:lnTo>
                    <a:pt x="1055" y="48"/>
                  </a:lnTo>
                  <a:lnTo>
                    <a:pt x="1055" y="48"/>
                  </a:lnTo>
                  <a:lnTo>
                    <a:pt x="1038" y="48"/>
                  </a:lnTo>
                  <a:lnTo>
                    <a:pt x="1022" y="134"/>
                  </a:lnTo>
                  <a:lnTo>
                    <a:pt x="1022" y="134"/>
                  </a:lnTo>
                  <a:lnTo>
                    <a:pt x="1021" y="143"/>
                  </a:lnTo>
                  <a:lnTo>
                    <a:pt x="1021" y="143"/>
                  </a:lnTo>
                  <a:lnTo>
                    <a:pt x="1022" y="153"/>
                  </a:lnTo>
                  <a:lnTo>
                    <a:pt x="1025" y="161"/>
                  </a:lnTo>
                  <a:lnTo>
                    <a:pt x="1030" y="167"/>
                  </a:lnTo>
                  <a:lnTo>
                    <a:pt x="1036" y="173"/>
                  </a:lnTo>
                  <a:lnTo>
                    <a:pt x="1036" y="173"/>
                  </a:lnTo>
                  <a:lnTo>
                    <a:pt x="1044" y="177"/>
                  </a:lnTo>
                  <a:lnTo>
                    <a:pt x="1052" y="178"/>
                  </a:lnTo>
                  <a:lnTo>
                    <a:pt x="1062" y="180"/>
                  </a:lnTo>
                  <a:lnTo>
                    <a:pt x="1071" y="181"/>
                  </a:lnTo>
                  <a:lnTo>
                    <a:pt x="1071" y="181"/>
                  </a:lnTo>
                  <a:lnTo>
                    <a:pt x="1082" y="180"/>
                  </a:lnTo>
                  <a:lnTo>
                    <a:pt x="1094" y="178"/>
                  </a:lnTo>
                  <a:lnTo>
                    <a:pt x="1103" y="173"/>
                  </a:lnTo>
                  <a:lnTo>
                    <a:pt x="1113" y="169"/>
                  </a:lnTo>
                  <a:lnTo>
                    <a:pt x="1113" y="169"/>
                  </a:lnTo>
                  <a:lnTo>
                    <a:pt x="1120" y="161"/>
                  </a:lnTo>
                  <a:lnTo>
                    <a:pt x="1127" y="153"/>
                  </a:lnTo>
                  <a:lnTo>
                    <a:pt x="1132" y="143"/>
                  </a:lnTo>
                  <a:lnTo>
                    <a:pt x="1135" y="132"/>
                  </a:lnTo>
                  <a:lnTo>
                    <a:pt x="1152" y="48"/>
                  </a:lnTo>
                  <a:lnTo>
                    <a:pt x="1152" y="48"/>
                  </a:lnTo>
                  <a:lnTo>
                    <a:pt x="1144" y="48"/>
                  </a:lnTo>
                  <a:lnTo>
                    <a:pt x="1144" y="48"/>
                  </a:lnTo>
                  <a:close/>
                  <a:moveTo>
                    <a:pt x="994" y="56"/>
                  </a:moveTo>
                  <a:lnTo>
                    <a:pt x="994" y="56"/>
                  </a:lnTo>
                  <a:lnTo>
                    <a:pt x="984" y="51"/>
                  </a:lnTo>
                  <a:lnTo>
                    <a:pt x="975" y="46"/>
                  </a:lnTo>
                  <a:lnTo>
                    <a:pt x="963" y="45"/>
                  </a:lnTo>
                  <a:lnTo>
                    <a:pt x="951" y="43"/>
                  </a:lnTo>
                  <a:lnTo>
                    <a:pt x="951" y="43"/>
                  </a:lnTo>
                  <a:lnTo>
                    <a:pt x="933" y="45"/>
                  </a:lnTo>
                  <a:lnTo>
                    <a:pt x="917" y="49"/>
                  </a:lnTo>
                  <a:lnTo>
                    <a:pt x="903" y="56"/>
                  </a:lnTo>
                  <a:lnTo>
                    <a:pt x="890" y="67"/>
                  </a:lnTo>
                  <a:lnTo>
                    <a:pt x="890" y="67"/>
                  </a:lnTo>
                  <a:lnTo>
                    <a:pt x="878" y="80"/>
                  </a:lnTo>
                  <a:lnTo>
                    <a:pt x="870" y="94"/>
                  </a:lnTo>
                  <a:lnTo>
                    <a:pt x="865" y="110"/>
                  </a:lnTo>
                  <a:lnTo>
                    <a:pt x="863" y="127"/>
                  </a:lnTo>
                  <a:lnTo>
                    <a:pt x="863" y="127"/>
                  </a:lnTo>
                  <a:lnTo>
                    <a:pt x="863" y="138"/>
                  </a:lnTo>
                  <a:lnTo>
                    <a:pt x="867" y="150"/>
                  </a:lnTo>
                  <a:lnTo>
                    <a:pt x="871" y="159"/>
                  </a:lnTo>
                  <a:lnTo>
                    <a:pt x="879" y="167"/>
                  </a:lnTo>
                  <a:lnTo>
                    <a:pt x="879" y="167"/>
                  </a:lnTo>
                  <a:lnTo>
                    <a:pt x="887" y="173"/>
                  </a:lnTo>
                  <a:lnTo>
                    <a:pt x="897" y="177"/>
                  </a:lnTo>
                  <a:lnTo>
                    <a:pt x="908" y="180"/>
                  </a:lnTo>
                  <a:lnTo>
                    <a:pt x="921" y="181"/>
                  </a:lnTo>
                  <a:lnTo>
                    <a:pt x="921" y="181"/>
                  </a:lnTo>
                  <a:lnTo>
                    <a:pt x="938" y="180"/>
                  </a:lnTo>
                  <a:lnTo>
                    <a:pt x="954" y="175"/>
                  </a:lnTo>
                  <a:lnTo>
                    <a:pt x="970" y="167"/>
                  </a:lnTo>
                  <a:lnTo>
                    <a:pt x="984" y="156"/>
                  </a:lnTo>
                  <a:lnTo>
                    <a:pt x="984" y="156"/>
                  </a:lnTo>
                  <a:lnTo>
                    <a:pt x="995" y="143"/>
                  </a:lnTo>
                  <a:lnTo>
                    <a:pt x="1003" y="129"/>
                  </a:lnTo>
                  <a:lnTo>
                    <a:pt x="1008" y="113"/>
                  </a:lnTo>
                  <a:lnTo>
                    <a:pt x="1009" y="96"/>
                  </a:lnTo>
                  <a:lnTo>
                    <a:pt x="1009" y="96"/>
                  </a:lnTo>
                  <a:lnTo>
                    <a:pt x="1009" y="84"/>
                  </a:lnTo>
                  <a:lnTo>
                    <a:pt x="1006" y="73"/>
                  </a:lnTo>
                  <a:lnTo>
                    <a:pt x="1000" y="64"/>
                  </a:lnTo>
                  <a:lnTo>
                    <a:pt x="994" y="56"/>
                  </a:lnTo>
                  <a:lnTo>
                    <a:pt x="994" y="56"/>
                  </a:lnTo>
                  <a:close/>
                  <a:moveTo>
                    <a:pt x="894" y="2"/>
                  </a:moveTo>
                  <a:lnTo>
                    <a:pt x="894" y="2"/>
                  </a:lnTo>
                  <a:lnTo>
                    <a:pt x="889" y="2"/>
                  </a:lnTo>
                  <a:lnTo>
                    <a:pt x="883" y="0"/>
                  </a:lnTo>
                  <a:lnTo>
                    <a:pt x="883" y="0"/>
                  </a:lnTo>
                  <a:lnTo>
                    <a:pt x="856" y="43"/>
                  </a:lnTo>
                  <a:lnTo>
                    <a:pt x="829" y="80"/>
                  </a:lnTo>
                  <a:lnTo>
                    <a:pt x="829" y="80"/>
                  </a:lnTo>
                  <a:lnTo>
                    <a:pt x="805" y="0"/>
                  </a:lnTo>
                  <a:lnTo>
                    <a:pt x="805" y="0"/>
                  </a:lnTo>
                  <a:lnTo>
                    <a:pt x="795" y="2"/>
                  </a:lnTo>
                  <a:lnTo>
                    <a:pt x="786" y="2"/>
                  </a:lnTo>
                  <a:lnTo>
                    <a:pt x="786" y="2"/>
                  </a:lnTo>
                  <a:lnTo>
                    <a:pt x="773" y="2"/>
                  </a:lnTo>
                  <a:lnTo>
                    <a:pt x="760" y="0"/>
                  </a:lnTo>
                  <a:lnTo>
                    <a:pt x="795" y="100"/>
                  </a:lnTo>
                  <a:lnTo>
                    <a:pt x="781" y="177"/>
                  </a:lnTo>
                  <a:lnTo>
                    <a:pt x="819" y="177"/>
                  </a:lnTo>
                  <a:lnTo>
                    <a:pt x="833" y="97"/>
                  </a:lnTo>
                  <a:lnTo>
                    <a:pt x="833" y="97"/>
                  </a:lnTo>
                  <a:lnTo>
                    <a:pt x="908" y="0"/>
                  </a:lnTo>
                  <a:lnTo>
                    <a:pt x="908" y="0"/>
                  </a:lnTo>
                  <a:lnTo>
                    <a:pt x="894" y="2"/>
                  </a:lnTo>
                  <a:lnTo>
                    <a:pt x="894" y="2"/>
                  </a:lnTo>
                  <a:close/>
                  <a:moveTo>
                    <a:pt x="721" y="99"/>
                  </a:moveTo>
                  <a:lnTo>
                    <a:pt x="721" y="99"/>
                  </a:lnTo>
                  <a:lnTo>
                    <a:pt x="705" y="119"/>
                  </a:lnTo>
                  <a:lnTo>
                    <a:pt x="691" y="135"/>
                  </a:lnTo>
                  <a:lnTo>
                    <a:pt x="667" y="99"/>
                  </a:lnTo>
                  <a:lnTo>
                    <a:pt x="667" y="99"/>
                  </a:lnTo>
                  <a:lnTo>
                    <a:pt x="681" y="89"/>
                  </a:lnTo>
                  <a:lnTo>
                    <a:pt x="691" y="80"/>
                  </a:lnTo>
                  <a:lnTo>
                    <a:pt x="697" y="70"/>
                  </a:lnTo>
                  <a:lnTo>
                    <a:pt x="698" y="65"/>
                  </a:lnTo>
                  <a:lnTo>
                    <a:pt x="698" y="62"/>
                  </a:lnTo>
                  <a:lnTo>
                    <a:pt x="698" y="62"/>
                  </a:lnTo>
                  <a:lnTo>
                    <a:pt x="698" y="56"/>
                  </a:lnTo>
                  <a:lnTo>
                    <a:pt x="697" y="53"/>
                  </a:lnTo>
                  <a:lnTo>
                    <a:pt x="695" y="48"/>
                  </a:lnTo>
                  <a:lnTo>
                    <a:pt x="692" y="45"/>
                  </a:lnTo>
                  <a:lnTo>
                    <a:pt x="687" y="43"/>
                  </a:lnTo>
                  <a:lnTo>
                    <a:pt x="683" y="41"/>
                  </a:lnTo>
                  <a:lnTo>
                    <a:pt x="668" y="40"/>
                  </a:lnTo>
                  <a:lnTo>
                    <a:pt x="668" y="40"/>
                  </a:lnTo>
                  <a:lnTo>
                    <a:pt x="660" y="40"/>
                  </a:lnTo>
                  <a:lnTo>
                    <a:pt x="654" y="41"/>
                  </a:lnTo>
                  <a:lnTo>
                    <a:pt x="646" y="45"/>
                  </a:lnTo>
                  <a:lnTo>
                    <a:pt x="641" y="49"/>
                  </a:lnTo>
                  <a:lnTo>
                    <a:pt x="641" y="49"/>
                  </a:lnTo>
                  <a:lnTo>
                    <a:pt x="635" y="56"/>
                  </a:lnTo>
                  <a:lnTo>
                    <a:pt x="632" y="62"/>
                  </a:lnTo>
                  <a:lnTo>
                    <a:pt x="630" y="69"/>
                  </a:lnTo>
                  <a:lnTo>
                    <a:pt x="629" y="76"/>
                  </a:lnTo>
                  <a:lnTo>
                    <a:pt x="629" y="76"/>
                  </a:lnTo>
                  <a:lnTo>
                    <a:pt x="629" y="83"/>
                  </a:lnTo>
                  <a:lnTo>
                    <a:pt x="630" y="89"/>
                  </a:lnTo>
                  <a:lnTo>
                    <a:pt x="637" y="103"/>
                  </a:lnTo>
                  <a:lnTo>
                    <a:pt x="637" y="103"/>
                  </a:lnTo>
                  <a:lnTo>
                    <a:pt x="618" y="115"/>
                  </a:lnTo>
                  <a:lnTo>
                    <a:pt x="610" y="119"/>
                  </a:lnTo>
                  <a:lnTo>
                    <a:pt x="603" y="126"/>
                  </a:lnTo>
                  <a:lnTo>
                    <a:pt x="599" y="132"/>
                  </a:lnTo>
                  <a:lnTo>
                    <a:pt x="595" y="137"/>
                  </a:lnTo>
                  <a:lnTo>
                    <a:pt x="592" y="143"/>
                  </a:lnTo>
                  <a:lnTo>
                    <a:pt x="592" y="150"/>
                  </a:lnTo>
                  <a:lnTo>
                    <a:pt x="592" y="150"/>
                  </a:lnTo>
                  <a:lnTo>
                    <a:pt x="592" y="156"/>
                  </a:lnTo>
                  <a:lnTo>
                    <a:pt x="595" y="162"/>
                  </a:lnTo>
                  <a:lnTo>
                    <a:pt x="599" y="167"/>
                  </a:lnTo>
                  <a:lnTo>
                    <a:pt x="602" y="172"/>
                  </a:lnTo>
                  <a:lnTo>
                    <a:pt x="602" y="172"/>
                  </a:lnTo>
                  <a:lnTo>
                    <a:pt x="606" y="175"/>
                  </a:lnTo>
                  <a:lnTo>
                    <a:pt x="613" y="177"/>
                  </a:lnTo>
                  <a:lnTo>
                    <a:pt x="619" y="178"/>
                  </a:lnTo>
                  <a:lnTo>
                    <a:pt x="626" y="178"/>
                  </a:lnTo>
                  <a:lnTo>
                    <a:pt x="626" y="178"/>
                  </a:lnTo>
                  <a:lnTo>
                    <a:pt x="637" y="178"/>
                  </a:lnTo>
                  <a:lnTo>
                    <a:pt x="648" y="175"/>
                  </a:lnTo>
                  <a:lnTo>
                    <a:pt x="659" y="170"/>
                  </a:lnTo>
                  <a:lnTo>
                    <a:pt x="672" y="162"/>
                  </a:lnTo>
                  <a:lnTo>
                    <a:pt x="679" y="177"/>
                  </a:lnTo>
                  <a:lnTo>
                    <a:pt x="718" y="177"/>
                  </a:lnTo>
                  <a:lnTo>
                    <a:pt x="695" y="145"/>
                  </a:lnTo>
                  <a:lnTo>
                    <a:pt x="695" y="145"/>
                  </a:lnTo>
                  <a:lnTo>
                    <a:pt x="730" y="110"/>
                  </a:lnTo>
                  <a:lnTo>
                    <a:pt x="721" y="99"/>
                  </a:lnTo>
                  <a:close/>
                  <a:moveTo>
                    <a:pt x="478" y="45"/>
                  </a:moveTo>
                  <a:lnTo>
                    <a:pt x="478" y="45"/>
                  </a:lnTo>
                  <a:lnTo>
                    <a:pt x="476" y="54"/>
                  </a:lnTo>
                  <a:lnTo>
                    <a:pt x="475" y="61"/>
                  </a:lnTo>
                  <a:lnTo>
                    <a:pt x="475" y="61"/>
                  </a:lnTo>
                  <a:lnTo>
                    <a:pt x="510" y="59"/>
                  </a:lnTo>
                  <a:lnTo>
                    <a:pt x="488" y="177"/>
                  </a:lnTo>
                  <a:lnTo>
                    <a:pt x="514" y="177"/>
                  </a:lnTo>
                  <a:lnTo>
                    <a:pt x="538" y="59"/>
                  </a:lnTo>
                  <a:lnTo>
                    <a:pt x="538" y="59"/>
                  </a:lnTo>
                  <a:lnTo>
                    <a:pt x="559" y="61"/>
                  </a:lnTo>
                  <a:lnTo>
                    <a:pt x="572" y="62"/>
                  </a:lnTo>
                  <a:lnTo>
                    <a:pt x="572" y="62"/>
                  </a:lnTo>
                  <a:lnTo>
                    <a:pt x="572" y="53"/>
                  </a:lnTo>
                  <a:lnTo>
                    <a:pt x="575" y="45"/>
                  </a:lnTo>
                  <a:lnTo>
                    <a:pt x="478" y="45"/>
                  </a:lnTo>
                  <a:close/>
                  <a:moveTo>
                    <a:pt x="449" y="46"/>
                  </a:moveTo>
                  <a:lnTo>
                    <a:pt x="449" y="46"/>
                  </a:lnTo>
                  <a:lnTo>
                    <a:pt x="441" y="43"/>
                  </a:lnTo>
                  <a:lnTo>
                    <a:pt x="435" y="43"/>
                  </a:lnTo>
                  <a:lnTo>
                    <a:pt x="435" y="43"/>
                  </a:lnTo>
                  <a:lnTo>
                    <a:pt x="424" y="45"/>
                  </a:lnTo>
                  <a:lnTo>
                    <a:pt x="415" y="46"/>
                  </a:lnTo>
                  <a:lnTo>
                    <a:pt x="407" y="51"/>
                  </a:lnTo>
                  <a:lnTo>
                    <a:pt x="399" y="56"/>
                  </a:lnTo>
                  <a:lnTo>
                    <a:pt x="399" y="56"/>
                  </a:lnTo>
                  <a:lnTo>
                    <a:pt x="391" y="64"/>
                  </a:lnTo>
                  <a:lnTo>
                    <a:pt x="386" y="72"/>
                  </a:lnTo>
                  <a:lnTo>
                    <a:pt x="383" y="81"/>
                  </a:lnTo>
                  <a:lnTo>
                    <a:pt x="383" y="91"/>
                  </a:lnTo>
                  <a:lnTo>
                    <a:pt x="383" y="91"/>
                  </a:lnTo>
                  <a:lnTo>
                    <a:pt x="383" y="97"/>
                  </a:lnTo>
                  <a:lnTo>
                    <a:pt x="386" y="103"/>
                  </a:lnTo>
                  <a:lnTo>
                    <a:pt x="389" y="110"/>
                  </a:lnTo>
                  <a:lnTo>
                    <a:pt x="394" y="115"/>
                  </a:lnTo>
                  <a:lnTo>
                    <a:pt x="394" y="115"/>
                  </a:lnTo>
                  <a:lnTo>
                    <a:pt x="416" y="129"/>
                  </a:lnTo>
                  <a:lnTo>
                    <a:pt x="416" y="129"/>
                  </a:lnTo>
                  <a:lnTo>
                    <a:pt x="421" y="132"/>
                  </a:lnTo>
                  <a:lnTo>
                    <a:pt x="426" y="137"/>
                  </a:lnTo>
                  <a:lnTo>
                    <a:pt x="427" y="142"/>
                  </a:lnTo>
                  <a:lnTo>
                    <a:pt x="429" y="145"/>
                  </a:lnTo>
                  <a:lnTo>
                    <a:pt x="429" y="145"/>
                  </a:lnTo>
                  <a:lnTo>
                    <a:pt x="427" y="150"/>
                  </a:lnTo>
                  <a:lnTo>
                    <a:pt x="426" y="154"/>
                  </a:lnTo>
                  <a:lnTo>
                    <a:pt x="424" y="159"/>
                  </a:lnTo>
                  <a:lnTo>
                    <a:pt x="421" y="162"/>
                  </a:lnTo>
                  <a:lnTo>
                    <a:pt x="421" y="162"/>
                  </a:lnTo>
                  <a:lnTo>
                    <a:pt x="411" y="167"/>
                  </a:lnTo>
                  <a:lnTo>
                    <a:pt x="402" y="169"/>
                  </a:lnTo>
                  <a:lnTo>
                    <a:pt x="402" y="169"/>
                  </a:lnTo>
                  <a:lnTo>
                    <a:pt x="391" y="167"/>
                  </a:lnTo>
                  <a:lnTo>
                    <a:pt x="384" y="164"/>
                  </a:lnTo>
                  <a:lnTo>
                    <a:pt x="381" y="161"/>
                  </a:lnTo>
                  <a:lnTo>
                    <a:pt x="380" y="158"/>
                  </a:lnTo>
                  <a:lnTo>
                    <a:pt x="378" y="148"/>
                  </a:lnTo>
                  <a:lnTo>
                    <a:pt x="376" y="148"/>
                  </a:lnTo>
                  <a:lnTo>
                    <a:pt x="365" y="172"/>
                  </a:lnTo>
                  <a:lnTo>
                    <a:pt x="365" y="172"/>
                  </a:lnTo>
                  <a:lnTo>
                    <a:pt x="370" y="177"/>
                  </a:lnTo>
                  <a:lnTo>
                    <a:pt x="378" y="178"/>
                  </a:lnTo>
                  <a:lnTo>
                    <a:pt x="386" y="180"/>
                  </a:lnTo>
                  <a:lnTo>
                    <a:pt x="395" y="181"/>
                  </a:lnTo>
                  <a:lnTo>
                    <a:pt x="395" y="181"/>
                  </a:lnTo>
                  <a:lnTo>
                    <a:pt x="407" y="180"/>
                  </a:lnTo>
                  <a:lnTo>
                    <a:pt x="418" y="178"/>
                  </a:lnTo>
                  <a:lnTo>
                    <a:pt x="427" y="173"/>
                  </a:lnTo>
                  <a:lnTo>
                    <a:pt x="435" y="167"/>
                  </a:lnTo>
                  <a:lnTo>
                    <a:pt x="435" y="167"/>
                  </a:lnTo>
                  <a:lnTo>
                    <a:pt x="443" y="161"/>
                  </a:lnTo>
                  <a:lnTo>
                    <a:pt x="449" y="151"/>
                  </a:lnTo>
                  <a:lnTo>
                    <a:pt x="453" y="142"/>
                  </a:lnTo>
                  <a:lnTo>
                    <a:pt x="453" y="130"/>
                  </a:lnTo>
                  <a:lnTo>
                    <a:pt x="453" y="130"/>
                  </a:lnTo>
                  <a:lnTo>
                    <a:pt x="453" y="124"/>
                  </a:lnTo>
                  <a:lnTo>
                    <a:pt x="449" y="118"/>
                  </a:lnTo>
                  <a:lnTo>
                    <a:pt x="446" y="111"/>
                  </a:lnTo>
                  <a:lnTo>
                    <a:pt x="441" y="107"/>
                  </a:lnTo>
                  <a:lnTo>
                    <a:pt x="441" y="107"/>
                  </a:lnTo>
                  <a:lnTo>
                    <a:pt x="419" y="92"/>
                  </a:lnTo>
                  <a:lnTo>
                    <a:pt x="419" y="92"/>
                  </a:lnTo>
                  <a:lnTo>
                    <a:pt x="415" y="89"/>
                  </a:lnTo>
                  <a:lnTo>
                    <a:pt x="410" y="84"/>
                  </a:lnTo>
                  <a:lnTo>
                    <a:pt x="408" y="80"/>
                  </a:lnTo>
                  <a:lnTo>
                    <a:pt x="407" y="75"/>
                  </a:lnTo>
                  <a:lnTo>
                    <a:pt x="407" y="75"/>
                  </a:lnTo>
                  <a:lnTo>
                    <a:pt x="408" y="72"/>
                  </a:lnTo>
                  <a:lnTo>
                    <a:pt x="408" y="67"/>
                  </a:lnTo>
                  <a:lnTo>
                    <a:pt x="411" y="64"/>
                  </a:lnTo>
                  <a:lnTo>
                    <a:pt x="415" y="61"/>
                  </a:lnTo>
                  <a:lnTo>
                    <a:pt x="415" y="61"/>
                  </a:lnTo>
                  <a:lnTo>
                    <a:pt x="422" y="56"/>
                  </a:lnTo>
                  <a:lnTo>
                    <a:pt x="432" y="54"/>
                  </a:lnTo>
                  <a:lnTo>
                    <a:pt x="432" y="54"/>
                  </a:lnTo>
                  <a:lnTo>
                    <a:pt x="438" y="56"/>
                  </a:lnTo>
                  <a:lnTo>
                    <a:pt x="445" y="59"/>
                  </a:lnTo>
                  <a:lnTo>
                    <a:pt x="445" y="59"/>
                  </a:lnTo>
                  <a:lnTo>
                    <a:pt x="449" y="64"/>
                  </a:lnTo>
                  <a:lnTo>
                    <a:pt x="451" y="72"/>
                  </a:lnTo>
                  <a:lnTo>
                    <a:pt x="454" y="72"/>
                  </a:lnTo>
                  <a:lnTo>
                    <a:pt x="464" y="53"/>
                  </a:lnTo>
                  <a:lnTo>
                    <a:pt x="464" y="53"/>
                  </a:lnTo>
                  <a:lnTo>
                    <a:pt x="459" y="49"/>
                  </a:lnTo>
                  <a:lnTo>
                    <a:pt x="449" y="46"/>
                  </a:lnTo>
                  <a:lnTo>
                    <a:pt x="449" y="46"/>
                  </a:lnTo>
                  <a:close/>
                  <a:moveTo>
                    <a:pt x="364" y="46"/>
                  </a:moveTo>
                  <a:lnTo>
                    <a:pt x="364" y="46"/>
                  </a:lnTo>
                  <a:lnTo>
                    <a:pt x="357" y="46"/>
                  </a:lnTo>
                  <a:lnTo>
                    <a:pt x="340" y="135"/>
                  </a:lnTo>
                  <a:lnTo>
                    <a:pt x="273" y="46"/>
                  </a:lnTo>
                  <a:lnTo>
                    <a:pt x="257" y="46"/>
                  </a:lnTo>
                  <a:lnTo>
                    <a:pt x="231" y="177"/>
                  </a:lnTo>
                  <a:lnTo>
                    <a:pt x="246" y="177"/>
                  </a:lnTo>
                  <a:lnTo>
                    <a:pt x="264" y="83"/>
                  </a:lnTo>
                  <a:lnTo>
                    <a:pt x="330" y="177"/>
                  </a:lnTo>
                  <a:lnTo>
                    <a:pt x="346" y="177"/>
                  </a:lnTo>
                  <a:lnTo>
                    <a:pt x="372" y="46"/>
                  </a:lnTo>
                  <a:lnTo>
                    <a:pt x="372" y="46"/>
                  </a:lnTo>
                  <a:lnTo>
                    <a:pt x="364" y="46"/>
                  </a:lnTo>
                  <a:lnTo>
                    <a:pt x="364" y="46"/>
                  </a:lnTo>
                  <a:close/>
                  <a:moveTo>
                    <a:pt x="194" y="46"/>
                  </a:moveTo>
                  <a:lnTo>
                    <a:pt x="143" y="46"/>
                  </a:lnTo>
                  <a:lnTo>
                    <a:pt x="118" y="177"/>
                  </a:lnTo>
                  <a:lnTo>
                    <a:pt x="146" y="177"/>
                  </a:lnTo>
                  <a:lnTo>
                    <a:pt x="158" y="118"/>
                  </a:lnTo>
                  <a:lnTo>
                    <a:pt x="161" y="118"/>
                  </a:lnTo>
                  <a:lnTo>
                    <a:pt x="183" y="177"/>
                  </a:lnTo>
                  <a:lnTo>
                    <a:pt x="216" y="177"/>
                  </a:lnTo>
                  <a:lnTo>
                    <a:pt x="188" y="113"/>
                  </a:lnTo>
                  <a:lnTo>
                    <a:pt x="188" y="113"/>
                  </a:lnTo>
                  <a:lnTo>
                    <a:pt x="204" y="107"/>
                  </a:lnTo>
                  <a:lnTo>
                    <a:pt x="215" y="99"/>
                  </a:lnTo>
                  <a:lnTo>
                    <a:pt x="215" y="99"/>
                  </a:lnTo>
                  <a:lnTo>
                    <a:pt x="219" y="94"/>
                  </a:lnTo>
                  <a:lnTo>
                    <a:pt x="223" y="88"/>
                  </a:lnTo>
                  <a:lnTo>
                    <a:pt x="226" y="81"/>
                  </a:lnTo>
                  <a:lnTo>
                    <a:pt x="226" y="73"/>
                  </a:lnTo>
                  <a:lnTo>
                    <a:pt x="226" y="73"/>
                  </a:lnTo>
                  <a:lnTo>
                    <a:pt x="226" y="67"/>
                  </a:lnTo>
                  <a:lnTo>
                    <a:pt x="224" y="61"/>
                  </a:lnTo>
                  <a:lnTo>
                    <a:pt x="221" y="57"/>
                  </a:lnTo>
                  <a:lnTo>
                    <a:pt x="218" y="53"/>
                  </a:lnTo>
                  <a:lnTo>
                    <a:pt x="213" y="49"/>
                  </a:lnTo>
                  <a:lnTo>
                    <a:pt x="208" y="48"/>
                  </a:lnTo>
                  <a:lnTo>
                    <a:pt x="194" y="46"/>
                  </a:lnTo>
                  <a:lnTo>
                    <a:pt x="194" y="46"/>
                  </a:lnTo>
                  <a:close/>
                  <a:moveTo>
                    <a:pt x="34" y="0"/>
                  </a:moveTo>
                  <a:lnTo>
                    <a:pt x="0" y="177"/>
                  </a:lnTo>
                  <a:lnTo>
                    <a:pt x="99" y="177"/>
                  </a:lnTo>
                  <a:lnTo>
                    <a:pt x="99" y="177"/>
                  </a:lnTo>
                  <a:lnTo>
                    <a:pt x="97" y="170"/>
                  </a:lnTo>
                  <a:lnTo>
                    <a:pt x="97" y="165"/>
                  </a:lnTo>
                  <a:lnTo>
                    <a:pt x="99" y="161"/>
                  </a:lnTo>
                  <a:lnTo>
                    <a:pt x="102" y="156"/>
                  </a:lnTo>
                  <a:lnTo>
                    <a:pt x="102" y="156"/>
                  </a:lnTo>
                  <a:lnTo>
                    <a:pt x="50" y="159"/>
                  </a:lnTo>
                  <a:lnTo>
                    <a:pt x="42" y="159"/>
                  </a:lnTo>
                  <a:lnTo>
                    <a:pt x="54" y="91"/>
                  </a:lnTo>
                  <a:lnTo>
                    <a:pt x="54" y="91"/>
                  </a:lnTo>
                  <a:lnTo>
                    <a:pt x="88" y="92"/>
                  </a:lnTo>
                  <a:lnTo>
                    <a:pt x="113" y="96"/>
                  </a:lnTo>
                  <a:lnTo>
                    <a:pt x="113" y="96"/>
                  </a:lnTo>
                  <a:lnTo>
                    <a:pt x="113" y="81"/>
                  </a:lnTo>
                  <a:lnTo>
                    <a:pt x="118" y="73"/>
                  </a:lnTo>
                  <a:lnTo>
                    <a:pt x="118" y="73"/>
                  </a:lnTo>
                  <a:lnTo>
                    <a:pt x="75" y="75"/>
                  </a:lnTo>
                  <a:lnTo>
                    <a:pt x="75" y="75"/>
                  </a:lnTo>
                  <a:lnTo>
                    <a:pt x="59" y="75"/>
                  </a:lnTo>
                  <a:lnTo>
                    <a:pt x="69" y="19"/>
                  </a:lnTo>
                  <a:lnTo>
                    <a:pt x="83" y="19"/>
                  </a:lnTo>
                  <a:lnTo>
                    <a:pt x="83" y="19"/>
                  </a:lnTo>
                  <a:lnTo>
                    <a:pt x="105" y="19"/>
                  </a:lnTo>
                  <a:lnTo>
                    <a:pt x="127" y="22"/>
                  </a:lnTo>
                  <a:lnTo>
                    <a:pt x="127" y="22"/>
                  </a:lnTo>
                  <a:lnTo>
                    <a:pt x="129" y="10"/>
                  </a:lnTo>
                  <a:lnTo>
                    <a:pt x="132" y="0"/>
                  </a:lnTo>
                  <a:lnTo>
                    <a:pt x="34" y="0"/>
                  </a:lnTo>
                  <a:close/>
                  <a:moveTo>
                    <a:pt x="662" y="91"/>
                  </a:moveTo>
                  <a:lnTo>
                    <a:pt x="662" y="91"/>
                  </a:lnTo>
                  <a:lnTo>
                    <a:pt x="657" y="78"/>
                  </a:lnTo>
                  <a:lnTo>
                    <a:pt x="654" y="69"/>
                  </a:lnTo>
                  <a:lnTo>
                    <a:pt x="654" y="69"/>
                  </a:lnTo>
                  <a:lnTo>
                    <a:pt x="656" y="61"/>
                  </a:lnTo>
                  <a:lnTo>
                    <a:pt x="659" y="56"/>
                  </a:lnTo>
                  <a:lnTo>
                    <a:pt x="659" y="56"/>
                  </a:lnTo>
                  <a:lnTo>
                    <a:pt x="665" y="51"/>
                  </a:lnTo>
                  <a:lnTo>
                    <a:pt x="672" y="49"/>
                  </a:lnTo>
                  <a:lnTo>
                    <a:pt x="672" y="49"/>
                  </a:lnTo>
                  <a:lnTo>
                    <a:pt x="676" y="51"/>
                  </a:lnTo>
                  <a:lnTo>
                    <a:pt x="679" y="53"/>
                  </a:lnTo>
                  <a:lnTo>
                    <a:pt x="679" y="53"/>
                  </a:lnTo>
                  <a:lnTo>
                    <a:pt x="683" y="57"/>
                  </a:lnTo>
                  <a:lnTo>
                    <a:pt x="683" y="62"/>
                  </a:lnTo>
                  <a:lnTo>
                    <a:pt x="683" y="62"/>
                  </a:lnTo>
                  <a:lnTo>
                    <a:pt x="683" y="70"/>
                  </a:lnTo>
                  <a:lnTo>
                    <a:pt x="678" y="76"/>
                  </a:lnTo>
                  <a:lnTo>
                    <a:pt x="672" y="84"/>
                  </a:lnTo>
                  <a:lnTo>
                    <a:pt x="662" y="91"/>
                  </a:lnTo>
                  <a:lnTo>
                    <a:pt x="662" y="91"/>
                  </a:lnTo>
                  <a:close/>
                  <a:moveTo>
                    <a:pt x="645" y="164"/>
                  </a:moveTo>
                  <a:lnTo>
                    <a:pt x="645" y="164"/>
                  </a:lnTo>
                  <a:lnTo>
                    <a:pt x="633" y="162"/>
                  </a:lnTo>
                  <a:lnTo>
                    <a:pt x="629" y="161"/>
                  </a:lnTo>
                  <a:lnTo>
                    <a:pt x="626" y="158"/>
                  </a:lnTo>
                  <a:lnTo>
                    <a:pt x="624" y="154"/>
                  </a:lnTo>
                  <a:lnTo>
                    <a:pt x="621" y="151"/>
                  </a:lnTo>
                  <a:lnTo>
                    <a:pt x="619" y="140"/>
                  </a:lnTo>
                  <a:lnTo>
                    <a:pt x="619" y="140"/>
                  </a:lnTo>
                  <a:lnTo>
                    <a:pt x="621" y="132"/>
                  </a:lnTo>
                  <a:lnTo>
                    <a:pt x="627" y="124"/>
                  </a:lnTo>
                  <a:lnTo>
                    <a:pt x="627" y="124"/>
                  </a:lnTo>
                  <a:lnTo>
                    <a:pt x="633" y="116"/>
                  </a:lnTo>
                  <a:lnTo>
                    <a:pt x="640" y="113"/>
                  </a:lnTo>
                  <a:lnTo>
                    <a:pt x="667" y="156"/>
                  </a:lnTo>
                  <a:lnTo>
                    <a:pt x="667" y="156"/>
                  </a:lnTo>
                  <a:lnTo>
                    <a:pt x="654" y="162"/>
                  </a:lnTo>
                  <a:lnTo>
                    <a:pt x="645" y="164"/>
                  </a:lnTo>
                  <a:lnTo>
                    <a:pt x="645" y="164"/>
                  </a:lnTo>
                  <a:close/>
                  <a:moveTo>
                    <a:pt x="189" y="99"/>
                  </a:moveTo>
                  <a:lnTo>
                    <a:pt x="189" y="99"/>
                  </a:lnTo>
                  <a:lnTo>
                    <a:pt x="185" y="103"/>
                  </a:lnTo>
                  <a:lnTo>
                    <a:pt x="180" y="107"/>
                  </a:lnTo>
                  <a:lnTo>
                    <a:pt x="173" y="108"/>
                  </a:lnTo>
                  <a:lnTo>
                    <a:pt x="165" y="110"/>
                  </a:lnTo>
                  <a:lnTo>
                    <a:pt x="161" y="110"/>
                  </a:lnTo>
                  <a:lnTo>
                    <a:pt x="170" y="59"/>
                  </a:lnTo>
                  <a:lnTo>
                    <a:pt x="181" y="59"/>
                  </a:lnTo>
                  <a:lnTo>
                    <a:pt x="181" y="59"/>
                  </a:lnTo>
                  <a:lnTo>
                    <a:pt x="188" y="61"/>
                  </a:lnTo>
                  <a:lnTo>
                    <a:pt x="192" y="62"/>
                  </a:lnTo>
                  <a:lnTo>
                    <a:pt x="196" y="67"/>
                  </a:lnTo>
                  <a:lnTo>
                    <a:pt x="197" y="73"/>
                  </a:lnTo>
                  <a:lnTo>
                    <a:pt x="197" y="73"/>
                  </a:lnTo>
                  <a:lnTo>
                    <a:pt x="196" y="81"/>
                  </a:lnTo>
                  <a:lnTo>
                    <a:pt x="194" y="88"/>
                  </a:lnTo>
                  <a:lnTo>
                    <a:pt x="192" y="94"/>
                  </a:lnTo>
                  <a:lnTo>
                    <a:pt x="189" y="99"/>
                  </a:lnTo>
                  <a:lnTo>
                    <a:pt x="189" y="99"/>
                  </a:lnTo>
                  <a:close/>
                </a:path>
              </a:pathLst>
            </a:custGeom>
            <a:solidFill>
              <a:schemeClr val="tx1"/>
            </a:solidFill>
            <a:ln w="9525">
              <a:noFill/>
              <a:round/>
            </a:ln>
          </p:spPr>
          <p:txBody>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defRPr/>
              </a:pPr>
              <a:endParaRPr lang="zh-CN" altLang="en-US" sz="2400">
                <a:latin typeface="Verdana" pitchFamily="34" charset="0"/>
                <a:ea typeface="宋体" pitchFamily="2" charset="-122"/>
                <a:cs typeface="+mn-cs"/>
              </a:endParaRPr>
            </a:p>
          </p:txBody>
        </p:sp>
        <p:sp>
          <p:nvSpPr>
            <p:cNvPr id="36" name="Freeform 5"/>
            <p:cNvSpPr>
              <a:spLocks noEditPoints="1"/>
            </p:cNvSpPr>
            <p:nvPr userDrawn="1"/>
          </p:nvSpPr>
          <p:spPr bwMode="black">
            <a:xfrm>
              <a:off x="4673" y="4207"/>
              <a:ext cx="50" cy="58"/>
            </a:xfrm>
            <a:custGeom>
              <a:cxnLst>
                <a:cxn ang="0">
                  <a:pos x="70" y="38"/>
                </a:cxn>
                <a:cxn ang="0">
                  <a:pos x="65" y="54"/>
                </a:cxn>
                <a:cxn ang="0">
                  <a:pos x="57" y="65"/>
                </a:cxn>
                <a:cxn ang="0">
                  <a:pos x="47" y="72"/>
                </a:cxn>
                <a:cxn ang="0">
                  <a:pos x="36" y="75"/>
                </a:cxn>
                <a:cxn ang="0">
                  <a:pos x="31" y="73"/>
                </a:cxn>
                <a:cxn ang="0">
                  <a:pos x="24" y="70"/>
                </a:cxn>
                <a:cxn ang="0">
                  <a:pos x="19" y="62"/>
                </a:cxn>
                <a:cxn ang="0">
                  <a:pos x="19" y="49"/>
                </a:cxn>
                <a:cxn ang="0">
                  <a:pos x="19" y="41"/>
                </a:cxn>
                <a:cxn ang="0">
                  <a:pos x="30" y="16"/>
                </a:cxn>
                <a:cxn ang="0">
                  <a:pos x="39" y="10"/>
                </a:cxn>
                <a:cxn ang="0">
                  <a:pos x="51" y="7"/>
                </a:cxn>
                <a:cxn ang="0">
                  <a:pos x="55" y="7"/>
                </a:cxn>
                <a:cxn ang="0">
                  <a:pos x="65" y="11"/>
                </a:cxn>
                <a:cxn ang="0">
                  <a:pos x="70" y="19"/>
                </a:cxn>
                <a:cxn ang="0">
                  <a:pos x="70" y="30"/>
                </a:cxn>
                <a:cxn ang="0">
                  <a:pos x="70" y="38"/>
                </a:cxn>
                <a:cxn ang="0">
                  <a:pos x="52" y="0"/>
                </a:cxn>
                <a:cxn ang="0">
                  <a:pos x="33" y="3"/>
                </a:cxn>
                <a:cxn ang="0">
                  <a:pos x="19" y="11"/>
                </a:cxn>
                <a:cxn ang="0">
                  <a:pos x="8" y="24"/>
                </a:cxn>
                <a:cxn ang="0">
                  <a:pos x="1" y="40"/>
                </a:cxn>
                <a:cxn ang="0">
                  <a:pos x="0" y="51"/>
                </a:cxn>
                <a:cxn ang="0">
                  <a:pos x="3" y="65"/>
                </a:cxn>
                <a:cxn ang="0">
                  <a:pos x="12" y="76"/>
                </a:cxn>
                <a:cxn ang="0">
                  <a:pos x="27" y="81"/>
                </a:cxn>
                <a:cxn ang="0">
                  <a:pos x="35" y="81"/>
                </a:cxn>
                <a:cxn ang="0">
                  <a:pos x="60" y="103"/>
                </a:cxn>
                <a:cxn ang="0">
                  <a:pos x="70" y="99"/>
                </a:cxn>
                <a:cxn ang="0">
                  <a:pos x="77" y="97"/>
                </a:cxn>
                <a:cxn ang="0">
                  <a:pos x="51" y="80"/>
                </a:cxn>
                <a:cxn ang="0">
                  <a:pos x="76" y="64"/>
                </a:cxn>
                <a:cxn ang="0">
                  <a:pos x="85" y="46"/>
                </a:cxn>
                <a:cxn ang="0">
                  <a:pos x="87" y="40"/>
                </a:cxn>
                <a:cxn ang="0">
                  <a:pos x="87" y="22"/>
                </a:cxn>
                <a:cxn ang="0">
                  <a:pos x="81" y="10"/>
                </a:cxn>
                <a:cxn ang="0">
                  <a:pos x="70" y="2"/>
                </a:cxn>
                <a:cxn ang="0">
                  <a:pos x="52" y="0"/>
                </a:cxn>
              </a:cxnLst>
              <a:rect l="0" t="0" r="r" b="b"/>
              <a:pathLst>
                <a:path w="89" h="103">
                  <a:moveTo>
                    <a:pt x="70" y="38"/>
                  </a:moveTo>
                  <a:lnTo>
                    <a:pt x="70" y="38"/>
                  </a:lnTo>
                  <a:lnTo>
                    <a:pt x="66" y="46"/>
                  </a:lnTo>
                  <a:lnTo>
                    <a:pt x="65" y="54"/>
                  </a:lnTo>
                  <a:lnTo>
                    <a:pt x="60" y="61"/>
                  </a:lnTo>
                  <a:lnTo>
                    <a:pt x="57" y="65"/>
                  </a:lnTo>
                  <a:lnTo>
                    <a:pt x="52" y="70"/>
                  </a:lnTo>
                  <a:lnTo>
                    <a:pt x="47" y="72"/>
                  </a:lnTo>
                  <a:lnTo>
                    <a:pt x="43" y="73"/>
                  </a:lnTo>
                  <a:lnTo>
                    <a:pt x="36" y="75"/>
                  </a:lnTo>
                  <a:lnTo>
                    <a:pt x="36" y="75"/>
                  </a:lnTo>
                  <a:lnTo>
                    <a:pt x="31" y="73"/>
                  </a:lnTo>
                  <a:lnTo>
                    <a:pt x="28" y="73"/>
                  </a:lnTo>
                  <a:lnTo>
                    <a:pt x="24" y="70"/>
                  </a:lnTo>
                  <a:lnTo>
                    <a:pt x="22" y="67"/>
                  </a:lnTo>
                  <a:lnTo>
                    <a:pt x="19" y="62"/>
                  </a:lnTo>
                  <a:lnTo>
                    <a:pt x="19" y="57"/>
                  </a:lnTo>
                  <a:lnTo>
                    <a:pt x="19" y="49"/>
                  </a:lnTo>
                  <a:lnTo>
                    <a:pt x="19" y="41"/>
                  </a:lnTo>
                  <a:lnTo>
                    <a:pt x="19" y="41"/>
                  </a:lnTo>
                  <a:lnTo>
                    <a:pt x="24" y="27"/>
                  </a:lnTo>
                  <a:lnTo>
                    <a:pt x="30" y="16"/>
                  </a:lnTo>
                  <a:lnTo>
                    <a:pt x="35" y="13"/>
                  </a:lnTo>
                  <a:lnTo>
                    <a:pt x="39" y="10"/>
                  </a:lnTo>
                  <a:lnTo>
                    <a:pt x="46" y="7"/>
                  </a:lnTo>
                  <a:lnTo>
                    <a:pt x="51" y="7"/>
                  </a:lnTo>
                  <a:lnTo>
                    <a:pt x="51" y="7"/>
                  </a:lnTo>
                  <a:lnTo>
                    <a:pt x="55" y="7"/>
                  </a:lnTo>
                  <a:lnTo>
                    <a:pt x="60" y="8"/>
                  </a:lnTo>
                  <a:lnTo>
                    <a:pt x="65" y="11"/>
                  </a:lnTo>
                  <a:lnTo>
                    <a:pt x="66" y="14"/>
                  </a:lnTo>
                  <a:lnTo>
                    <a:pt x="70" y="19"/>
                  </a:lnTo>
                  <a:lnTo>
                    <a:pt x="70" y="24"/>
                  </a:lnTo>
                  <a:lnTo>
                    <a:pt x="70" y="30"/>
                  </a:lnTo>
                  <a:lnTo>
                    <a:pt x="70" y="38"/>
                  </a:lnTo>
                  <a:lnTo>
                    <a:pt x="70" y="38"/>
                  </a:lnTo>
                  <a:close/>
                  <a:moveTo>
                    <a:pt x="52" y="0"/>
                  </a:moveTo>
                  <a:lnTo>
                    <a:pt x="52" y="0"/>
                  </a:lnTo>
                  <a:lnTo>
                    <a:pt x="43" y="0"/>
                  </a:lnTo>
                  <a:lnTo>
                    <a:pt x="33" y="3"/>
                  </a:lnTo>
                  <a:lnTo>
                    <a:pt x="25" y="7"/>
                  </a:lnTo>
                  <a:lnTo>
                    <a:pt x="19" y="11"/>
                  </a:lnTo>
                  <a:lnTo>
                    <a:pt x="12" y="18"/>
                  </a:lnTo>
                  <a:lnTo>
                    <a:pt x="8" y="24"/>
                  </a:lnTo>
                  <a:lnTo>
                    <a:pt x="3" y="32"/>
                  </a:lnTo>
                  <a:lnTo>
                    <a:pt x="1" y="40"/>
                  </a:lnTo>
                  <a:lnTo>
                    <a:pt x="1" y="40"/>
                  </a:lnTo>
                  <a:lnTo>
                    <a:pt x="0" y="51"/>
                  </a:lnTo>
                  <a:lnTo>
                    <a:pt x="0" y="59"/>
                  </a:lnTo>
                  <a:lnTo>
                    <a:pt x="3" y="65"/>
                  </a:lnTo>
                  <a:lnTo>
                    <a:pt x="8" y="72"/>
                  </a:lnTo>
                  <a:lnTo>
                    <a:pt x="12" y="76"/>
                  </a:lnTo>
                  <a:lnTo>
                    <a:pt x="19" y="80"/>
                  </a:lnTo>
                  <a:lnTo>
                    <a:pt x="27" y="81"/>
                  </a:lnTo>
                  <a:lnTo>
                    <a:pt x="35" y="81"/>
                  </a:lnTo>
                  <a:lnTo>
                    <a:pt x="35" y="81"/>
                  </a:lnTo>
                  <a:lnTo>
                    <a:pt x="49" y="92"/>
                  </a:lnTo>
                  <a:lnTo>
                    <a:pt x="60" y="103"/>
                  </a:lnTo>
                  <a:lnTo>
                    <a:pt x="60" y="103"/>
                  </a:lnTo>
                  <a:lnTo>
                    <a:pt x="70" y="99"/>
                  </a:lnTo>
                  <a:lnTo>
                    <a:pt x="77" y="97"/>
                  </a:lnTo>
                  <a:lnTo>
                    <a:pt x="77" y="97"/>
                  </a:lnTo>
                  <a:lnTo>
                    <a:pt x="51" y="80"/>
                  </a:lnTo>
                  <a:lnTo>
                    <a:pt x="51" y="80"/>
                  </a:lnTo>
                  <a:lnTo>
                    <a:pt x="65" y="73"/>
                  </a:lnTo>
                  <a:lnTo>
                    <a:pt x="76" y="64"/>
                  </a:lnTo>
                  <a:lnTo>
                    <a:pt x="84" y="53"/>
                  </a:lnTo>
                  <a:lnTo>
                    <a:pt x="85" y="46"/>
                  </a:lnTo>
                  <a:lnTo>
                    <a:pt x="87" y="40"/>
                  </a:lnTo>
                  <a:lnTo>
                    <a:pt x="87" y="40"/>
                  </a:lnTo>
                  <a:lnTo>
                    <a:pt x="89" y="30"/>
                  </a:lnTo>
                  <a:lnTo>
                    <a:pt x="87" y="22"/>
                  </a:lnTo>
                  <a:lnTo>
                    <a:pt x="85" y="16"/>
                  </a:lnTo>
                  <a:lnTo>
                    <a:pt x="81" y="10"/>
                  </a:lnTo>
                  <a:lnTo>
                    <a:pt x="76" y="5"/>
                  </a:lnTo>
                  <a:lnTo>
                    <a:pt x="70" y="2"/>
                  </a:lnTo>
                  <a:lnTo>
                    <a:pt x="62" y="0"/>
                  </a:lnTo>
                  <a:lnTo>
                    <a:pt x="52" y="0"/>
                  </a:lnTo>
                  <a:lnTo>
                    <a:pt x="52" y="0"/>
                  </a:lnTo>
                  <a:close/>
                </a:path>
              </a:pathLst>
            </a:custGeom>
            <a:solidFill>
              <a:schemeClr val="tx1"/>
            </a:solidFill>
            <a:ln w="9525">
              <a:noFill/>
              <a:round/>
            </a:ln>
          </p:spPr>
          <p:txBody>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defRPr/>
              </a:pPr>
              <a:endParaRPr lang="zh-CN" altLang="en-US" sz="2400">
                <a:latin typeface="Verdana" pitchFamily="34" charset="0"/>
                <a:ea typeface="宋体" pitchFamily="2" charset="-122"/>
                <a:cs typeface="+mn-cs"/>
              </a:endParaRPr>
            </a:p>
          </p:txBody>
        </p:sp>
        <p:sp>
          <p:nvSpPr>
            <p:cNvPr id="37" name="Freeform 6"/>
            <p:cNvSpPr/>
            <p:nvPr userDrawn="1"/>
          </p:nvSpPr>
          <p:spPr bwMode="black">
            <a:xfrm>
              <a:off x="4726" y="4221"/>
              <a:ext cx="33" cy="31"/>
            </a:xfrm>
            <a:custGeom>
              <a:cxnLst>
                <a:cxn ang="0">
                  <a:pos x="33" y="48"/>
                </a:cxn>
                <a:cxn ang="0">
                  <a:pos x="33" y="48"/>
                </a:cxn>
                <a:cxn ang="0">
                  <a:pos x="33" y="48"/>
                </a:cxn>
                <a:cxn ang="0">
                  <a:pos x="28" y="51"/>
                </a:cxn>
                <a:cxn ang="0">
                  <a:pos x="24" y="54"/>
                </a:cxn>
                <a:cxn ang="0">
                  <a:pos x="19" y="57"/>
                </a:cxn>
                <a:cxn ang="0">
                  <a:pos x="14" y="57"/>
                </a:cxn>
                <a:cxn ang="0">
                  <a:pos x="14" y="57"/>
                </a:cxn>
                <a:cxn ang="0">
                  <a:pos x="6" y="56"/>
                </a:cxn>
                <a:cxn ang="0">
                  <a:pos x="2" y="52"/>
                </a:cxn>
                <a:cxn ang="0">
                  <a:pos x="0" y="46"/>
                </a:cxn>
                <a:cxn ang="0">
                  <a:pos x="0" y="37"/>
                </a:cxn>
                <a:cxn ang="0">
                  <a:pos x="0" y="37"/>
                </a:cxn>
                <a:cxn ang="0">
                  <a:pos x="5" y="17"/>
                </a:cxn>
                <a:cxn ang="0">
                  <a:pos x="5" y="17"/>
                </a:cxn>
                <a:cxn ang="0">
                  <a:pos x="8" y="0"/>
                </a:cxn>
                <a:cxn ang="0">
                  <a:pos x="8" y="0"/>
                </a:cxn>
                <a:cxn ang="0">
                  <a:pos x="16" y="2"/>
                </a:cxn>
                <a:cxn ang="0">
                  <a:pos x="16" y="2"/>
                </a:cxn>
                <a:cxn ang="0">
                  <a:pos x="24" y="0"/>
                </a:cxn>
                <a:cxn ang="0">
                  <a:pos x="24" y="0"/>
                </a:cxn>
                <a:cxn ang="0">
                  <a:pos x="21" y="14"/>
                </a:cxn>
                <a:cxn ang="0">
                  <a:pos x="17" y="33"/>
                </a:cxn>
                <a:cxn ang="0">
                  <a:pos x="17" y="33"/>
                </a:cxn>
                <a:cxn ang="0">
                  <a:pos x="16" y="40"/>
                </a:cxn>
                <a:cxn ang="0">
                  <a:pos x="17" y="45"/>
                </a:cxn>
                <a:cxn ang="0">
                  <a:pos x="19" y="46"/>
                </a:cxn>
                <a:cxn ang="0">
                  <a:pos x="24" y="48"/>
                </a:cxn>
                <a:cxn ang="0">
                  <a:pos x="24" y="48"/>
                </a:cxn>
                <a:cxn ang="0">
                  <a:pos x="28" y="46"/>
                </a:cxn>
                <a:cxn ang="0">
                  <a:pos x="32" y="43"/>
                </a:cxn>
                <a:cxn ang="0">
                  <a:pos x="35" y="38"/>
                </a:cxn>
                <a:cxn ang="0">
                  <a:pos x="36" y="30"/>
                </a:cxn>
                <a:cxn ang="0">
                  <a:pos x="38" y="25"/>
                </a:cxn>
                <a:cxn ang="0">
                  <a:pos x="38" y="25"/>
                </a:cxn>
                <a:cxn ang="0">
                  <a:pos x="41" y="0"/>
                </a:cxn>
                <a:cxn ang="0">
                  <a:pos x="41" y="0"/>
                </a:cxn>
                <a:cxn ang="0">
                  <a:pos x="51" y="2"/>
                </a:cxn>
                <a:cxn ang="0">
                  <a:pos x="51" y="2"/>
                </a:cxn>
                <a:cxn ang="0">
                  <a:pos x="59" y="0"/>
                </a:cxn>
                <a:cxn ang="0">
                  <a:pos x="59" y="0"/>
                </a:cxn>
                <a:cxn ang="0">
                  <a:pos x="52" y="25"/>
                </a:cxn>
                <a:cxn ang="0">
                  <a:pos x="52" y="30"/>
                </a:cxn>
                <a:cxn ang="0">
                  <a:pos x="52" y="30"/>
                </a:cxn>
                <a:cxn ang="0">
                  <a:pos x="48" y="56"/>
                </a:cxn>
                <a:cxn ang="0">
                  <a:pos x="48" y="56"/>
                </a:cxn>
                <a:cxn ang="0">
                  <a:pos x="40" y="56"/>
                </a:cxn>
                <a:cxn ang="0">
                  <a:pos x="40" y="56"/>
                </a:cxn>
                <a:cxn ang="0">
                  <a:pos x="32" y="56"/>
                </a:cxn>
                <a:cxn ang="0">
                  <a:pos x="33" y="48"/>
                </a:cxn>
              </a:cxnLst>
              <a:rect l="0" t="0" r="r" b="b"/>
              <a:pathLst>
                <a:path w="59" h="57">
                  <a:moveTo>
                    <a:pt x="33" y="48"/>
                  </a:moveTo>
                  <a:lnTo>
                    <a:pt x="33" y="48"/>
                  </a:lnTo>
                  <a:lnTo>
                    <a:pt x="33" y="48"/>
                  </a:lnTo>
                  <a:lnTo>
                    <a:pt x="28" y="51"/>
                  </a:lnTo>
                  <a:lnTo>
                    <a:pt x="24" y="54"/>
                  </a:lnTo>
                  <a:lnTo>
                    <a:pt x="19" y="57"/>
                  </a:lnTo>
                  <a:lnTo>
                    <a:pt x="14" y="57"/>
                  </a:lnTo>
                  <a:lnTo>
                    <a:pt x="14" y="57"/>
                  </a:lnTo>
                  <a:lnTo>
                    <a:pt x="6" y="56"/>
                  </a:lnTo>
                  <a:lnTo>
                    <a:pt x="2" y="52"/>
                  </a:lnTo>
                  <a:lnTo>
                    <a:pt x="0" y="46"/>
                  </a:lnTo>
                  <a:lnTo>
                    <a:pt x="0" y="37"/>
                  </a:lnTo>
                  <a:lnTo>
                    <a:pt x="0" y="37"/>
                  </a:lnTo>
                  <a:lnTo>
                    <a:pt x="5" y="17"/>
                  </a:lnTo>
                  <a:lnTo>
                    <a:pt x="5" y="17"/>
                  </a:lnTo>
                  <a:lnTo>
                    <a:pt x="8" y="0"/>
                  </a:lnTo>
                  <a:lnTo>
                    <a:pt x="8" y="0"/>
                  </a:lnTo>
                  <a:lnTo>
                    <a:pt x="16" y="2"/>
                  </a:lnTo>
                  <a:lnTo>
                    <a:pt x="16" y="2"/>
                  </a:lnTo>
                  <a:lnTo>
                    <a:pt x="24" y="0"/>
                  </a:lnTo>
                  <a:lnTo>
                    <a:pt x="24" y="0"/>
                  </a:lnTo>
                  <a:lnTo>
                    <a:pt x="21" y="14"/>
                  </a:lnTo>
                  <a:lnTo>
                    <a:pt x="17" y="33"/>
                  </a:lnTo>
                  <a:lnTo>
                    <a:pt x="17" y="33"/>
                  </a:lnTo>
                  <a:lnTo>
                    <a:pt x="16" y="40"/>
                  </a:lnTo>
                  <a:lnTo>
                    <a:pt x="17" y="45"/>
                  </a:lnTo>
                  <a:lnTo>
                    <a:pt x="19" y="46"/>
                  </a:lnTo>
                  <a:lnTo>
                    <a:pt x="24" y="48"/>
                  </a:lnTo>
                  <a:lnTo>
                    <a:pt x="24" y="48"/>
                  </a:lnTo>
                  <a:lnTo>
                    <a:pt x="28" y="46"/>
                  </a:lnTo>
                  <a:lnTo>
                    <a:pt x="32" y="43"/>
                  </a:lnTo>
                  <a:lnTo>
                    <a:pt x="35" y="38"/>
                  </a:lnTo>
                  <a:lnTo>
                    <a:pt x="36" y="30"/>
                  </a:lnTo>
                  <a:lnTo>
                    <a:pt x="38" y="25"/>
                  </a:lnTo>
                  <a:lnTo>
                    <a:pt x="38" y="25"/>
                  </a:lnTo>
                  <a:lnTo>
                    <a:pt x="41" y="0"/>
                  </a:lnTo>
                  <a:lnTo>
                    <a:pt x="41" y="0"/>
                  </a:lnTo>
                  <a:lnTo>
                    <a:pt x="51" y="2"/>
                  </a:lnTo>
                  <a:lnTo>
                    <a:pt x="51" y="2"/>
                  </a:lnTo>
                  <a:lnTo>
                    <a:pt x="59" y="0"/>
                  </a:lnTo>
                  <a:lnTo>
                    <a:pt x="59" y="0"/>
                  </a:lnTo>
                  <a:lnTo>
                    <a:pt x="52" y="25"/>
                  </a:lnTo>
                  <a:lnTo>
                    <a:pt x="52" y="30"/>
                  </a:lnTo>
                  <a:lnTo>
                    <a:pt x="52" y="30"/>
                  </a:lnTo>
                  <a:lnTo>
                    <a:pt x="48" y="56"/>
                  </a:lnTo>
                  <a:lnTo>
                    <a:pt x="48" y="56"/>
                  </a:lnTo>
                  <a:lnTo>
                    <a:pt x="40" y="56"/>
                  </a:lnTo>
                  <a:lnTo>
                    <a:pt x="40" y="56"/>
                  </a:lnTo>
                  <a:lnTo>
                    <a:pt x="32" y="56"/>
                  </a:lnTo>
                  <a:lnTo>
                    <a:pt x="33" y="48"/>
                  </a:lnTo>
                  <a:close/>
                </a:path>
              </a:pathLst>
            </a:custGeom>
            <a:solidFill>
              <a:schemeClr val="tx1"/>
            </a:solidFill>
            <a:ln w="9525">
              <a:noFill/>
              <a:round/>
            </a:ln>
          </p:spPr>
          <p:txBody>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defRPr/>
              </a:pPr>
              <a:endParaRPr lang="zh-CN" altLang="en-US" sz="2400">
                <a:latin typeface="Verdana" pitchFamily="34" charset="0"/>
                <a:ea typeface="宋体" pitchFamily="2" charset="-122"/>
                <a:cs typeface="+mn-cs"/>
              </a:endParaRPr>
            </a:p>
          </p:txBody>
        </p:sp>
        <p:sp>
          <p:nvSpPr>
            <p:cNvPr id="38" name="Freeform 7"/>
            <p:cNvSpPr>
              <a:spLocks noEditPoints="1"/>
            </p:cNvSpPr>
            <p:nvPr userDrawn="1"/>
          </p:nvSpPr>
          <p:spPr bwMode="black">
            <a:xfrm>
              <a:off x="4760" y="4219"/>
              <a:ext cx="29" cy="33"/>
            </a:xfrm>
            <a:custGeom>
              <a:cxnLst>
                <a:cxn ang="0">
                  <a:pos x="32" y="40"/>
                </a:cxn>
                <a:cxn ang="0">
                  <a:pos x="28" y="48"/>
                </a:cxn>
                <a:cxn ang="0">
                  <a:pos x="20" y="51"/>
                </a:cxn>
                <a:cxn ang="0">
                  <a:pos x="19" y="51"/>
                </a:cxn>
                <a:cxn ang="0">
                  <a:pos x="16" y="47"/>
                </a:cxn>
                <a:cxn ang="0">
                  <a:pos x="16" y="43"/>
                </a:cxn>
                <a:cxn ang="0">
                  <a:pos x="24" y="32"/>
                </a:cxn>
                <a:cxn ang="0">
                  <a:pos x="35" y="27"/>
                </a:cxn>
                <a:cxn ang="0">
                  <a:pos x="32" y="40"/>
                </a:cxn>
                <a:cxn ang="0">
                  <a:pos x="12" y="16"/>
                </a:cxn>
                <a:cxn ang="0">
                  <a:pos x="19" y="12"/>
                </a:cxn>
                <a:cxn ang="0">
                  <a:pos x="27" y="10"/>
                </a:cxn>
                <a:cxn ang="0">
                  <a:pos x="35" y="13"/>
                </a:cxn>
                <a:cxn ang="0">
                  <a:pos x="36" y="19"/>
                </a:cxn>
                <a:cxn ang="0">
                  <a:pos x="35" y="23"/>
                </a:cxn>
                <a:cxn ang="0">
                  <a:pos x="20" y="27"/>
                </a:cxn>
                <a:cxn ang="0">
                  <a:pos x="12" y="31"/>
                </a:cxn>
                <a:cxn ang="0">
                  <a:pos x="3" y="39"/>
                </a:cxn>
                <a:cxn ang="0">
                  <a:pos x="0" y="45"/>
                </a:cxn>
                <a:cxn ang="0">
                  <a:pos x="1" y="54"/>
                </a:cxn>
                <a:cxn ang="0">
                  <a:pos x="14" y="59"/>
                </a:cxn>
                <a:cxn ang="0">
                  <a:pos x="19" y="59"/>
                </a:cxn>
                <a:cxn ang="0">
                  <a:pos x="30" y="51"/>
                </a:cxn>
                <a:cxn ang="0">
                  <a:pos x="32" y="54"/>
                </a:cxn>
                <a:cxn ang="0">
                  <a:pos x="35" y="59"/>
                </a:cxn>
                <a:cxn ang="0">
                  <a:pos x="39" y="59"/>
                </a:cxn>
                <a:cxn ang="0">
                  <a:pos x="51" y="56"/>
                </a:cxn>
                <a:cxn ang="0">
                  <a:pos x="51" y="53"/>
                </a:cxn>
                <a:cxn ang="0">
                  <a:pos x="46" y="53"/>
                </a:cxn>
                <a:cxn ang="0">
                  <a:pos x="46" y="45"/>
                </a:cxn>
                <a:cxn ang="0">
                  <a:pos x="51" y="19"/>
                </a:cxn>
                <a:cxn ang="0">
                  <a:pos x="51" y="12"/>
                </a:cxn>
                <a:cxn ang="0">
                  <a:pos x="47" y="5"/>
                </a:cxn>
                <a:cxn ang="0">
                  <a:pos x="33" y="0"/>
                </a:cxn>
                <a:cxn ang="0">
                  <a:pos x="28" y="2"/>
                </a:cxn>
                <a:cxn ang="0">
                  <a:pos x="11" y="10"/>
                </a:cxn>
              </a:cxnLst>
              <a:rect l="0" t="0" r="r" b="b"/>
              <a:pathLst>
                <a:path w="51" h="59">
                  <a:moveTo>
                    <a:pt x="32" y="40"/>
                  </a:moveTo>
                  <a:lnTo>
                    <a:pt x="32" y="40"/>
                  </a:lnTo>
                  <a:lnTo>
                    <a:pt x="30" y="45"/>
                  </a:lnTo>
                  <a:lnTo>
                    <a:pt x="28" y="48"/>
                  </a:lnTo>
                  <a:lnTo>
                    <a:pt x="25" y="51"/>
                  </a:lnTo>
                  <a:lnTo>
                    <a:pt x="20" y="51"/>
                  </a:lnTo>
                  <a:lnTo>
                    <a:pt x="20" y="51"/>
                  </a:lnTo>
                  <a:lnTo>
                    <a:pt x="19" y="51"/>
                  </a:lnTo>
                  <a:lnTo>
                    <a:pt x="17" y="50"/>
                  </a:lnTo>
                  <a:lnTo>
                    <a:pt x="16" y="47"/>
                  </a:lnTo>
                  <a:lnTo>
                    <a:pt x="16" y="43"/>
                  </a:lnTo>
                  <a:lnTo>
                    <a:pt x="16" y="43"/>
                  </a:lnTo>
                  <a:lnTo>
                    <a:pt x="19" y="37"/>
                  </a:lnTo>
                  <a:lnTo>
                    <a:pt x="24" y="32"/>
                  </a:lnTo>
                  <a:lnTo>
                    <a:pt x="35" y="27"/>
                  </a:lnTo>
                  <a:lnTo>
                    <a:pt x="35" y="27"/>
                  </a:lnTo>
                  <a:lnTo>
                    <a:pt x="32" y="40"/>
                  </a:lnTo>
                  <a:lnTo>
                    <a:pt x="32" y="40"/>
                  </a:lnTo>
                  <a:close/>
                  <a:moveTo>
                    <a:pt x="11" y="16"/>
                  </a:moveTo>
                  <a:lnTo>
                    <a:pt x="12" y="16"/>
                  </a:lnTo>
                  <a:lnTo>
                    <a:pt x="12" y="16"/>
                  </a:lnTo>
                  <a:lnTo>
                    <a:pt x="19" y="12"/>
                  </a:lnTo>
                  <a:lnTo>
                    <a:pt x="27" y="10"/>
                  </a:lnTo>
                  <a:lnTo>
                    <a:pt x="27" y="10"/>
                  </a:lnTo>
                  <a:lnTo>
                    <a:pt x="32" y="10"/>
                  </a:lnTo>
                  <a:lnTo>
                    <a:pt x="35" y="13"/>
                  </a:lnTo>
                  <a:lnTo>
                    <a:pt x="36" y="16"/>
                  </a:lnTo>
                  <a:lnTo>
                    <a:pt x="36" y="19"/>
                  </a:lnTo>
                  <a:lnTo>
                    <a:pt x="36" y="19"/>
                  </a:lnTo>
                  <a:lnTo>
                    <a:pt x="35" y="23"/>
                  </a:lnTo>
                  <a:lnTo>
                    <a:pt x="33" y="24"/>
                  </a:lnTo>
                  <a:lnTo>
                    <a:pt x="20" y="27"/>
                  </a:lnTo>
                  <a:lnTo>
                    <a:pt x="20" y="27"/>
                  </a:lnTo>
                  <a:lnTo>
                    <a:pt x="12" y="31"/>
                  </a:lnTo>
                  <a:lnTo>
                    <a:pt x="6" y="34"/>
                  </a:lnTo>
                  <a:lnTo>
                    <a:pt x="3" y="39"/>
                  </a:lnTo>
                  <a:lnTo>
                    <a:pt x="0" y="45"/>
                  </a:lnTo>
                  <a:lnTo>
                    <a:pt x="0" y="45"/>
                  </a:lnTo>
                  <a:lnTo>
                    <a:pt x="0" y="50"/>
                  </a:lnTo>
                  <a:lnTo>
                    <a:pt x="1" y="54"/>
                  </a:lnTo>
                  <a:lnTo>
                    <a:pt x="6" y="58"/>
                  </a:lnTo>
                  <a:lnTo>
                    <a:pt x="14" y="59"/>
                  </a:lnTo>
                  <a:lnTo>
                    <a:pt x="14" y="59"/>
                  </a:lnTo>
                  <a:lnTo>
                    <a:pt x="19" y="59"/>
                  </a:lnTo>
                  <a:lnTo>
                    <a:pt x="22" y="58"/>
                  </a:lnTo>
                  <a:lnTo>
                    <a:pt x="30" y="51"/>
                  </a:lnTo>
                  <a:lnTo>
                    <a:pt x="30" y="51"/>
                  </a:lnTo>
                  <a:lnTo>
                    <a:pt x="32" y="54"/>
                  </a:lnTo>
                  <a:lnTo>
                    <a:pt x="33" y="58"/>
                  </a:lnTo>
                  <a:lnTo>
                    <a:pt x="35" y="59"/>
                  </a:lnTo>
                  <a:lnTo>
                    <a:pt x="39" y="59"/>
                  </a:lnTo>
                  <a:lnTo>
                    <a:pt x="39" y="59"/>
                  </a:lnTo>
                  <a:lnTo>
                    <a:pt x="44" y="59"/>
                  </a:lnTo>
                  <a:lnTo>
                    <a:pt x="51" y="56"/>
                  </a:lnTo>
                  <a:lnTo>
                    <a:pt x="51" y="53"/>
                  </a:lnTo>
                  <a:lnTo>
                    <a:pt x="51" y="53"/>
                  </a:lnTo>
                  <a:lnTo>
                    <a:pt x="47" y="53"/>
                  </a:lnTo>
                  <a:lnTo>
                    <a:pt x="46" y="53"/>
                  </a:lnTo>
                  <a:lnTo>
                    <a:pt x="46" y="50"/>
                  </a:lnTo>
                  <a:lnTo>
                    <a:pt x="46" y="45"/>
                  </a:lnTo>
                  <a:lnTo>
                    <a:pt x="46" y="45"/>
                  </a:lnTo>
                  <a:lnTo>
                    <a:pt x="51" y="19"/>
                  </a:lnTo>
                  <a:lnTo>
                    <a:pt x="51" y="19"/>
                  </a:lnTo>
                  <a:lnTo>
                    <a:pt x="51" y="12"/>
                  </a:lnTo>
                  <a:lnTo>
                    <a:pt x="49" y="8"/>
                  </a:lnTo>
                  <a:lnTo>
                    <a:pt x="47" y="5"/>
                  </a:lnTo>
                  <a:lnTo>
                    <a:pt x="41" y="2"/>
                  </a:lnTo>
                  <a:lnTo>
                    <a:pt x="33" y="0"/>
                  </a:lnTo>
                  <a:lnTo>
                    <a:pt x="33" y="0"/>
                  </a:lnTo>
                  <a:lnTo>
                    <a:pt x="28" y="2"/>
                  </a:lnTo>
                  <a:lnTo>
                    <a:pt x="22" y="4"/>
                  </a:lnTo>
                  <a:lnTo>
                    <a:pt x="11" y="10"/>
                  </a:lnTo>
                  <a:lnTo>
                    <a:pt x="11" y="16"/>
                  </a:lnTo>
                  <a:close/>
                </a:path>
              </a:pathLst>
            </a:custGeom>
            <a:solidFill>
              <a:schemeClr val="tx1"/>
            </a:solidFill>
            <a:ln w="9525">
              <a:noFill/>
              <a:round/>
            </a:ln>
          </p:spPr>
          <p:txBody>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defRPr/>
              </a:pPr>
              <a:endParaRPr lang="zh-CN" altLang="en-US" sz="2400">
                <a:latin typeface="Verdana" pitchFamily="34" charset="0"/>
                <a:ea typeface="宋体" pitchFamily="2" charset="-122"/>
                <a:cs typeface="+mn-cs"/>
              </a:endParaRPr>
            </a:p>
          </p:txBody>
        </p:sp>
        <p:sp>
          <p:nvSpPr>
            <p:cNvPr id="39" name="Freeform 8"/>
            <p:cNvSpPr/>
            <p:nvPr userDrawn="1"/>
          </p:nvSpPr>
          <p:spPr bwMode="black">
            <a:xfrm>
              <a:off x="4794" y="4204"/>
              <a:ext cx="18" cy="48"/>
            </a:xfrm>
            <a:custGeom>
              <a:cxnLst>
                <a:cxn ang="0">
                  <a:pos x="11" y="40"/>
                </a:cxn>
                <a:cxn ang="0">
                  <a:pos x="11" y="40"/>
                </a:cxn>
                <a:cxn ang="0">
                  <a:pos x="18" y="0"/>
                </a:cxn>
                <a:cxn ang="0">
                  <a:pos x="18" y="0"/>
                </a:cxn>
                <a:cxn ang="0">
                  <a:pos x="25" y="0"/>
                </a:cxn>
                <a:cxn ang="0">
                  <a:pos x="25" y="0"/>
                </a:cxn>
                <a:cxn ang="0">
                  <a:pos x="35" y="0"/>
                </a:cxn>
                <a:cxn ang="0">
                  <a:pos x="35" y="0"/>
                </a:cxn>
                <a:cxn ang="0">
                  <a:pos x="25" y="40"/>
                </a:cxn>
                <a:cxn ang="0">
                  <a:pos x="24" y="46"/>
                </a:cxn>
                <a:cxn ang="0">
                  <a:pos x="24" y="46"/>
                </a:cxn>
                <a:cxn ang="0">
                  <a:pos x="18" y="86"/>
                </a:cxn>
                <a:cxn ang="0">
                  <a:pos x="18" y="86"/>
                </a:cxn>
                <a:cxn ang="0">
                  <a:pos x="10" y="86"/>
                </a:cxn>
                <a:cxn ang="0">
                  <a:pos x="10" y="86"/>
                </a:cxn>
                <a:cxn ang="0">
                  <a:pos x="0" y="86"/>
                </a:cxn>
                <a:cxn ang="0">
                  <a:pos x="0" y="86"/>
                </a:cxn>
                <a:cxn ang="0">
                  <a:pos x="10" y="46"/>
                </a:cxn>
                <a:cxn ang="0">
                  <a:pos x="11" y="40"/>
                </a:cxn>
              </a:cxnLst>
              <a:rect l="0" t="0" r="r" b="b"/>
              <a:pathLst>
                <a:path w="35" h="86">
                  <a:moveTo>
                    <a:pt x="11" y="40"/>
                  </a:moveTo>
                  <a:lnTo>
                    <a:pt x="11" y="40"/>
                  </a:lnTo>
                  <a:lnTo>
                    <a:pt x="18" y="0"/>
                  </a:lnTo>
                  <a:lnTo>
                    <a:pt x="18" y="0"/>
                  </a:lnTo>
                  <a:lnTo>
                    <a:pt x="25" y="0"/>
                  </a:lnTo>
                  <a:lnTo>
                    <a:pt x="25" y="0"/>
                  </a:lnTo>
                  <a:lnTo>
                    <a:pt x="35" y="0"/>
                  </a:lnTo>
                  <a:lnTo>
                    <a:pt x="35" y="0"/>
                  </a:lnTo>
                  <a:lnTo>
                    <a:pt x="25" y="40"/>
                  </a:lnTo>
                  <a:lnTo>
                    <a:pt x="24" y="46"/>
                  </a:lnTo>
                  <a:lnTo>
                    <a:pt x="24" y="46"/>
                  </a:lnTo>
                  <a:lnTo>
                    <a:pt x="18" y="86"/>
                  </a:lnTo>
                  <a:lnTo>
                    <a:pt x="18" y="86"/>
                  </a:lnTo>
                  <a:lnTo>
                    <a:pt x="10" y="86"/>
                  </a:lnTo>
                  <a:lnTo>
                    <a:pt x="10" y="86"/>
                  </a:lnTo>
                  <a:lnTo>
                    <a:pt x="0" y="86"/>
                  </a:lnTo>
                  <a:lnTo>
                    <a:pt x="0" y="86"/>
                  </a:lnTo>
                  <a:lnTo>
                    <a:pt x="10" y="46"/>
                  </a:lnTo>
                  <a:lnTo>
                    <a:pt x="11" y="40"/>
                  </a:lnTo>
                  <a:close/>
                </a:path>
              </a:pathLst>
            </a:custGeom>
            <a:solidFill>
              <a:schemeClr val="tx1"/>
            </a:solidFill>
            <a:ln w="9525">
              <a:noFill/>
              <a:round/>
            </a:ln>
          </p:spPr>
          <p:txBody>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defRPr/>
              </a:pPr>
              <a:endParaRPr lang="zh-CN" altLang="en-US" sz="2400">
                <a:latin typeface="Verdana" pitchFamily="34" charset="0"/>
                <a:ea typeface="宋体" pitchFamily="2" charset="-122"/>
                <a:cs typeface="+mn-cs"/>
              </a:endParaRPr>
            </a:p>
          </p:txBody>
        </p:sp>
        <p:sp>
          <p:nvSpPr>
            <p:cNvPr id="40" name="Freeform 9"/>
            <p:cNvSpPr>
              <a:spLocks noEditPoints="1"/>
            </p:cNvSpPr>
            <p:nvPr userDrawn="1"/>
          </p:nvSpPr>
          <p:spPr bwMode="black">
            <a:xfrm>
              <a:off x="4812" y="4204"/>
              <a:ext cx="20" cy="48"/>
            </a:xfrm>
            <a:custGeom>
              <a:cxnLst>
                <a:cxn ang="0">
                  <a:pos x="8" y="55"/>
                </a:cxn>
                <a:cxn ang="0">
                  <a:pos x="8" y="55"/>
                </a:cxn>
                <a:cxn ang="0">
                  <a:pos x="12" y="30"/>
                </a:cxn>
                <a:cxn ang="0">
                  <a:pos x="12" y="30"/>
                </a:cxn>
                <a:cxn ang="0">
                  <a:pos x="19" y="32"/>
                </a:cxn>
                <a:cxn ang="0">
                  <a:pos x="19" y="32"/>
                </a:cxn>
                <a:cxn ang="0">
                  <a:pos x="29" y="30"/>
                </a:cxn>
                <a:cxn ang="0">
                  <a:pos x="29" y="30"/>
                </a:cxn>
                <a:cxn ang="0">
                  <a:pos x="23" y="55"/>
                </a:cxn>
                <a:cxn ang="0">
                  <a:pos x="23" y="60"/>
                </a:cxn>
                <a:cxn ang="0">
                  <a:pos x="23" y="60"/>
                </a:cxn>
                <a:cxn ang="0">
                  <a:pos x="18" y="86"/>
                </a:cxn>
                <a:cxn ang="0">
                  <a:pos x="18" y="86"/>
                </a:cxn>
                <a:cxn ang="0">
                  <a:pos x="10" y="86"/>
                </a:cxn>
                <a:cxn ang="0">
                  <a:pos x="10" y="86"/>
                </a:cxn>
                <a:cxn ang="0">
                  <a:pos x="0" y="86"/>
                </a:cxn>
                <a:cxn ang="0">
                  <a:pos x="0" y="86"/>
                </a:cxn>
                <a:cxn ang="0">
                  <a:pos x="7" y="60"/>
                </a:cxn>
                <a:cxn ang="0">
                  <a:pos x="8" y="55"/>
                </a:cxn>
                <a:cxn ang="0">
                  <a:pos x="26" y="0"/>
                </a:cxn>
                <a:cxn ang="0">
                  <a:pos x="26" y="0"/>
                </a:cxn>
                <a:cxn ang="0">
                  <a:pos x="29" y="1"/>
                </a:cxn>
                <a:cxn ang="0">
                  <a:pos x="32" y="3"/>
                </a:cxn>
                <a:cxn ang="0">
                  <a:pos x="34" y="6"/>
                </a:cxn>
                <a:cxn ang="0">
                  <a:pos x="34" y="9"/>
                </a:cxn>
                <a:cxn ang="0">
                  <a:pos x="34" y="9"/>
                </a:cxn>
                <a:cxn ang="0">
                  <a:pos x="32" y="13"/>
                </a:cxn>
                <a:cxn ang="0">
                  <a:pos x="29" y="16"/>
                </a:cxn>
                <a:cxn ang="0">
                  <a:pos x="26" y="17"/>
                </a:cxn>
                <a:cxn ang="0">
                  <a:pos x="23" y="19"/>
                </a:cxn>
                <a:cxn ang="0">
                  <a:pos x="23" y="19"/>
                </a:cxn>
                <a:cxn ang="0">
                  <a:pos x="19" y="17"/>
                </a:cxn>
                <a:cxn ang="0">
                  <a:pos x="16" y="16"/>
                </a:cxn>
                <a:cxn ang="0">
                  <a:pos x="16" y="13"/>
                </a:cxn>
                <a:cxn ang="0">
                  <a:pos x="15" y="9"/>
                </a:cxn>
                <a:cxn ang="0">
                  <a:pos x="15" y="9"/>
                </a:cxn>
                <a:cxn ang="0">
                  <a:pos x="16" y="6"/>
                </a:cxn>
                <a:cxn ang="0">
                  <a:pos x="19" y="3"/>
                </a:cxn>
                <a:cxn ang="0">
                  <a:pos x="23" y="1"/>
                </a:cxn>
                <a:cxn ang="0">
                  <a:pos x="26" y="0"/>
                </a:cxn>
                <a:cxn ang="0">
                  <a:pos x="26" y="0"/>
                </a:cxn>
              </a:cxnLst>
              <a:rect l="0" t="0" r="r" b="b"/>
              <a:pathLst>
                <a:path w="34" h="86">
                  <a:moveTo>
                    <a:pt x="8" y="55"/>
                  </a:moveTo>
                  <a:lnTo>
                    <a:pt x="8" y="55"/>
                  </a:lnTo>
                  <a:lnTo>
                    <a:pt x="12" y="30"/>
                  </a:lnTo>
                  <a:lnTo>
                    <a:pt x="12" y="30"/>
                  </a:lnTo>
                  <a:lnTo>
                    <a:pt x="19" y="32"/>
                  </a:lnTo>
                  <a:lnTo>
                    <a:pt x="19" y="32"/>
                  </a:lnTo>
                  <a:lnTo>
                    <a:pt x="29" y="30"/>
                  </a:lnTo>
                  <a:lnTo>
                    <a:pt x="29" y="30"/>
                  </a:lnTo>
                  <a:lnTo>
                    <a:pt x="23" y="55"/>
                  </a:lnTo>
                  <a:lnTo>
                    <a:pt x="23" y="60"/>
                  </a:lnTo>
                  <a:lnTo>
                    <a:pt x="23" y="60"/>
                  </a:lnTo>
                  <a:lnTo>
                    <a:pt x="18" y="86"/>
                  </a:lnTo>
                  <a:lnTo>
                    <a:pt x="18" y="86"/>
                  </a:lnTo>
                  <a:lnTo>
                    <a:pt x="10" y="86"/>
                  </a:lnTo>
                  <a:lnTo>
                    <a:pt x="10" y="86"/>
                  </a:lnTo>
                  <a:lnTo>
                    <a:pt x="0" y="86"/>
                  </a:lnTo>
                  <a:lnTo>
                    <a:pt x="0" y="86"/>
                  </a:lnTo>
                  <a:lnTo>
                    <a:pt x="7" y="60"/>
                  </a:lnTo>
                  <a:lnTo>
                    <a:pt x="8" y="55"/>
                  </a:lnTo>
                  <a:close/>
                  <a:moveTo>
                    <a:pt x="26" y="0"/>
                  </a:moveTo>
                  <a:lnTo>
                    <a:pt x="26" y="0"/>
                  </a:lnTo>
                  <a:lnTo>
                    <a:pt x="29" y="1"/>
                  </a:lnTo>
                  <a:lnTo>
                    <a:pt x="32" y="3"/>
                  </a:lnTo>
                  <a:lnTo>
                    <a:pt x="34" y="6"/>
                  </a:lnTo>
                  <a:lnTo>
                    <a:pt x="34" y="9"/>
                  </a:lnTo>
                  <a:lnTo>
                    <a:pt x="34" y="9"/>
                  </a:lnTo>
                  <a:lnTo>
                    <a:pt x="32" y="13"/>
                  </a:lnTo>
                  <a:lnTo>
                    <a:pt x="29" y="16"/>
                  </a:lnTo>
                  <a:lnTo>
                    <a:pt x="26" y="17"/>
                  </a:lnTo>
                  <a:lnTo>
                    <a:pt x="23" y="19"/>
                  </a:lnTo>
                  <a:lnTo>
                    <a:pt x="23" y="19"/>
                  </a:lnTo>
                  <a:lnTo>
                    <a:pt x="19" y="17"/>
                  </a:lnTo>
                  <a:lnTo>
                    <a:pt x="16" y="16"/>
                  </a:lnTo>
                  <a:lnTo>
                    <a:pt x="16" y="13"/>
                  </a:lnTo>
                  <a:lnTo>
                    <a:pt x="15" y="9"/>
                  </a:lnTo>
                  <a:lnTo>
                    <a:pt x="15" y="9"/>
                  </a:lnTo>
                  <a:lnTo>
                    <a:pt x="16" y="6"/>
                  </a:lnTo>
                  <a:lnTo>
                    <a:pt x="19" y="3"/>
                  </a:lnTo>
                  <a:lnTo>
                    <a:pt x="23" y="1"/>
                  </a:lnTo>
                  <a:lnTo>
                    <a:pt x="26" y="0"/>
                  </a:lnTo>
                  <a:lnTo>
                    <a:pt x="26" y="0"/>
                  </a:lnTo>
                  <a:close/>
                </a:path>
              </a:pathLst>
            </a:custGeom>
            <a:solidFill>
              <a:schemeClr val="tx1"/>
            </a:solidFill>
            <a:ln w="9525">
              <a:noFill/>
              <a:round/>
            </a:ln>
          </p:spPr>
          <p:txBody>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defRPr/>
              </a:pPr>
              <a:endParaRPr lang="zh-CN" altLang="en-US" sz="2400">
                <a:latin typeface="Verdana" pitchFamily="34" charset="0"/>
                <a:ea typeface="宋体" pitchFamily="2" charset="-122"/>
                <a:cs typeface="+mn-cs"/>
              </a:endParaRPr>
            </a:p>
          </p:txBody>
        </p:sp>
        <p:sp>
          <p:nvSpPr>
            <p:cNvPr id="41" name="Freeform 10"/>
            <p:cNvSpPr/>
            <p:nvPr userDrawn="1"/>
          </p:nvSpPr>
          <p:spPr bwMode="black">
            <a:xfrm>
              <a:off x="4835" y="4210"/>
              <a:ext cx="18" cy="42"/>
            </a:xfrm>
            <a:custGeom>
              <a:cxnLst>
                <a:cxn ang="0">
                  <a:pos x="33" y="21"/>
                </a:cxn>
                <a:cxn ang="0">
                  <a:pos x="33" y="21"/>
                </a:cxn>
                <a:cxn ang="0">
                  <a:pos x="33" y="24"/>
                </a:cxn>
                <a:cxn ang="0">
                  <a:pos x="33" y="24"/>
                </a:cxn>
                <a:cxn ang="0">
                  <a:pos x="32" y="27"/>
                </a:cxn>
                <a:cxn ang="0">
                  <a:pos x="22" y="25"/>
                </a:cxn>
                <a:cxn ang="0">
                  <a:pos x="22" y="25"/>
                </a:cxn>
                <a:cxn ang="0">
                  <a:pos x="18" y="51"/>
                </a:cxn>
                <a:cxn ang="0">
                  <a:pos x="18" y="51"/>
                </a:cxn>
                <a:cxn ang="0">
                  <a:pos x="16" y="60"/>
                </a:cxn>
                <a:cxn ang="0">
                  <a:pos x="14" y="67"/>
                </a:cxn>
                <a:cxn ang="0">
                  <a:pos x="16" y="70"/>
                </a:cxn>
                <a:cxn ang="0">
                  <a:pos x="19" y="70"/>
                </a:cxn>
                <a:cxn ang="0">
                  <a:pos x="19" y="70"/>
                </a:cxn>
                <a:cxn ang="0">
                  <a:pos x="25" y="68"/>
                </a:cxn>
                <a:cxn ang="0">
                  <a:pos x="24" y="73"/>
                </a:cxn>
                <a:cxn ang="0">
                  <a:pos x="24" y="73"/>
                </a:cxn>
                <a:cxn ang="0">
                  <a:pos x="18" y="76"/>
                </a:cxn>
                <a:cxn ang="0">
                  <a:pos x="11" y="76"/>
                </a:cxn>
                <a:cxn ang="0">
                  <a:pos x="11" y="76"/>
                </a:cxn>
                <a:cxn ang="0">
                  <a:pos x="5" y="75"/>
                </a:cxn>
                <a:cxn ang="0">
                  <a:pos x="2" y="71"/>
                </a:cxn>
                <a:cxn ang="0">
                  <a:pos x="0" y="67"/>
                </a:cxn>
                <a:cxn ang="0">
                  <a:pos x="0" y="59"/>
                </a:cxn>
                <a:cxn ang="0">
                  <a:pos x="0" y="59"/>
                </a:cxn>
                <a:cxn ang="0">
                  <a:pos x="8" y="25"/>
                </a:cxn>
                <a:cxn ang="0">
                  <a:pos x="0" y="27"/>
                </a:cxn>
                <a:cxn ang="0">
                  <a:pos x="0" y="27"/>
                </a:cxn>
                <a:cxn ang="0">
                  <a:pos x="0" y="24"/>
                </a:cxn>
                <a:cxn ang="0">
                  <a:pos x="0" y="24"/>
                </a:cxn>
                <a:cxn ang="0">
                  <a:pos x="0" y="21"/>
                </a:cxn>
                <a:cxn ang="0">
                  <a:pos x="8" y="21"/>
                </a:cxn>
                <a:cxn ang="0">
                  <a:pos x="8" y="21"/>
                </a:cxn>
                <a:cxn ang="0">
                  <a:pos x="11" y="6"/>
                </a:cxn>
                <a:cxn ang="0">
                  <a:pos x="11" y="6"/>
                </a:cxn>
                <a:cxn ang="0">
                  <a:pos x="27" y="0"/>
                </a:cxn>
                <a:cxn ang="0">
                  <a:pos x="29" y="0"/>
                </a:cxn>
                <a:cxn ang="0">
                  <a:pos x="29" y="0"/>
                </a:cxn>
                <a:cxn ang="0">
                  <a:pos x="24" y="21"/>
                </a:cxn>
                <a:cxn ang="0">
                  <a:pos x="33" y="21"/>
                </a:cxn>
              </a:cxnLst>
              <a:rect l="0" t="0" r="r" b="b"/>
              <a:pathLst>
                <a:path w="33" h="76">
                  <a:moveTo>
                    <a:pt x="33" y="21"/>
                  </a:moveTo>
                  <a:lnTo>
                    <a:pt x="33" y="21"/>
                  </a:lnTo>
                  <a:lnTo>
                    <a:pt x="33" y="24"/>
                  </a:lnTo>
                  <a:lnTo>
                    <a:pt x="33" y="24"/>
                  </a:lnTo>
                  <a:lnTo>
                    <a:pt x="32" y="27"/>
                  </a:lnTo>
                  <a:lnTo>
                    <a:pt x="22" y="25"/>
                  </a:lnTo>
                  <a:lnTo>
                    <a:pt x="22" y="25"/>
                  </a:lnTo>
                  <a:lnTo>
                    <a:pt x="18" y="51"/>
                  </a:lnTo>
                  <a:lnTo>
                    <a:pt x="18" y="51"/>
                  </a:lnTo>
                  <a:lnTo>
                    <a:pt x="16" y="60"/>
                  </a:lnTo>
                  <a:lnTo>
                    <a:pt x="14" y="67"/>
                  </a:lnTo>
                  <a:lnTo>
                    <a:pt x="16" y="70"/>
                  </a:lnTo>
                  <a:lnTo>
                    <a:pt x="19" y="70"/>
                  </a:lnTo>
                  <a:lnTo>
                    <a:pt x="19" y="70"/>
                  </a:lnTo>
                  <a:lnTo>
                    <a:pt x="25" y="68"/>
                  </a:lnTo>
                  <a:lnTo>
                    <a:pt x="24" y="73"/>
                  </a:lnTo>
                  <a:lnTo>
                    <a:pt x="24" y="73"/>
                  </a:lnTo>
                  <a:lnTo>
                    <a:pt x="18" y="76"/>
                  </a:lnTo>
                  <a:lnTo>
                    <a:pt x="11" y="76"/>
                  </a:lnTo>
                  <a:lnTo>
                    <a:pt x="11" y="76"/>
                  </a:lnTo>
                  <a:lnTo>
                    <a:pt x="5" y="75"/>
                  </a:lnTo>
                  <a:lnTo>
                    <a:pt x="2" y="71"/>
                  </a:lnTo>
                  <a:lnTo>
                    <a:pt x="0" y="67"/>
                  </a:lnTo>
                  <a:lnTo>
                    <a:pt x="0" y="59"/>
                  </a:lnTo>
                  <a:lnTo>
                    <a:pt x="0" y="59"/>
                  </a:lnTo>
                  <a:lnTo>
                    <a:pt x="8" y="25"/>
                  </a:lnTo>
                  <a:lnTo>
                    <a:pt x="0" y="27"/>
                  </a:lnTo>
                  <a:lnTo>
                    <a:pt x="0" y="27"/>
                  </a:lnTo>
                  <a:lnTo>
                    <a:pt x="0" y="24"/>
                  </a:lnTo>
                  <a:lnTo>
                    <a:pt x="0" y="24"/>
                  </a:lnTo>
                  <a:lnTo>
                    <a:pt x="0" y="21"/>
                  </a:lnTo>
                  <a:lnTo>
                    <a:pt x="8" y="21"/>
                  </a:lnTo>
                  <a:lnTo>
                    <a:pt x="8" y="21"/>
                  </a:lnTo>
                  <a:lnTo>
                    <a:pt x="11" y="6"/>
                  </a:lnTo>
                  <a:lnTo>
                    <a:pt x="11" y="6"/>
                  </a:lnTo>
                  <a:lnTo>
                    <a:pt x="27" y="0"/>
                  </a:lnTo>
                  <a:lnTo>
                    <a:pt x="29" y="0"/>
                  </a:lnTo>
                  <a:lnTo>
                    <a:pt x="29" y="0"/>
                  </a:lnTo>
                  <a:lnTo>
                    <a:pt x="24" y="21"/>
                  </a:lnTo>
                  <a:lnTo>
                    <a:pt x="33" y="21"/>
                  </a:lnTo>
                  <a:close/>
                </a:path>
              </a:pathLst>
            </a:custGeom>
            <a:solidFill>
              <a:schemeClr val="tx1"/>
            </a:solidFill>
            <a:ln w="9525">
              <a:noFill/>
              <a:round/>
            </a:ln>
          </p:spPr>
          <p:txBody>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defRPr/>
              </a:pPr>
              <a:endParaRPr lang="zh-CN" altLang="en-US" sz="2400">
                <a:latin typeface="Verdana" pitchFamily="34" charset="0"/>
                <a:ea typeface="宋体" pitchFamily="2" charset="-122"/>
                <a:cs typeface="+mn-cs"/>
              </a:endParaRPr>
            </a:p>
          </p:txBody>
        </p:sp>
        <p:sp>
          <p:nvSpPr>
            <p:cNvPr id="42" name="Freeform 11"/>
            <p:cNvSpPr/>
            <p:nvPr userDrawn="1"/>
          </p:nvSpPr>
          <p:spPr bwMode="black">
            <a:xfrm>
              <a:off x="4853" y="4221"/>
              <a:ext cx="30" cy="48"/>
            </a:xfrm>
            <a:custGeom>
              <a:cxnLst>
                <a:cxn ang="0">
                  <a:pos x="51" y="0"/>
                </a:cxn>
                <a:cxn ang="0">
                  <a:pos x="51" y="0"/>
                </a:cxn>
                <a:cxn ang="0">
                  <a:pos x="55" y="2"/>
                </a:cxn>
                <a:cxn ang="0">
                  <a:pos x="55" y="2"/>
                </a:cxn>
                <a:cxn ang="0">
                  <a:pos x="62" y="0"/>
                </a:cxn>
                <a:cxn ang="0">
                  <a:pos x="62" y="0"/>
                </a:cxn>
                <a:cxn ang="0">
                  <a:pos x="41" y="35"/>
                </a:cxn>
                <a:cxn ang="0">
                  <a:pos x="9" y="86"/>
                </a:cxn>
                <a:cxn ang="0">
                  <a:pos x="9" y="86"/>
                </a:cxn>
                <a:cxn ang="0">
                  <a:pos x="5" y="86"/>
                </a:cxn>
                <a:cxn ang="0">
                  <a:pos x="5" y="86"/>
                </a:cxn>
                <a:cxn ang="0">
                  <a:pos x="0" y="86"/>
                </a:cxn>
                <a:cxn ang="0">
                  <a:pos x="0" y="86"/>
                </a:cxn>
                <a:cxn ang="0">
                  <a:pos x="19" y="56"/>
                </a:cxn>
                <a:cxn ang="0">
                  <a:pos x="19" y="56"/>
                </a:cxn>
                <a:cxn ang="0">
                  <a:pos x="8" y="0"/>
                </a:cxn>
                <a:cxn ang="0">
                  <a:pos x="8" y="0"/>
                </a:cxn>
                <a:cxn ang="0">
                  <a:pos x="16" y="2"/>
                </a:cxn>
                <a:cxn ang="0">
                  <a:pos x="16" y="2"/>
                </a:cxn>
                <a:cxn ang="0">
                  <a:pos x="25" y="0"/>
                </a:cxn>
                <a:cxn ang="0">
                  <a:pos x="25" y="0"/>
                </a:cxn>
                <a:cxn ang="0">
                  <a:pos x="32" y="37"/>
                </a:cxn>
                <a:cxn ang="0">
                  <a:pos x="32" y="37"/>
                </a:cxn>
                <a:cxn ang="0">
                  <a:pos x="51" y="0"/>
                </a:cxn>
                <a:cxn ang="0">
                  <a:pos x="51" y="0"/>
                </a:cxn>
              </a:cxnLst>
              <a:rect l="0" t="0" r="r" b="b"/>
              <a:pathLst>
                <a:path w="62" h="86">
                  <a:moveTo>
                    <a:pt x="51" y="0"/>
                  </a:moveTo>
                  <a:lnTo>
                    <a:pt x="51" y="0"/>
                  </a:lnTo>
                  <a:lnTo>
                    <a:pt x="55" y="2"/>
                  </a:lnTo>
                  <a:lnTo>
                    <a:pt x="55" y="2"/>
                  </a:lnTo>
                  <a:lnTo>
                    <a:pt x="62" y="0"/>
                  </a:lnTo>
                  <a:lnTo>
                    <a:pt x="62" y="0"/>
                  </a:lnTo>
                  <a:lnTo>
                    <a:pt x="41" y="35"/>
                  </a:lnTo>
                  <a:lnTo>
                    <a:pt x="9" y="86"/>
                  </a:lnTo>
                  <a:lnTo>
                    <a:pt x="9" y="86"/>
                  </a:lnTo>
                  <a:lnTo>
                    <a:pt x="5" y="86"/>
                  </a:lnTo>
                  <a:lnTo>
                    <a:pt x="5" y="86"/>
                  </a:lnTo>
                  <a:lnTo>
                    <a:pt x="0" y="86"/>
                  </a:lnTo>
                  <a:lnTo>
                    <a:pt x="0" y="86"/>
                  </a:lnTo>
                  <a:lnTo>
                    <a:pt x="19" y="56"/>
                  </a:lnTo>
                  <a:lnTo>
                    <a:pt x="19" y="56"/>
                  </a:lnTo>
                  <a:lnTo>
                    <a:pt x="8" y="0"/>
                  </a:lnTo>
                  <a:lnTo>
                    <a:pt x="8" y="0"/>
                  </a:lnTo>
                  <a:lnTo>
                    <a:pt x="16" y="2"/>
                  </a:lnTo>
                  <a:lnTo>
                    <a:pt x="16" y="2"/>
                  </a:lnTo>
                  <a:lnTo>
                    <a:pt x="25" y="0"/>
                  </a:lnTo>
                  <a:lnTo>
                    <a:pt x="25" y="0"/>
                  </a:lnTo>
                  <a:lnTo>
                    <a:pt x="32" y="37"/>
                  </a:lnTo>
                  <a:lnTo>
                    <a:pt x="32" y="37"/>
                  </a:lnTo>
                  <a:lnTo>
                    <a:pt x="51" y="0"/>
                  </a:lnTo>
                  <a:lnTo>
                    <a:pt x="51" y="0"/>
                  </a:lnTo>
                  <a:close/>
                </a:path>
              </a:pathLst>
            </a:custGeom>
            <a:solidFill>
              <a:schemeClr val="tx1"/>
            </a:solidFill>
            <a:ln w="9525">
              <a:noFill/>
              <a:round/>
            </a:ln>
          </p:spPr>
          <p:txBody>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defRPr/>
              </a:pPr>
              <a:endParaRPr lang="zh-CN" altLang="en-US" sz="2400">
                <a:latin typeface="Verdana" pitchFamily="34" charset="0"/>
                <a:ea typeface="宋体" pitchFamily="2" charset="-122"/>
                <a:cs typeface="+mn-cs"/>
              </a:endParaRPr>
            </a:p>
          </p:txBody>
        </p:sp>
        <p:sp>
          <p:nvSpPr>
            <p:cNvPr id="43" name="Freeform 12"/>
            <p:cNvSpPr/>
            <p:nvPr userDrawn="1"/>
          </p:nvSpPr>
          <p:spPr bwMode="black">
            <a:xfrm>
              <a:off x="4897" y="4208"/>
              <a:ext cx="20" cy="44"/>
            </a:xfrm>
            <a:custGeom>
              <a:cxnLst>
                <a:cxn ang="0">
                  <a:pos x="10" y="32"/>
                </a:cxn>
                <a:cxn ang="0">
                  <a:pos x="10" y="32"/>
                </a:cxn>
                <a:cxn ang="0">
                  <a:pos x="16" y="0"/>
                </a:cxn>
                <a:cxn ang="0">
                  <a:pos x="16" y="0"/>
                </a:cxn>
                <a:cxn ang="0">
                  <a:pos x="25" y="0"/>
                </a:cxn>
                <a:cxn ang="0">
                  <a:pos x="25" y="0"/>
                </a:cxn>
                <a:cxn ang="0">
                  <a:pos x="35" y="0"/>
                </a:cxn>
                <a:cxn ang="0">
                  <a:pos x="35" y="0"/>
                </a:cxn>
                <a:cxn ang="0">
                  <a:pos x="27" y="32"/>
                </a:cxn>
                <a:cxn ang="0">
                  <a:pos x="24" y="46"/>
                </a:cxn>
                <a:cxn ang="0">
                  <a:pos x="24" y="46"/>
                </a:cxn>
                <a:cxn ang="0">
                  <a:pos x="19" y="78"/>
                </a:cxn>
                <a:cxn ang="0">
                  <a:pos x="19" y="78"/>
                </a:cxn>
                <a:cxn ang="0">
                  <a:pos x="10" y="78"/>
                </a:cxn>
                <a:cxn ang="0">
                  <a:pos x="10" y="78"/>
                </a:cxn>
                <a:cxn ang="0">
                  <a:pos x="0" y="78"/>
                </a:cxn>
                <a:cxn ang="0">
                  <a:pos x="0" y="78"/>
                </a:cxn>
                <a:cxn ang="0">
                  <a:pos x="8" y="46"/>
                </a:cxn>
                <a:cxn ang="0">
                  <a:pos x="10" y="32"/>
                </a:cxn>
              </a:cxnLst>
              <a:rect l="0" t="0" r="r" b="b"/>
              <a:pathLst>
                <a:path w="35" h="78">
                  <a:moveTo>
                    <a:pt x="10" y="32"/>
                  </a:moveTo>
                  <a:lnTo>
                    <a:pt x="10" y="32"/>
                  </a:lnTo>
                  <a:lnTo>
                    <a:pt x="16" y="0"/>
                  </a:lnTo>
                  <a:lnTo>
                    <a:pt x="16" y="0"/>
                  </a:lnTo>
                  <a:lnTo>
                    <a:pt x="25" y="0"/>
                  </a:lnTo>
                  <a:lnTo>
                    <a:pt x="25" y="0"/>
                  </a:lnTo>
                  <a:lnTo>
                    <a:pt x="35" y="0"/>
                  </a:lnTo>
                  <a:lnTo>
                    <a:pt x="35" y="0"/>
                  </a:lnTo>
                  <a:lnTo>
                    <a:pt x="27" y="32"/>
                  </a:lnTo>
                  <a:lnTo>
                    <a:pt x="24" y="46"/>
                  </a:lnTo>
                  <a:lnTo>
                    <a:pt x="24" y="46"/>
                  </a:lnTo>
                  <a:lnTo>
                    <a:pt x="19" y="78"/>
                  </a:lnTo>
                  <a:lnTo>
                    <a:pt x="19" y="78"/>
                  </a:lnTo>
                  <a:lnTo>
                    <a:pt x="10" y="78"/>
                  </a:lnTo>
                  <a:lnTo>
                    <a:pt x="10" y="78"/>
                  </a:lnTo>
                  <a:lnTo>
                    <a:pt x="0" y="78"/>
                  </a:lnTo>
                  <a:lnTo>
                    <a:pt x="0" y="78"/>
                  </a:lnTo>
                  <a:lnTo>
                    <a:pt x="8" y="46"/>
                  </a:lnTo>
                  <a:lnTo>
                    <a:pt x="10" y="32"/>
                  </a:lnTo>
                  <a:close/>
                </a:path>
              </a:pathLst>
            </a:custGeom>
            <a:solidFill>
              <a:schemeClr val="tx1"/>
            </a:solidFill>
            <a:ln w="9525">
              <a:noFill/>
              <a:round/>
            </a:ln>
          </p:spPr>
          <p:txBody>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defRPr/>
              </a:pPr>
              <a:endParaRPr lang="zh-CN" altLang="en-US" sz="2400">
                <a:latin typeface="Verdana" pitchFamily="34" charset="0"/>
                <a:ea typeface="宋体" pitchFamily="2" charset="-122"/>
                <a:cs typeface="+mn-cs"/>
              </a:endParaRPr>
            </a:p>
          </p:txBody>
        </p:sp>
        <p:sp>
          <p:nvSpPr>
            <p:cNvPr id="44" name="Freeform 13"/>
            <p:cNvSpPr/>
            <p:nvPr userDrawn="1"/>
          </p:nvSpPr>
          <p:spPr bwMode="black">
            <a:xfrm>
              <a:off x="4916" y="4219"/>
              <a:ext cx="33" cy="33"/>
            </a:xfrm>
            <a:custGeom>
              <a:cxnLst>
                <a:cxn ang="0">
                  <a:pos x="26" y="12"/>
                </a:cxn>
                <a:cxn ang="0">
                  <a:pos x="26" y="12"/>
                </a:cxn>
                <a:cxn ang="0">
                  <a:pos x="26" y="12"/>
                </a:cxn>
                <a:cxn ang="0">
                  <a:pos x="31" y="7"/>
                </a:cxn>
                <a:cxn ang="0">
                  <a:pos x="35" y="4"/>
                </a:cxn>
                <a:cxn ang="0">
                  <a:pos x="40" y="2"/>
                </a:cxn>
                <a:cxn ang="0">
                  <a:pos x="45" y="0"/>
                </a:cxn>
                <a:cxn ang="0">
                  <a:pos x="45" y="0"/>
                </a:cxn>
                <a:cxn ang="0">
                  <a:pos x="53" y="2"/>
                </a:cxn>
                <a:cxn ang="0">
                  <a:pos x="58" y="7"/>
                </a:cxn>
                <a:cxn ang="0">
                  <a:pos x="59" y="13"/>
                </a:cxn>
                <a:cxn ang="0">
                  <a:pos x="59" y="23"/>
                </a:cxn>
                <a:cxn ang="0">
                  <a:pos x="59" y="23"/>
                </a:cxn>
                <a:cxn ang="0">
                  <a:pos x="54" y="42"/>
                </a:cxn>
                <a:cxn ang="0">
                  <a:pos x="54" y="42"/>
                </a:cxn>
                <a:cxn ang="0">
                  <a:pos x="51" y="58"/>
                </a:cxn>
                <a:cxn ang="0">
                  <a:pos x="51" y="58"/>
                </a:cxn>
                <a:cxn ang="0">
                  <a:pos x="43" y="58"/>
                </a:cxn>
                <a:cxn ang="0">
                  <a:pos x="43" y="58"/>
                </a:cxn>
                <a:cxn ang="0">
                  <a:pos x="35" y="58"/>
                </a:cxn>
                <a:cxn ang="0">
                  <a:pos x="35" y="58"/>
                </a:cxn>
                <a:cxn ang="0">
                  <a:pos x="38" y="43"/>
                </a:cxn>
                <a:cxn ang="0">
                  <a:pos x="42" y="26"/>
                </a:cxn>
                <a:cxn ang="0">
                  <a:pos x="42" y="26"/>
                </a:cxn>
                <a:cxn ang="0">
                  <a:pos x="43" y="19"/>
                </a:cxn>
                <a:cxn ang="0">
                  <a:pos x="42" y="15"/>
                </a:cxn>
                <a:cxn ang="0">
                  <a:pos x="40" y="12"/>
                </a:cxn>
                <a:cxn ang="0">
                  <a:pos x="35" y="12"/>
                </a:cxn>
                <a:cxn ang="0">
                  <a:pos x="35" y="12"/>
                </a:cxn>
                <a:cxn ang="0">
                  <a:pos x="31" y="13"/>
                </a:cxn>
                <a:cxn ang="0">
                  <a:pos x="27" y="16"/>
                </a:cxn>
                <a:cxn ang="0">
                  <a:pos x="24" y="21"/>
                </a:cxn>
                <a:cxn ang="0">
                  <a:pos x="23" y="27"/>
                </a:cxn>
                <a:cxn ang="0">
                  <a:pos x="21" y="32"/>
                </a:cxn>
                <a:cxn ang="0">
                  <a:pos x="21" y="32"/>
                </a:cxn>
                <a:cxn ang="0">
                  <a:pos x="18" y="58"/>
                </a:cxn>
                <a:cxn ang="0">
                  <a:pos x="18" y="58"/>
                </a:cxn>
                <a:cxn ang="0">
                  <a:pos x="8" y="58"/>
                </a:cxn>
                <a:cxn ang="0">
                  <a:pos x="8" y="58"/>
                </a:cxn>
                <a:cxn ang="0">
                  <a:pos x="0" y="58"/>
                </a:cxn>
                <a:cxn ang="0">
                  <a:pos x="0" y="58"/>
                </a:cxn>
                <a:cxn ang="0">
                  <a:pos x="7" y="32"/>
                </a:cxn>
                <a:cxn ang="0">
                  <a:pos x="7" y="27"/>
                </a:cxn>
                <a:cxn ang="0">
                  <a:pos x="7" y="27"/>
                </a:cxn>
                <a:cxn ang="0">
                  <a:pos x="12" y="2"/>
                </a:cxn>
                <a:cxn ang="0">
                  <a:pos x="12" y="2"/>
                </a:cxn>
                <a:cxn ang="0">
                  <a:pos x="19" y="4"/>
                </a:cxn>
                <a:cxn ang="0">
                  <a:pos x="19" y="4"/>
                </a:cxn>
                <a:cxn ang="0">
                  <a:pos x="27" y="2"/>
                </a:cxn>
                <a:cxn ang="0">
                  <a:pos x="26" y="12"/>
                </a:cxn>
              </a:cxnLst>
              <a:rect l="0" t="0" r="r" b="b"/>
              <a:pathLst>
                <a:path w="59" h="57">
                  <a:moveTo>
                    <a:pt x="26" y="12"/>
                  </a:moveTo>
                  <a:lnTo>
                    <a:pt x="26" y="12"/>
                  </a:lnTo>
                  <a:lnTo>
                    <a:pt x="26" y="12"/>
                  </a:lnTo>
                  <a:lnTo>
                    <a:pt x="31" y="7"/>
                  </a:lnTo>
                  <a:lnTo>
                    <a:pt x="35" y="4"/>
                  </a:lnTo>
                  <a:lnTo>
                    <a:pt x="40" y="2"/>
                  </a:lnTo>
                  <a:lnTo>
                    <a:pt x="45" y="0"/>
                  </a:lnTo>
                  <a:lnTo>
                    <a:pt x="45" y="0"/>
                  </a:lnTo>
                  <a:lnTo>
                    <a:pt x="53" y="2"/>
                  </a:lnTo>
                  <a:lnTo>
                    <a:pt x="58" y="7"/>
                  </a:lnTo>
                  <a:lnTo>
                    <a:pt x="59" y="13"/>
                  </a:lnTo>
                  <a:lnTo>
                    <a:pt x="59" y="23"/>
                  </a:lnTo>
                  <a:lnTo>
                    <a:pt x="59" y="23"/>
                  </a:lnTo>
                  <a:lnTo>
                    <a:pt x="54" y="42"/>
                  </a:lnTo>
                  <a:lnTo>
                    <a:pt x="54" y="42"/>
                  </a:lnTo>
                  <a:lnTo>
                    <a:pt x="51" y="58"/>
                  </a:lnTo>
                  <a:lnTo>
                    <a:pt x="51" y="58"/>
                  </a:lnTo>
                  <a:lnTo>
                    <a:pt x="43" y="58"/>
                  </a:lnTo>
                  <a:lnTo>
                    <a:pt x="43" y="58"/>
                  </a:lnTo>
                  <a:lnTo>
                    <a:pt x="35" y="58"/>
                  </a:lnTo>
                  <a:lnTo>
                    <a:pt x="35" y="58"/>
                  </a:lnTo>
                  <a:lnTo>
                    <a:pt x="38" y="43"/>
                  </a:lnTo>
                  <a:lnTo>
                    <a:pt x="42" y="26"/>
                  </a:lnTo>
                  <a:lnTo>
                    <a:pt x="42" y="26"/>
                  </a:lnTo>
                  <a:lnTo>
                    <a:pt x="43" y="19"/>
                  </a:lnTo>
                  <a:lnTo>
                    <a:pt x="42" y="15"/>
                  </a:lnTo>
                  <a:lnTo>
                    <a:pt x="40" y="12"/>
                  </a:lnTo>
                  <a:lnTo>
                    <a:pt x="35" y="12"/>
                  </a:lnTo>
                  <a:lnTo>
                    <a:pt x="35" y="12"/>
                  </a:lnTo>
                  <a:lnTo>
                    <a:pt x="31" y="13"/>
                  </a:lnTo>
                  <a:lnTo>
                    <a:pt x="27" y="16"/>
                  </a:lnTo>
                  <a:lnTo>
                    <a:pt x="24" y="21"/>
                  </a:lnTo>
                  <a:lnTo>
                    <a:pt x="23" y="27"/>
                  </a:lnTo>
                  <a:lnTo>
                    <a:pt x="21" y="32"/>
                  </a:lnTo>
                  <a:lnTo>
                    <a:pt x="21" y="32"/>
                  </a:lnTo>
                  <a:lnTo>
                    <a:pt x="18" y="58"/>
                  </a:lnTo>
                  <a:lnTo>
                    <a:pt x="18" y="58"/>
                  </a:lnTo>
                  <a:lnTo>
                    <a:pt x="8" y="58"/>
                  </a:lnTo>
                  <a:lnTo>
                    <a:pt x="8" y="58"/>
                  </a:lnTo>
                  <a:lnTo>
                    <a:pt x="0" y="58"/>
                  </a:lnTo>
                  <a:lnTo>
                    <a:pt x="0" y="58"/>
                  </a:lnTo>
                  <a:lnTo>
                    <a:pt x="7" y="32"/>
                  </a:lnTo>
                  <a:lnTo>
                    <a:pt x="7" y="27"/>
                  </a:lnTo>
                  <a:lnTo>
                    <a:pt x="7" y="27"/>
                  </a:lnTo>
                  <a:lnTo>
                    <a:pt x="12" y="2"/>
                  </a:lnTo>
                  <a:lnTo>
                    <a:pt x="12" y="2"/>
                  </a:lnTo>
                  <a:lnTo>
                    <a:pt x="19" y="4"/>
                  </a:lnTo>
                  <a:lnTo>
                    <a:pt x="19" y="4"/>
                  </a:lnTo>
                  <a:lnTo>
                    <a:pt x="27" y="2"/>
                  </a:lnTo>
                  <a:lnTo>
                    <a:pt x="26" y="12"/>
                  </a:lnTo>
                  <a:close/>
                </a:path>
              </a:pathLst>
            </a:custGeom>
            <a:solidFill>
              <a:schemeClr val="tx1"/>
            </a:solidFill>
            <a:ln w="9525">
              <a:noFill/>
              <a:round/>
            </a:ln>
          </p:spPr>
          <p:txBody>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defRPr/>
              </a:pPr>
              <a:endParaRPr lang="zh-CN" altLang="en-US" sz="2400">
                <a:latin typeface="Verdana" pitchFamily="34" charset="0"/>
                <a:ea typeface="宋体" pitchFamily="2" charset="-122"/>
                <a:cs typeface="+mn-cs"/>
              </a:endParaRPr>
            </a:p>
          </p:txBody>
        </p:sp>
        <p:sp>
          <p:nvSpPr>
            <p:cNvPr id="45" name="Freeform 14"/>
            <p:cNvSpPr/>
            <p:nvPr userDrawn="1"/>
          </p:nvSpPr>
          <p:spPr bwMode="black">
            <a:xfrm>
              <a:off x="4966" y="4208"/>
              <a:ext cx="33" cy="44"/>
            </a:xfrm>
            <a:custGeom>
              <a:cxnLst>
                <a:cxn ang="0">
                  <a:pos x="9" y="32"/>
                </a:cxn>
                <a:cxn ang="0">
                  <a:pos x="9" y="32"/>
                </a:cxn>
                <a:cxn ang="0">
                  <a:pos x="16" y="0"/>
                </a:cxn>
                <a:cxn ang="0">
                  <a:pos x="16" y="0"/>
                </a:cxn>
                <a:cxn ang="0">
                  <a:pos x="35" y="0"/>
                </a:cxn>
                <a:cxn ang="0">
                  <a:pos x="35" y="0"/>
                </a:cxn>
                <a:cxn ang="0">
                  <a:pos x="59" y="0"/>
                </a:cxn>
                <a:cxn ang="0">
                  <a:pos x="59" y="0"/>
                </a:cxn>
                <a:cxn ang="0">
                  <a:pos x="57" y="5"/>
                </a:cxn>
                <a:cxn ang="0">
                  <a:pos x="57" y="5"/>
                </a:cxn>
                <a:cxn ang="0">
                  <a:pos x="57" y="9"/>
                </a:cxn>
                <a:cxn ang="0">
                  <a:pos x="57" y="9"/>
                </a:cxn>
                <a:cxn ang="0">
                  <a:pos x="32" y="8"/>
                </a:cxn>
                <a:cxn ang="0">
                  <a:pos x="32" y="8"/>
                </a:cxn>
                <a:cxn ang="0">
                  <a:pos x="27" y="33"/>
                </a:cxn>
                <a:cxn ang="0">
                  <a:pos x="27" y="33"/>
                </a:cxn>
                <a:cxn ang="0">
                  <a:pos x="52" y="32"/>
                </a:cxn>
                <a:cxn ang="0">
                  <a:pos x="52" y="32"/>
                </a:cxn>
                <a:cxn ang="0">
                  <a:pos x="51" y="36"/>
                </a:cxn>
                <a:cxn ang="0">
                  <a:pos x="51" y="36"/>
                </a:cxn>
                <a:cxn ang="0">
                  <a:pos x="51" y="41"/>
                </a:cxn>
                <a:cxn ang="0">
                  <a:pos x="51" y="41"/>
                </a:cxn>
                <a:cxn ang="0">
                  <a:pos x="25" y="41"/>
                </a:cxn>
                <a:cxn ang="0">
                  <a:pos x="25" y="41"/>
                </a:cxn>
                <a:cxn ang="0">
                  <a:pos x="22" y="55"/>
                </a:cxn>
                <a:cxn ang="0">
                  <a:pos x="22" y="55"/>
                </a:cxn>
                <a:cxn ang="0">
                  <a:pos x="19" y="70"/>
                </a:cxn>
                <a:cxn ang="0">
                  <a:pos x="19" y="70"/>
                </a:cxn>
                <a:cxn ang="0">
                  <a:pos x="46" y="68"/>
                </a:cxn>
                <a:cxn ang="0">
                  <a:pos x="46" y="68"/>
                </a:cxn>
                <a:cxn ang="0">
                  <a:pos x="44" y="73"/>
                </a:cxn>
                <a:cxn ang="0">
                  <a:pos x="44" y="73"/>
                </a:cxn>
                <a:cxn ang="0">
                  <a:pos x="44" y="78"/>
                </a:cxn>
                <a:cxn ang="0">
                  <a:pos x="44" y="78"/>
                </a:cxn>
                <a:cxn ang="0">
                  <a:pos x="24" y="78"/>
                </a:cxn>
                <a:cxn ang="0">
                  <a:pos x="24" y="78"/>
                </a:cxn>
                <a:cxn ang="0">
                  <a:pos x="0" y="78"/>
                </a:cxn>
                <a:cxn ang="0">
                  <a:pos x="0" y="78"/>
                </a:cxn>
                <a:cxn ang="0">
                  <a:pos x="6" y="46"/>
                </a:cxn>
                <a:cxn ang="0">
                  <a:pos x="9" y="32"/>
                </a:cxn>
              </a:cxnLst>
              <a:rect l="0" t="0" r="r" b="b"/>
              <a:pathLst>
                <a:path w="59" h="78">
                  <a:moveTo>
                    <a:pt x="9" y="32"/>
                  </a:moveTo>
                  <a:lnTo>
                    <a:pt x="9" y="32"/>
                  </a:lnTo>
                  <a:lnTo>
                    <a:pt x="16" y="0"/>
                  </a:lnTo>
                  <a:lnTo>
                    <a:pt x="16" y="0"/>
                  </a:lnTo>
                  <a:lnTo>
                    <a:pt x="35" y="0"/>
                  </a:lnTo>
                  <a:lnTo>
                    <a:pt x="35" y="0"/>
                  </a:lnTo>
                  <a:lnTo>
                    <a:pt x="59" y="0"/>
                  </a:lnTo>
                  <a:lnTo>
                    <a:pt x="59" y="0"/>
                  </a:lnTo>
                  <a:lnTo>
                    <a:pt x="57" y="5"/>
                  </a:lnTo>
                  <a:lnTo>
                    <a:pt x="57" y="5"/>
                  </a:lnTo>
                  <a:lnTo>
                    <a:pt x="57" y="9"/>
                  </a:lnTo>
                  <a:lnTo>
                    <a:pt x="57" y="9"/>
                  </a:lnTo>
                  <a:lnTo>
                    <a:pt x="32" y="8"/>
                  </a:lnTo>
                  <a:lnTo>
                    <a:pt x="32" y="8"/>
                  </a:lnTo>
                  <a:lnTo>
                    <a:pt x="27" y="33"/>
                  </a:lnTo>
                  <a:lnTo>
                    <a:pt x="27" y="33"/>
                  </a:lnTo>
                  <a:lnTo>
                    <a:pt x="52" y="32"/>
                  </a:lnTo>
                  <a:lnTo>
                    <a:pt x="52" y="32"/>
                  </a:lnTo>
                  <a:lnTo>
                    <a:pt x="51" y="36"/>
                  </a:lnTo>
                  <a:lnTo>
                    <a:pt x="51" y="36"/>
                  </a:lnTo>
                  <a:lnTo>
                    <a:pt x="51" y="41"/>
                  </a:lnTo>
                  <a:lnTo>
                    <a:pt x="51" y="41"/>
                  </a:lnTo>
                  <a:lnTo>
                    <a:pt x="25" y="41"/>
                  </a:lnTo>
                  <a:lnTo>
                    <a:pt x="25" y="41"/>
                  </a:lnTo>
                  <a:lnTo>
                    <a:pt x="22" y="55"/>
                  </a:lnTo>
                  <a:lnTo>
                    <a:pt x="22" y="55"/>
                  </a:lnTo>
                  <a:lnTo>
                    <a:pt x="19" y="70"/>
                  </a:lnTo>
                  <a:lnTo>
                    <a:pt x="19" y="70"/>
                  </a:lnTo>
                  <a:lnTo>
                    <a:pt x="46" y="68"/>
                  </a:lnTo>
                  <a:lnTo>
                    <a:pt x="46" y="68"/>
                  </a:lnTo>
                  <a:lnTo>
                    <a:pt x="44" y="73"/>
                  </a:lnTo>
                  <a:lnTo>
                    <a:pt x="44" y="73"/>
                  </a:lnTo>
                  <a:lnTo>
                    <a:pt x="44" y="78"/>
                  </a:lnTo>
                  <a:lnTo>
                    <a:pt x="44" y="78"/>
                  </a:lnTo>
                  <a:lnTo>
                    <a:pt x="24" y="78"/>
                  </a:lnTo>
                  <a:lnTo>
                    <a:pt x="24" y="78"/>
                  </a:lnTo>
                  <a:lnTo>
                    <a:pt x="0" y="78"/>
                  </a:lnTo>
                  <a:lnTo>
                    <a:pt x="0" y="78"/>
                  </a:lnTo>
                  <a:lnTo>
                    <a:pt x="6" y="46"/>
                  </a:lnTo>
                  <a:lnTo>
                    <a:pt x="9" y="32"/>
                  </a:lnTo>
                  <a:close/>
                </a:path>
              </a:pathLst>
            </a:custGeom>
            <a:solidFill>
              <a:schemeClr val="tx1"/>
            </a:solidFill>
            <a:ln w="9525">
              <a:noFill/>
              <a:round/>
            </a:ln>
          </p:spPr>
          <p:txBody>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defRPr/>
              </a:pPr>
              <a:endParaRPr lang="zh-CN" altLang="en-US" sz="2400">
                <a:latin typeface="Verdana" pitchFamily="34" charset="0"/>
                <a:ea typeface="宋体" pitchFamily="2" charset="-122"/>
                <a:cs typeface="+mn-cs"/>
              </a:endParaRPr>
            </a:p>
          </p:txBody>
        </p:sp>
        <p:sp>
          <p:nvSpPr>
            <p:cNvPr id="46" name="Freeform 15"/>
            <p:cNvSpPr/>
            <p:nvPr userDrawn="1"/>
          </p:nvSpPr>
          <p:spPr bwMode="black">
            <a:xfrm>
              <a:off x="5002" y="4221"/>
              <a:ext cx="29" cy="31"/>
            </a:xfrm>
            <a:custGeom>
              <a:cxnLst>
                <a:cxn ang="0">
                  <a:pos x="23" y="41"/>
                </a:cxn>
                <a:cxn ang="0">
                  <a:pos x="23" y="41"/>
                </a:cxn>
                <a:cxn ang="0">
                  <a:pos x="43" y="0"/>
                </a:cxn>
                <a:cxn ang="0">
                  <a:pos x="43" y="0"/>
                </a:cxn>
                <a:cxn ang="0">
                  <a:pos x="48" y="2"/>
                </a:cxn>
                <a:cxn ang="0">
                  <a:pos x="48" y="2"/>
                </a:cxn>
                <a:cxn ang="0">
                  <a:pos x="53" y="0"/>
                </a:cxn>
                <a:cxn ang="0">
                  <a:pos x="53" y="0"/>
                </a:cxn>
                <a:cxn ang="0">
                  <a:pos x="38" y="24"/>
                </a:cxn>
                <a:cxn ang="0">
                  <a:pos x="30" y="38"/>
                </a:cxn>
                <a:cxn ang="0">
                  <a:pos x="21" y="56"/>
                </a:cxn>
                <a:cxn ang="0">
                  <a:pos x="21" y="56"/>
                </a:cxn>
                <a:cxn ang="0">
                  <a:pos x="15" y="56"/>
                </a:cxn>
                <a:cxn ang="0">
                  <a:pos x="15" y="56"/>
                </a:cxn>
                <a:cxn ang="0">
                  <a:pos x="8" y="56"/>
                </a:cxn>
                <a:cxn ang="0">
                  <a:pos x="8" y="56"/>
                </a:cxn>
                <a:cxn ang="0">
                  <a:pos x="0" y="0"/>
                </a:cxn>
                <a:cxn ang="0">
                  <a:pos x="0" y="0"/>
                </a:cxn>
                <a:cxn ang="0">
                  <a:pos x="8" y="2"/>
                </a:cxn>
                <a:cxn ang="0">
                  <a:pos x="8" y="2"/>
                </a:cxn>
                <a:cxn ang="0">
                  <a:pos x="18" y="0"/>
                </a:cxn>
                <a:cxn ang="0">
                  <a:pos x="18" y="0"/>
                </a:cxn>
                <a:cxn ang="0">
                  <a:pos x="23" y="41"/>
                </a:cxn>
                <a:cxn ang="0">
                  <a:pos x="23" y="41"/>
                </a:cxn>
              </a:cxnLst>
              <a:rect l="0" t="0" r="r" b="b"/>
              <a:pathLst>
                <a:path w="52" h="56">
                  <a:moveTo>
                    <a:pt x="23" y="41"/>
                  </a:moveTo>
                  <a:lnTo>
                    <a:pt x="23" y="41"/>
                  </a:lnTo>
                  <a:lnTo>
                    <a:pt x="43" y="0"/>
                  </a:lnTo>
                  <a:lnTo>
                    <a:pt x="43" y="0"/>
                  </a:lnTo>
                  <a:lnTo>
                    <a:pt x="48" y="2"/>
                  </a:lnTo>
                  <a:lnTo>
                    <a:pt x="48" y="2"/>
                  </a:lnTo>
                  <a:lnTo>
                    <a:pt x="53" y="0"/>
                  </a:lnTo>
                  <a:lnTo>
                    <a:pt x="53" y="0"/>
                  </a:lnTo>
                  <a:lnTo>
                    <a:pt x="38" y="24"/>
                  </a:lnTo>
                  <a:lnTo>
                    <a:pt x="30" y="38"/>
                  </a:lnTo>
                  <a:lnTo>
                    <a:pt x="21" y="56"/>
                  </a:lnTo>
                  <a:lnTo>
                    <a:pt x="21" y="56"/>
                  </a:lnTo>
                  <a:lnTo>
                    <a:pt x="15" y="56"/>
                  </a:lnTo>
                  <a:lnTo>
                    <a:pt x="15" y="56"/>
                  </a:lnTo>
                  <a:lnTo>
                    <a:pt x="8" y="56"/>
                  </a:lnTo>
                  <a:lnTo>
                    <a:pt x="8" y="56"/>
                  </a:lnTo>
                  <a:lnTo>
                    <a:pt x="0" y="0"/>
                  </a:lnTo>
                  <a:lnTo>
                    <a:pt x="0" y="0"/>
                  </a:lnTo>
                  <a:lnTo>
                    <a:pt x="8" y="2"/>
                  </a:lnTo>
                  <a:lnTo>
                    <a:pt x="8" y="2"/>
                  </a:lnTo>
                  <a:lnTo>
                    <a:pt x="18" y="0"/>
                  </a:lnTo>
                  <a:lnTo>
                    <a:pt x="18" y="0"/>
                  </a:lnTo>
                  <a:lnTo>
                    <a:pt x="23" y="41"/>
                  </a:lnTo>
                  <a:lnTo>
                    <a:pt x="23" y="41"/>
                  </a:lnTo>
                  <a:close/>
                </a:path>
              </a:pathLst>
            </a:custGeom>
            <a:solidFill>
              <a:schemeClr val="tx1"/>
            </a:solidFill>
            <a:ln w="9525">
              <a:noFill/>
              <a:round/>
            </a:ln>
          </p:spPr>
          <p:txBody>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defRPr/>
              </a:pPr>
              <a:endParaRPr lang="zh-CN" altLang="en-US" sz="2400">
                <a:latin typeface="Verdana" pitchFamily="34" charset="0"/>
                <a:ea typeface="宋体" pitchFamily="2" charset="-122"/>
                <a:cs typeface="+mn-cs"/>
              </a:endParaRPr>
            </a:p>
          </p:txBody>
        </p:sp>
        <p:sp>
          <p:nvSpPr>
            <p:cNvPr id="47" name="Freeform 16"/>
            <p:cNvSpPr>
              <a:spLocks noEditPoints="1"/>
            </p:cNvSpPr>
            <p:nvPr userDrawn="1"/>
          </p:nvSpPr>
          <p:spPr bwMode="black">
            <a:xfrm>
              <a:off x="5030" y="4219"/>
              <a:ext cx="30" cy="33"/>
            </a:xfrm>
            <a:custGeom>
              <a:cxnLst>
                <a:cxn ang="0">
                  <a:pos x="19" y="26"/>
                </a:cxn>
                <a:cxn ang="0">
                  <a:pos x="19" y="26"/>
                </a:cxn>
                <a:cxn ang="0">
                  <a:pos x="21" y="18"/>
                </a:cxn>
                <a:cxn ang="0">
                  <a:pos x="24" y="13"/>
                </a:cxn>
                <a:cxn ang="0">
                  <a:pos x="27" y="8"/>
                </a:cxn>
                <a:cxn ang="0">
                  <a:pos x="32" y="7"/>
                </a:cxn>
                <a:cxn ang="0">
                  <a:pos x="32" y="7"/>
                </a:cxn>
                <a:cxn ang="0">
                  <a:pos x="35" y="8"/>
                </a:cxn>
                <a:cxn ang="0">
                  <a:pos x="38" y="12"/>
                </a:cxn>
                <a:cxn ang="0">
                  <a:pos x="38" y="18"/>
                </a:cxn>
                <a:cxn ang="0">
                  <a:pos x="37" y="26"/>
                </a:cxn>
                <a:cxn ang="0">
                  <a:pos x="19" y="26"/>
                </a:cxn>
                <a:cxn ang="0">
                  <a:pos x="51" y="31"/>
                </a:cxn>
                <a:cxn ang="0">
                  <a:pos x="51" y="31"/>
                </a:cxn>
                <a:cxn ang="0">
                  <a:pos x="52" y="26"/>
                </a:cxn>
                <a:cxn ang="0">
                  <a:pos x="52" y="26"/>
                </a:cxn>
                <a:cxn ang="0">
                  <a:pos x="52" y="16"/>
                </a:cxn>
                <a:cxn ang="0">
                  <a:pos x="51" y="12"/>
                </a:cxn>
                <a:cxn ang="0">
                  <a:pos x="49" y="8"/>
                </a:cxn>
                <a:cxn ang="0">
                  <a:pos x="46" y="5"/>
                </a:cxn>
                <a:cxn ang="0">
                  <a:pos x="43" y="4"/>
                </a:cxn>
                <a:cxn ang="0">
                  <a:pos x="38" y="2"/>
                </a:cxn>
                <a:cxn ang="0">
                  <a:pos x="33" y="0"/>
                </a:cxn>
                <a:cxn ang="0">
                  <a:pos x="33" y="0"/>
                </a:cxn>
                <a:cxn ang="0">
                  <a:pos x="22" y="4"/>
                </a:cxn>
                <a:cxn ang="0">
                  <a:pos x="18" y="5"/>
                </a:cxn>
                <a:cxn ang="0">
                  <a:pos x="13" y="8"/>
                </a:cxn>
                <a:cxn ang="0">
                  <a:pos x="10" y="13"/>
                </a:cxn>
                <a:cxn ang="0">
                  <a:pos x="6" y="18"/>
                </a:cxn>
                <a:cxn ang="0">
                  <a:pos x="3" y="24"/>
                </a:cxn>
                <a:cxn ang="0">
                  <a:pos x="2" y="31"/>
                </a:cxn>
                <a:cxn ang="0">
                  <a:pos x="2" y="31"/>
                </a:cxn>
                <a:cxn ang="0">
                  <a:pos x="0" y="37"/>
                </a:cxn>
                <a:cxn ang="0">
                  <a:pos x="2" y="43"/>
                </a:cxn>
                <a:cxn ang="0">
                  <a:pos x="3" y="48"/>
                </a:cxn>
                <a:cxn ang="0">
                  <a:pos x="5" y="53"/>
                </a:cxn>
                <a:cxn ang="0">
                  <a:pos x="10" y="56"/>
                </a:cxn>
                <a:cxn ang="0">
                  <a:pos x="13" y="58"/>
                </a:cxn>
                <a:cxn ang="0">
                  <a:pos x="24" y="59"/>
                </a:cxn>
                <a:cxn ang="0">
                  <a:pos x="24" y="59"/>
                </a:cxn>
                <a:cxn ang="0">
                  <a:pos x="35" y="58"/>
                </a:cxn>
                <a:cxn ang="0">
                  <a:pos x="41" y="54"/>
                </a:cxn>
                <a:cxn ang="0">
                  <a:pos x="46" y="48"/>
                </a:cxn>
                <a:cxn ang="0">
                  <a:pos x="44" y="47"/>
                </a:cxn>
                <a:cxn ang="0">
                  <a:pos x="44" y="47"/>
                </a:cxn>
                <a:cxn ang="0">
                  <a:pos x="37" y="51"/>
                </a:cxn>
                <a:cxn ang="0">
                  <a:pos x="30" y="51"/>
                </a:cxn>
                <a:cxn ang="0">
                  <a:pos x="30" y="51"/>
                </a:cxn>
                <a:cxn ang="0">
                  <a:pos x="25" y="51"/>
                </a:cxn>
                <a:cxn ang="0">
                  <a:pos x="22" y="50"/>
                </a:cxn>
                <a:cxn ang="0">
                  <a:pos x="19" y="47"/>
                </a:cxn>
                <a:cxn ang="0">
                  <a:pos x="18" y="39"/>
                </a:cxn>
                <a:cxn ang="0">
                  <a:pos x="19" y="31"/>
                </a:cxn>
                <a:cxn ang="0">
                  <a:pos x="51" y="31"/>
                </a:cxn>
              </a:cxnLst>
              <a:rect l="0" t="0" r="r" b="b"/>
              <a:pathLst>
                <a:path w="52" h="59">
                  <a:moveTo>
                    <a:pt x="19" y="26"/>
                  </a:moveTo>
                  <a:lnTo>
                    <a:pt x="19" y="26"/>
                  </a:lnTo>
                  <a:lnTo>
                    <a:pt x="21" y="18"/>
                  </a:lnTo>
                  <a:lnTo>
                    <a:pt x="24" y="13"/>
                  </a:lnTo>
                  <a:lnTo>
                    <a:pt x="27" y="8"/>
                  </a:lnTo>
                  <a:lnTo>
                    <a:pt x="32" y="7"/>
                  </a:lnTo>
                  <a:lnTo>
                    <a:pt x="32" y="7"/>
                  </a:lnTo>
                  <a:lnTo>
                    <a:pt x="35" y="8"/>
                  </a:lnTo>
                  <a:lnTo>
                    <a:pt x="38" y="12"/>
                  </a:lnTo>
                  <a:lnTo>
                    <a:pt x="38" y="18"/>
                  </a:lnTo>
                  <a:lnTo>
                    <a:pt x="37" y="26"/>
                  </a:lnTo>
                  <a:lnTo>
                    <a:pt x="19" y="26"/>
                  </a:lnTo>
                  <a:close/>
                  <a:moveTo>
                    <a:pt x="51" y="31"/>
                  </a:moveTo>
                  <a:lnTo>
                    <a:pt x="51" y="31"/>
                  </a:lnTo>
                  <a:lnTo>
                    <a:pt x="52" y="26"/>
                  </a:lnTo>
                  <a:lnTo>
                    <a:pt x="52" y="26"/>
                  </a:lnTo>
                  <a:lnTo>
                    <a:pt x="52" y="16"/>
                  </a:lnTo>
                  <a:lnTo>
                    <a:pt x="51" y="12"/>
                  </a:lnTo>
                  <a:lnTo>
                    <a:pt x="49" y="8"/>
                  </a:lnTo>
                  <a:lnTo>
                    <a:pt x="46" y="5"/>
                  </a:lnTo>
                  <a:lnTo>
                    <a:pt x="43" y="4"/>
                  </a:lnTo>
                  <a:lnTo>
                    <a:pt x="38" y="2"/>
                  </a:lnTo>
                  <a:lnTo>
                    <a:pt x="33" y="0"/>
                  </a:lnTo>
                  <a:lnTo>
                    <a:pt x="33" y="0"/>
                  </a:lnTo>
                  <a:lnTo>
                    <a:pt x="22" y="4"/>
                  </a:lnTo>
                  <a:lnTo>
                    <a:pt x="18" y="5"/>
                  </a:lnTo>
                  <a:lnTo>
                    <a:pt x="13" y="8"/>
                  </a:lnTo>
                  <a:lnTo>
                    <a:pt x="10" y="13"/>
                  </a:lnTo>
                  <a:lnTo>
                    <a:pt x="6" y="18"/>
                  </a:lnTo>
                  <a:lnTo>
                    <a:pt x="3" y="24"/>
                  </a:lnTo>
                  <a:lnTo>
                    <a:pt x="2" y="31"/>
                  </a:lnTo>
                  <a:lnTo>
                    <a:pt x="2" y="31"/>
                  </a:lnTo>
                  <a:lnTo>
                    <a:pt x="0" y="37"/>
                  </a:lnTo>
                  <a:lnTo>
                    <a:pt x="2" y="43"/>
                  </a:lnTo>
                  <a:lnTo>
                    <a:pt x="3" y="48"/>
                  </a:lnTo>
                  <a:lnTo>
                    <a:pt x="5" y="53"/>
                  </a:lnTo>
                  <a:lnTo>
                    <a:pt x="10" y="56"/>
                  </a:lnTo>
                  <a:lnTo>
                    <a:pt x="13" y="58"/>
                  </a:lnTo>
                  <a:lnTo>
                    <a:pt x="24" y="59"/>
                  </a:lnTo>
                  <a:lnTo>
                    <a:pt x="24" y="59"/>
                  </a:lnTo>
                  <a:lnTo>
                    <a:pt x="35" y="58"/>
                  </a:lnTo>
                  <a:lnTo>
                    <a:pt x="41" y="54"/>
                  </a:lnTo>
                  <a:lnTo>
                    <a:pt x="46" y="48"/>
                  </a:lnTo>
                  <a:lnTo>
                    <a:pt x="44" y="47"/>
                  </a:lnTo>
                  <a:lnTo>
                    <a:pt x="44" y="47"/>
                  </a:lnTo>
                  <a:lnTo>
                    <a:pt x="37" y="51"/>
                  </a:lnTo>
                  <a:lnTo>
                    <a:pt x="30" y="51"/>
                  </a:lnTo>
                  <a:lnTo>
                    <a:pt x="30" y="51"/>
                  </a:lnTo>
                  <a:lnTo>
                    <a:pt x="25" y="51"/>
                  </a:lnTo>
                  <a:lnTo>
                    <a:pt x="22" y="50"/>
                  </a:lnTo>
                  <a:lnTo>
                    <a:pt x="19" y="47"/>
                  </a:lnTo>
                  <a:lnTo>
                    <a:pt x="18" y="39"/>
                  </a:lnTo>
                  <a:lnTo>
                    <a:pt x="19" y="31"/>
                  </a:lnTo>
                  <a:lnTo>
                    <a:pt x="51" y="31"/>
                  </a:lnTo>
                  <a:close/>
                </a:path>
              </a:pathLst>
            </a:custGeom>
            <a:solidFill>
              <a:schemeClr val="tx1"/>
            </a:solidFill>
            <a:ln w="9525">
              <a:noFill/>
              <a:round/>
            </a:ln>
          </p:spPr>
          <p:txBody>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defRPr/>
              </a:pPr>
              <a:endParaRPr lang="zh-CN" altLang="en-US" sz="2400">
                <a:latin typeface="Verdana" pitchFamily="34" charset="0"/>
                <a:ea typeface="宋体" pitchFamily="2" charset="-122"/>
                <a:cs typeface="+mn-cs"/>
              </a:endParaRPr>
            </a:p>
          </p:txBody>
        </p:sp>
        <p:sp>
          <p:nvSpPr>
            <p:cNvPr id="48" name="Freeform 17"/>
            <p:cNvSpPr/>
            <p:nvPr userDrawn="1"/>
          </p:nvSpPr>
          <p:spPr bwMode="black">
            <a:xfrm>
              <a:off x="5062" y="4221"/>
              <a:ext cx="25" cy="31"/>
            </a:xfrm>
            <a:custGeom>
              <a:cxnLst>
                <a:cxn ang="0">
                  <a:pos x="24" y="14"/>
                </a:cxn>
                <a:cxn ang="0">
                  <a:pos x="24" y="14"/>
                </a:cxn>
                <a:cxn ang="0">
                  <a:pos x="24" y="14"/>
                </a:cxn>
                <a:cxn ang="0">
                  <a:pos x="29" y="8"/>
                </a:cxn>
                <a:cxn ang="0">
                  <a:pos x="33" y="3"/>
                </a:cxn>
                <a:cxn ang="0">
                  <a:pos x="40" y="0"/>
                </a:cxn>
                <a:cxn ang="0">
                  <a:pos x="45" y="0"/>
                </a:cxn>
                <a:cxn ang="0">
                  <a:pos x="45" y="0"/>
                </a:cxn>
                <a:cxn ang="0">
                  <a:pos x="46" y="0"/>
                </a:cxn>
                <a:cxn ang="0">
                  <a:pos x="46" y="0"/>
                </a:cxn>
                <a:cxn ang="0">
                  <a:pos x="45" y="8"/>
                </a:cxn>
                <a:cxn ang="0">
                  <a:pos x="45" y="8"/>
                </a:cxn>
                <a:cxn ang="0">
                  <a:pos x="43" y="16"/>
                </a:cxn>
                <a:cxn ang="0">
                  <a:pos x="41" y="16"/>
                </a:cxn>
                <a:cxn ang="0">
                  <a:pos x="41" y="16"/>
                </a:cxn>
                <a:cxn ang="0">
                  <a:pos x="40" y="16"/>
                </a:cxn>
                <a:cxn ang="0">
                  <a:pos x="37" y="14"/>
                </a:cxn>
                <a:cxn ang="0">
                  <a:pos x="37" y="14"/>
                </a:cxn>
                <a:cxn ang="0">
                  <a:pos x="32" y="16"/>
                </a:cxn>
                <a:cxn ang="0">
                  <a:pos x="27" y="17"/>
                </a:cxn>
                <a:cxn ang="0">
                  <a:pos x="24" y="22"/>
                </a:cxn>
                <a:cxn ang="0">
                  <a:pos x="22" y="25"/>
                </a:cxn>
                <a:cxn ang="0">
                  <a:pos x="22" y="30"/>
                </a:cxn>
                <a:cxn ang="0">
                  <a:pos x="22" y="30"/>
                </a:cxn>
                <a:cxn ang="0">
                  <a:pos x="18" y="56"/>
                </a:cxn>
                <a:cxn ang="0">
                  <a:pos x="18" y="56"/>
                </a:cxn>
                <a:cxn ang="0">
                  <a:pos x="10" y="56"/>
                </a:cxn>
                <a:cxn ang="0">
                  <a:pos x="10" y="56"/>
                </a:cxn>
                <a:cxn ang="0">
                  <a:pos x="0" y="56"/>
                </a:cxn>
                <a:cxn ang="0">
                  <a:pos x="0" y="56"/>
                </a:cxn>
                <a:cxn ang="0">
                  <a:pos x="7" y="30"/>
                </a:cxn>
                <a:cxn ang="0">
                  <a:pos x="8" y="25"/>
                </a:cxn>
                <a:cxn ang="0">
                  <a:pos x="8" y="25"/>
                </a:cxn>
                <a:cxn ang="0">
                  <a:pos x="11" y="0"/>
                </a:cxn>
                <a:cxn ang="0">
                  <a:pos x="11" y="0"/>
                </a:cxn>
                <a:cxn ang="0">
                  <a:pos x="19" y="2"/>
                </a:cxn>
                <a:cxn ang="0">
                  <a:pos x="19" y="2"/>
                </a:cxn>
                <a:cxn ang="0">
                  <a:pos x="27" y="0"/>
                </a:cxn>
                <a:cxn ang="0">
                  <a:pos x="24" y="14"/>
                </a:cxn>
              </a:cxnLst>
              <a:rect l="0" t="0" r="r" b="b"/>
              <a:pathLst>
                <a:path w="46" h="56">
                  <a:moveTo>
                    <a:pt x="24" y="14"/>
                  </a:moveTo>
                  <a:lnTo>
                    <a:pt x="24" y="14"/>
                  </a:lnTo>
                  <a:lnTo>
                    <a:pt x="24" y="14"/>
                  </a:lnTo>
                  <a:lnTo>
                    <a:pt x="29" y="8"/>
                  </a:lnTo>
                  <a:lnTo>
                    <a:pt x="33" y="3"/>
                  </a:lnTo>
                  <a:lnTo>
                    <a:pt x="40" y="0"/>
                  </a:lnTo>
                  <a:lnTo>
                    <a:pt x="45" y="0"/>
                  </a:lnTo>
                  <a:lnTo>
                    <a:pt x="45" y="0"/>
                  </a:lnTo>
                  <a:lnTo>
                    <a:pt x="46" y="0"/>
                  </a:lnTo>
                  <a:lnTo>
                    <a:pt x="46" y="0"/>
                  </a:lnTo>
                  <a:lnTo>
                    <a:pt x="45" y="8"/>
                  </a:lnTo>
                  <a:lnTo>
                    <a:pt x="45" y="8"/>
                  </a:lnTo>
                  <a:lnTo>
                    <a:pt x="43" y="16"/>
                  </a:lnTo>
                  <a:lnTo>
                    <a:pt x="41" y="16"/>
                  </a:lnTo>
                  <a:lnTo>
                    <a:pt x="41" y="16"/>
                  </a:lnTo>
                  <a:lnTo>
                    <a:pt x="40" y="16"/>
                  </a:lnTo>
                  <a:lnTo>
                    <a:pt x="37" y="14"/>
                  </a:lnTo>
                  <a:lnTo>
                    <a:pt x="37" y="14"/>
                  </a:lnTo>
                  <a:lnTo>
                    <a:pt x="32" y="16"/>
                  </a:lnTo>
                  <a:lnTo>
                    <a:pt x="27" y="17"/>
                  </a:lnTo>
                  <a:lnTo>
                    <a:pt x="24" y="22"/>
                  </a:lnTo>
                  <a:lnTo>
                    <a:pt x="22" y="25"/>
                  </a:lnTo>
                  <a:lnTo>
                    <a:pt x="22" y="30"/>
                  </a:lnTo>
                  <a:lnTo>
                    <a:pt x="22" y="30"/>
                  </a:lnTo>
                  <a:lnTo>
                    <a:pt x="18" y="56"/>
                  </a:lnTo>
                  <a:lnTo>
                    <a:pt x="18" y="56"/>
                  </a:lnTo>
                  <a:lnTo>
                    <a:pt x="10" y="56"/>
                  </a:lnTo>
                  <a:lnTo>
                    <a:pt x="10" y="56"/>
                  </a:lnTo>
                  <a:lnTo>
                    <a:pt x="0" y="56"/>
                  </a:lnTo>
                  <a:lnTo>
                    <a:pt x="0" y="56"/>
                  </a:lnTo>
                  <a:lnTo>
                    <a:pt x="7" y="30"/>
                  </a:lnTo>
                  <a:lnTo>
                    <a:pt x="8" y="25"/>
                  </a:lnTo>
                  <a:lnTo>
                    <a:pt x="8" y="25"/>
                  </a:lnTo>
                  <a:lnTo>
                    <a:pt x="11" y="0"/>
                  </a:lnTo>
                  <a:lnTo>
                    <a:pt x="11" y="0"/>
                  </a:lnTo>
                  <a:lnTo>
                    <a:pt x="19" y="2"/>
                  </a:lnTo>
                  <a:lnTo>
                    <a:pt x="19" y="2"/>
                  </a:lnTo>
                  <a:lnTo>
                    <a:pt x="27" y="0"/>
                  </a:lnTo>
                  <a:lnTo>
                    <a:pt x="24" y="14"/>
                  </a:lnTo>
                  <a:close/>
                </a:path>
              </a:pathLst>
            </a:custGeom>
            <a:solidFill>
              <a:schemeClr val="tx1"/>
            </a:solidFill>
            <a:ln w="9525">
              <a:noFill/>
              <a:round/>
            </a:ln>
          </p:spPr>
          <p:txBody>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defRPr/>
              </a:pPr>
              <a:endParaRPr lang="zh-CN" altLang="en-US" sz="2400">
                <a:latin typeface="Verdana" pitchFamily="34" charset="0"/>
                <a:ea typeface="宋体" pitchFamily="2" charset="-122"/>
                <a:cs typeface="+mn-cs"/>
              </a:endParaRPr>
            </a:p>
          </p:txBody>
        </p:sp>
        <p:sp>
          <p:nvSpPr>
            <p:cNvPr id="49" name="Freeform 18"/>
            <p:cNvSpPr/>
            <p:nvPr userDrawn="1"/>
          </p:nvSpPr>
          <p:spPr bwMode="black">
            <a:xfrm>
              <a:off x="5087" y="4221"/>
              <a:ext cx="34" cy="48"/>
            </a:xfrm>
            <a:custGeom>
              <a:cxnLst>
                <a:cxn ang="0">
                  <a:pos x="50" y="0"/>
                </a:cxn>
                <a:cxn ang="0">
                  <a:pos x="50" y="0"/>
                </a:cxn>
                <a:cxn ang="0">
                  <a:pos x="55" y="2"/>
                </a:cxn>
                <a:cxn ang="0">
                  <a:pos x="55" y="2"/>
                </a:cxn>
                <a:cxn ang="0">
                  <a:pos x="61" y="0"/>
                </a:cxn>
                <a:cxn ang="0">
                  <a:pos x="61" y="0"/>
                </a:cxn>
                <a:cxn ang="0">
                  <a:pos x="41" y="35"/>
                </a:cxn>
                <a:cxn ang="0">
                  <a:pos x="9" y="86"/>
                </a:cxn>
                <a:cxn ang="0">
                  <a:pos x="9" y="86"/>
                </a:cxn>
                <a:cxn ang="0">
                  <a:pos x="4" y="86"/>
                </a:cxn>
                <a:cxn ang="0">
                  <a:pos x="4" y="86"/>
                </a:cxn>
                <a:cxn ang="0">
                  <a:pos x="0" y="86"/>
                </a:cxn>
                <a:cxn ang="0">
                  <a:pos x="0" y="86"/>
                </a:cxn>
                <a:cxn ang="0">
                  <a:pos x="19" y="56"/>
                </a:cxn>
                <a:cxn ang="0">
                  <a:pos x="19" y="56"/>
                </a:cxn>
                <a:cxn ang="0">
                  <a:pos x="8" y="0"/>
                </a:cxn>
                <a:cxn ang="0">
                  <a:pos x="8" y="0"/>
                </a:cxn>
                <a:cxn ang="0">
                  <a:pos x="15" y="2"/>
                </a:cxn>
                <a:cxn ang="0">
                  <a:pos x="15" y="2"/>
                </a:cxn>
                <a:cxn ang="0">
                  <a:pos x="25" y="0"/>
                </a:cxn>
                <a:cxn ang="0">
                  <a:pos x="25" y="0"/>
                </a:cxn>
                <a:cxn ang="0">
                  <a:pos x="31" y="37"/>
                </a:cxn>
                <a:cxn ang="0">
                  <a:pos x="31" y="37"/>
                </a:cxn>
                <a:cxn ang="0">
                  <a:pos x="50" y="0"/>
                </a:cxn>
                <a:cxn ang="0">
                  <a:pos x="50" y="0"/>
                </a:cxn>
              </a:cxnLst>
              <a:rect l="0" t="0" r="r" b="b"/>
              <a:pathLst>
                <a:path w="61" h="86">
                  <a:moveTo>
                    <a:pt x="50" y="0"/>
                  </a:moveTo>
                  <a:lnTo>
                    <a:pt x="50" y="0"/>
                  </a:lnTo>
                  <a:lnTo>
                    <a:pt x="55" y="2"/>
                  </a:lnTo>
                  <a:lnTo>
                    <a:pt x="55" y="2"/>
                  </a:lnTo>
                  <a:lnTo>
                    <a:pt x="61" y="0"/>
                  </a:lnTo>
                  <a:lnTo>
                    <a:pt x="61" y="0"/>
                  </a:lnTo>
                  <a:lnTo>
                    <a:pt x="41" y="35"/>
                  </a:lnTo>
                  <a:lnTo>
                    <a:pt x="9" y="86"/>
                  </a:lnTo>
                  <a:lnTo>
                    <a:pt x="9" y="86"/>
                  </a:lnTo>
                  <a:lnTo>
                    <a:pt x="4" y="86"/>
                  </a:lnTo>
                  <a:lnTo>
                    <a:pt x="4" y="86"/>
                  </a:lnTo>
                  <a:lnTo>
                    <a:pt x="0" y="86"/>
                  </a:lnTo>
                  <a:lnTo>
                    <a:pt x="0" y="86"/>
                  </a:lnTo>
                  <a:lnTo>
                    <a:pt x="19" y="56"/>
                  </a:lnTo>
                  <a:lnTo>
                    <a:pt x="19" y="56"/>
                  </a:lnTo>
                  <a:lnTo>
                    <a:pt x="8" y="0"/>
                  </a:lnTo>
                  <a:lnTo>
                    <a:pt x="8" y="0"/>
                  </a:lnTo>
                  <a:lnTo>
                    <a:pt x="15" y="2"/>
                  </a:lnTo>
                  <a:lnTo>
                    <a:pt x="15" y="2"/>
                  </a:lnTo>
                  <a:lnTo>
                    <a:pt x="25" y="0"/>
                  </a:lnTo>
                  <a:lnTo>
                    <a:pt x="25" y="0"/>
                  </a:lnTo>
                  <a:lnTo>
                    <a:pt x="31" y="37"/>
                  </a:lnTo>
                  <a:lnTo>
                    <a:pt x="31" y="37"/>
                  </a:lnTo>
                  <a:lnTo>
                    <a:pt x="50" y="0"/>
                  </a:lnTo>
                  <a:lnTo>
                    <a:pt x="50" y="0"/>
                  </a:lnTo>
                  <a:close/>
                </a:path>
              </a:pathLst>
            </a:custGeom>
            <a:solidFill>
              <a:schemeClr val="tx1"/>
            </a:solidFill>
            <a:ln w="9525">
              <a:noFill/>
              <a:round/>
            </a:ln>
          </p:spPr>
          <p:txBody>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defRPr/>
              </a:pPr>
              <a:endParaRPr lang="zh-CN" altLang="en-US" sz="2400">
                <a:latin typeface="Verdana" pitchFamily="34" charset="0"/>
                <a:ea typeface="宋体" pitchFamily="2" charset="-122"/>
                <a:cs typeface="+mn-cs"/>
              </a:endParaRPr>
            </a:p>
          </p:txBody>
        </p:sp>
        <p:sp>
          <p:nvSpPr>
            <p:cNvPr id="50" name="Freeform 19"/>
            <p:cNvSpPr/>
            <p:nvPr userDrawn="1"/>
          </p:nvSpPr>
          <p:spPr bwMode="black">
            <a:xfrm>
              <a:off x="5123" y="4210"/>
              <a:ext cx="20" cy="42"/>
            </a:xfrm>
            <a:custGeom>
              <a:cxnLst>
                <a:cxn ang="0">
                  <a:pos x="35" y="21"/>
                </a:cxn>
                <a:cxn ang="0">
                  <a:pos x="35" y="21"/>
                </a:cxn>
                <a:cxn ang="0">
                  <a:pos x="33" y="24"/>
                </a:cxn>
                <a:cxn ang="0">
                  <a:pos x="33" y="24"/>
                </a:cxn>
                <a:cxn ang="0">
                  <a:pos x="33" y="27"/>
                </a:cxn>
                <a:cxn ang="0">
                  <a:pos x="23" y="25"/>
                </a:cxn>
                <a:cxn ang="0">
                  <a:pos x="23" y="25"/>
                </a:cxn>
                <a:cxn ang="0">
                  <a:pos x="17" y="51"/>
                </a:cxn>
                <a:cxn ang="0">
                  <a:pos x="17" y="51"/>
                </a:cxn>
                <a:cxn ang="0">
                  <a:pos x="16" y="60"/>
                </a:cxn>
                <a:cxn ang="0">
                  <a:pos x="16" y="67"/>
                </a:cxn>
                <a:cxn ang="0">
                  <a:pos x="17" y="70"/>
                </a:cxn>
                <a:cxn ang="0">
                  <a:pos x="20" y="70"/>
                </a:cxn>
                <a:cxn ang="0">
                  <a:pos x="20" y="70"/>
                </a:cxn>
                <a:cxn ang="0">
                  <a:pos x="25" y="68"/>
                </a:cxn>
                <a:cxn ang="0">
                  <a:pos x="25" y="73"/>
                </a:cxn>
                <a:cxn ang="0">
                  <a:pos x="25" y="73"/>
                </a:cxn>
                <a:cxn ang="0">
                  <a:pos x="19" y="76"/>
                </a:cxn>
                <a:cxn ang="0">
                  <a:pos x="12" y="76"/>
                </a:cxn>
                <a:cxn ang="0">
                  <a:pos x="12" y="76"/>
                </a:cxn>
                <a:cxn ang="0">
                  <a:pos x="6" y="75"/>
                </a:cxn>
                <a:cxn ang="0">
                  <a:pos x="1" y="71"/>
                </a:cxn>
                <a:cxn ang="0">
                  <a:pos x="0" y="67"/>
                </a:cxn>
                <a:cxn ang="0">
                  <a:pos x="1" y="59"/>
                </a:cxn>
                <a:cxn ang="0">
                  <a:pos x="1" y="59"/>
                </a:cxn>
                <a:cxn ang="0">
                  <a:pos x="8" y="25"/>
                </a:cxn>
                <a:cxn ang="0">
                  <a:pos x="0" y="27"/>
                </a:cxn>
                <a:cxn ang="0">
                  <a:pos x="0" y="27"/>
                </a:cxn>
                <a:cxn ang="0">
                  <a:pos x="1" y="24"/>
                </a:cxn>
                <a:cxn ang="0">
                  <a:pos x="1" y="24"/>
                </a:cxn>
                <a:cxn ang="0">
                  <a:pos x="1" y="21"/>
                </a:cxn>
                <a:cxn ang="0">
                  <a:pos x="9" y="21"/>
                </a:cxn>
                <a:cxn ang="0">
                  <a:pos x="9" y="21"/>
                </a:cxn>
                <a:cxn ang="0">
                  <a:pos x="11" y="6"/>
                </a:cxn>
                <a:cxn ang="0">
                  <a:pos x="11" y="6"/>
                </a:cxn>
                <a:cxn ang="0">
                  <a:pos x="28" y="0"/>
                </a:cxn>
                <a:cxn ang="0">
                  <a:pos x="30" y="0"/>
                </a:cxn>
                <a:cxn ang="0">
                  <a:pos x="30" y="0"/>
                </a:cxn>
                <a:cxn ang="0">
                  <a:pos x="23" y="21"/>
                </a:cxn>
                <a:cxn ang="0">
                  <a:pos x="35" y="21"/>
                </a:cxn>
              </a:cxnLst>
              <a:rect l="0" t="0" r="r" b="b"/>
              <a:pathLst>
                <a:path w="35" h="76">
                  <a:moveTo>
                    <a:pt x="35" y="21"/>
                  </a:moveTo>
                  <a:lnTo>
                    <a:pt x="35" y="21"/>
                  </a:lnTo>
                  <a:lnTo>
                    <a:pt x="33" y="24"/>
                  </a:lnTo>
                  <a:lnTo>
                    <a:pt x="33" y="24"/>
                  </a:lnTo>
                  <a:lnTo>
                    <a:pt x="33" y="27"/>
                  </a:lnTo>
                  <a:lnTo>
                    <a:pt x="23" y="25"/>
                  </a:lnTo>
                  <a:lnTo>
                    <a:pt x="23" y="25"/>
                  </a:lnTo>
                  <a:lnTo>
                    <a:pt x="17" y="51"/>
                  </a:lnTo>
                  <a:lnTo>
                    <a:pt x="17" y="51"/>
                  </a:lnTo>
                  <a:lnTo>
                    <a:pt x="16" y="60"/>
                  </a:lnTo>
                  <a:lnTo>
                    <a:pt x="16" y="67"/>
                  </a:lnTo>
                  <a:lnTo>
                    <a:pt x="17" y="70"/>
                  </a:lnTo>
                  <a:lnTo>
                    <a:pt x="20" y="70"/>
                  </a:lnTo>
                  <a:lnTo>
                    <a:pt x="20" y="70"/>
                  </a:lnTo>
                  <a:lnTo>
                    <a:pt x="25" y="68"/>
                  </a:lnTo>
                  <a:lnTo>
                    <a:pt x="25" y="73"/>
                  </a:lnTo>
                  <a:lnTo>
                    <a:pt x="25" y="73"/>
                  </a:lnTo>
                  <a:lnTo>
                    <a:pt x="19" y="76"/>
                  </a:lnTo>
                  <a:lnTo>
                    <a:pt x="12" y="76"/>
                  </a:lnTo>
                  <a:lnTo>
                    <a:pt x="12" y="76"/>
                  </a:lnTo>
                  <a:lnTo>
                    <a:pt x="6" y="75"/>
                  </a:lnTo>
                  <a:lnTo>
                    <a:pt x="1" y="71"/>
                  </a:lnTo>
                  <a:lnTo>
                    <a:pt x="0" y="67"/>
                  </a:lnTo>
                  <a:lnTo>
                    <a:pt x="1" y="59"/>
                  </a:lnTo>
                  <a:lnTo>
                    <a:pt x="1" y="59"/>
                  </a:lnTo>
                  <a:lnTo>
                    <a:pt x="8" y="25"/>
                  </a:lnTo>
                  <a:lnTo>
                    <a:pt x="0" y="27"/>
                  </a:lnTo>
                  <a:lnTo>
                    <a:pt x="0" y="27"/>
                  </a:lnTo>
                  <a:lnTo>
                    <a:pt x="1" y="24"/>
                  </a:lnTo>
                  <a:lnTo>
                    <a:pt x="1" y="24"/>
                  </a:lnTo>
                  <a:lnTo>
                    <a:pt x="1" y="21"/>
                  </a:lnTo>
                  <a:lnTo>
                    <a:pt x="9" y="21"/>
                  </a:lnTo>
                  <a:lnTo>
                    <a:pt x="9" y="21"/>
                  </a:lnTo>
                  <a:lnTo>
                    <a:pt x="11" y="6"/>
                  </a:lnTo>
                  <a:lnTo>
                    <a:pt x="11" y="6"/>
                  </a:lnTo>
                  <a:lnTo>
                    <a:pt x="28" y="0"/>
                  </a:lnTo>
                  <a:lnTo>
                    <a:pt x="30" y="0"/>
                  </a:lnTo>
                  <a:lnTo>
                    <a:pt x="30" y="0"/>
                  </a:lnTo>
                  <a:lnTo>
                    <a:pt x="23" y="21"/>
                  </a:lnTo>
                  <a:lnTo>
                    <a:pt x="35" y="21"/>
                  </a:lnTo>
                  <a:close/>
                </a:path>
              </a:pathLst>
            </a:custGeom>
            <a:solidFill>
              <a:schemeClr val="tx1"/>
            </a:solidFill>
            <a:ln w="9525">
              <a:noFill/>
              <a:round/>
            </a:ln>
          </p:spPr>
          <p:txBody>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defRPr/>
              </a:pPr>
              <a:endParaRPr lang="zh-CN" altLang="en-US" sz="2400">
                <a:latin typeface="Verdana" pitchFamily="34" charset="0"/>
                <a:ea typeface="宋体" pitchFamily="2" charset="-122"/>
                <a:cs typeface="+mn-cs"/>
              </a:endParaRPr>
            </a:p>
          </p:txBody>
        </p:sp>
        <p:sp>
          <p:nvSpPr>
            <p:cNvPr id="51" name="Freeform 20"/>
            <p:cNvSpPr/>
            <p:nvPr userDrawn="1"/>
          </p:nvSpPr>
          <p:spPr bwMode="black">
            <a:xfrm>
              <a:off x="5143" y="4204"/>
              <a:ext cx="30" cy="48"/>
            </a:xfrm>
            <a:custGeom>
              <a:cxnLst>
                <a:cxn ang="0">
                  <a:pos x="11" y="40"/>
                </a:cxn>
                <a:cxn ang="0">
                  <a:pos x="11" y="40"/>
                </a:cxn>
                <a:cxn ang="0">
                  <a:pos x="18" y="0"/>
                </a:cxn>
                <a:cxn ang="0">
                  <a:pos x="18" y="0"/>
                </a:cxn>
                <a:cxn ang="0">
                  <a:pos x="26" y="0"/>
                </a:cxn>
                <a:cxn ang="0">
                  <a:pos x="26" y="0"/>
                </a:cxn>
                <a:cxn ang="0">
                  <a:pos x="35" y="0"/>
                </a:cxn>
                <a:cxn ang="0">
                  <a:pos x="35" y="0"/>
                </a:cxn>
                <a:cxn ang="0">
                  <a:pos x="26" y="40"/>
                </a:cxn>
                <a:cxn ang="0">
                  <a:pos x="26" y="40"/>
                </a:cxn>
                <a:cxn ang="0">
                  <a:pos x="26" y="40"/>
                </a:cxn>
                <a:cxn ang="0">
                  <a:pos x="30" y="35"/>
                </a:cxn>
                <a:cxn ang="0">
                  <a:pos x="35" y="32"/>
                </a:cxn>
                <a:cxn ang="0">
                  <a:pos x="40" y="30"/>
                </a:cxn>
                <a:cxn ang="0">
                  <a:pos x="45" y="28"/>
                </a:cxn>
                <a:cxn ang="0">
                  <a:pos x="45" y="28"/>
                </a:cxn>
                <a:cxn ang="0">
                  <a:pos x="52" y="30"/>
                </a:cxn>
                <a:cxn ang="0">
                  <a:pos x="57" y="35"/>
                </a:cxn>
                <a:cxn ang="0">
                  <a:pos x="59" y="41"/>
                </a:cxn>
                <a:cxn ang="0">
                  <a:pos x="59" y="51"/>
                </a:cxn>
                <a:cxn ang="0">
                  <a:pos x="59" y="51"/>
                </a:cxn>
                <a:cxn ang="0">
                  <a:pos x="54" y="70"/>
                </a:cxn>
                <a:cxn ang="0">
                  <a:pos x="54" y="70"/>
                </a:cxn>
                <a:cxn ang="0">
                  <a:pos x="52" y="86"/>
                </a:cxn>
                <a:cxn ang="0">
                  <a:pos x="52" y="86"/>
                </a:cxn>
                <a:cxn ang="0">
                  <a:pos x="43" y="86"/>
                </a:cxn>
                <a:cxn ang="0">
                  <a:pos x="43" y="86"/>
                </a:cxn>
                <a:cxn ang="0">
                  <a:pos x="35" y="86"/>
                </a:cxn>
                <a:cxn ang="0">
                  <a:pos x="35" y="86"/>
                </a:cxn>
                <a:cxn ang="0">
                  <a:pos x="38" y="71"/>
                </a:cxn>
                <a:cxn ang="0">
                  <a:pos x="43" y="54"/>
                </a:cxn>
                <a:cxn ang="0">
                  <a:pos x="43" y="54"/>
                </a:cxn>
                <a:cxn ang="0">
                  <a:pos x="43" y="47"/>
                </a:cxn>
                <a:cxn ang="0">
                  <a:pos x="41" y="43"/>
                </a:cxn>
                <a:cxn ang="0">
                  <a:pos x="40" y="40"/>
                </a:cxn>
                <a:cxn ang="0">
                  <a:pos x="35" y="40"/>
                </a:cxn>
                <a:cxn ang="0">
                  <a:pos x="35" y="40"/>
                </a:cxn>
                <a:cxn ang="0">
                  <a:pos x="32" y="41"/>
                </a:cxn>
                <a:cxn ang="0">
                  <a:pos x="27" y="44"/>
                </a:cxn>
                <a:cxn ang="0">
                  <a:pos x="24" y="49"/>
                </a:cxn>
                <a:cxn ang="0">
                  <a:pos x="22" y="55"/>
                </a:cxn>
                <a:cxn ang="0">
                  <a:pos x="22" y="60"/>
                </a:cxn>
                <a:cxn ang="0">
                  <a:pos x="22" y="60"/>
                </a:cxn>
                <a:cxn ang="0">
                  <a:pos x="18" y="86"/>
                </a:cxn>
                <a:cxn ang="0">
                  <a:pos x="18" y="86"/>
                </a:cxn>
                <a:cxn ang="0">
                  <a:pos x="10" y="86"/>
                </a:cxn>
                <a:cxn ang="0">
                  <a:pos x="10" y="86"/>
                </a:cxn>
                <a:cxn ang="0">
                  <a:pos x="0" y="86"/>
                </a:cxn>
                <a:cxn ang="0">
                  <a:pos x="0" y="86"/>
                </a:cxn>
                <a:cxn ang="0">
                  <a:pos x="10" y="46"/>
                </a:cxn>
                <a:cxn ang="0">
                  <a:pos x="11" y="40"/>
                </a:cxn>
              </a:cxnLst>
              <a:rect l="0" t="0" r="r" b="b"/>
              <a:pathLst>
                <a:path w="59" h="86">
                  <a:moveTo>
                    <a:pt x="11" y="40"/>
                  </a:moveTo>
                  <a:lnTo>
                    <a:pt x="11" y="40"/>
                  </a:lnTo>
                  <a:lnTo>
                    <a:pt x="18" y="0"/>
                  </a:lnTo>
                  <a:lnTo>
                    <a:pt x="18" y="0"/>
                  </a:lnTo>
                  <a:lnTo>
                    <a:pt x="26" y="0"/>
                  </a:lnTo>
                  <a:lnTo>
                    <a:pt x="26" y="0"/>
                  </a:lnTo>
                  <a:lnTo>
                    <a:pt x="35" y="0"/>
                  </a:lnTo>
                  <a:lnTo>
                    <a:pt x="35" y="0"/>
                  </a:lnTo>
                  <a:lnTo>
                    <a:pt x="26" y="40"/>
                  </a:lnTo>
                  <a:lnTo>
                    <a:pt x="26" y="40"/>
                  </a:lnTo>
                  <a:lnTo>
                    <a:pt x="26" y="40"/>
                  </a:lnTo>
                  <a:lnTo>
                    <a:pt x="30" y="35"/>
                  </a:lnTo>
                  <a:lnTo>
                    <a:pt x="35" y="32"/>
                  </a:lnTo>
                  <a:lnTo>
                    <a:pt x="40" y="30"/>
                  </a:lnTo>
                  <a:lnTo>
                    <a:pt x="45" y="28"/>
                  </a:lnTo>
                  <a:lnTo>
                    <a:pt x="45" y="28"/>
                  </a:lnTo>
                  <a:lnTo>
                    <a:pt x="52" y="30"/>
                  </a:lnTo>
                  <a:lnTo>
                    <a:pt x="57" y="35"/>
                  </a:lnTo>
                  <a:lnTo>
                    <a:pt x="59" y="41"/>
                  </a:lnTo>
                  <a:lnTo>
                    <a:pt x="59" y="51"/>
                  </a:lnTo>
                  <a:lnTo>
                    <a:pt x="59" y="51"/>
                  </a:lnTo>
                  <a:lnTo>
                    <a:pt x="54" y="70"/>
                  </a:lnTo>
                  <a:lnTo>
                    <a:pt x="54" y="70"/>
                  </a:lnTo>
                  <a:lnTo>
                    <a:pt x="52" y="86"/>
                  </a:lnTo>
                  <a:lnTo>
                    <a:pt x="52" y="86"/>
                  </a:lnTo>
                  <a:lnTo>
                    <a:pt x="43" y="86"/>
                  </a:lnTo>
                  <a:lnTo>
                    <a:pt x="43" y="86"/>
                  </a:lnTo>
                  <a:lnTo>
                    <a:pt x="35" y="86"/>
                  </a:lnTo>
                  <a:lnTo>
                    <a:pt x="35" y="86"/>
                  </a:lnTo>
                  <a:lnTo>
                    <a:pt x="38" y="71"/>
                  </a:lnTo>
                  <a:lnTo>
                    <a:pt x="43" y="54"/>
                  </a:lnTo>
                  <a:lnTo>
                    <a:pt x="43" y="54"/>
                  </a:lnTo>
                  <a:lnTo>
                    <a:pt x="43" y="47"/>
                  </a:lnTo>
                  <a:lnTo>
                    <a:pt x="41" y="43"/>
                  </a:lnTo>
                  <a:lnTo>
                    <a:pt x="40" y="40"/>
                  </a:lnTo>
                  <a:lnTo>
                    <a:pt x="35" y="40"/>
                  </a:lnTo>
                  <a:lnTo>
                    <a:pt x="35" y="40"/>
                  </a:lnTo>
                  <a:lnTo>
                    <a:pt x="32" y="41"/>
                  </a:lnTo>
                  <a:lnTo>
                    <a:pt x="27" y="44"/>
                  </a:lnTo>
                  <a:lnTo>
                    <a:pt x="24" y="49"/>
                  </a:lnTo>
                  <a:lnTo>
                    <a:pt x="22" y="55"/>
                  </a:lnTo>
                  <a:lnTo>
                    <a:pt x="22" y="60"/>
                  </a:lnTo>
                  <a:lnTo>
                    <a:pt x="22" y="60"/>
                  </a:lnTo>
                  <a:lnTo>
                    <a:pt x="18" y="86"/>
                  </a:lnTo>
                  <a:lnTo>
                    <a:pt x="18" y="86"/>
                  </a:lnTo>
                  <a:lnTo>
                    <a:pt x="10" y="86"/>
                  </a:lnTo>
                  <a:lnTo>
                    <a:pt x="10" y="86"/>
                  </a:lnTo>
                  <a:lnTo>
                    <a:pt x="0" y="86"/>
                  </a:lnTo>
                  <a:lnTo>
                    <a:pt x="0" y="86"/>
                  </a:lnTo>
                  <a:lnTo>
                    <a:pt x="10" y="46"/>
                  </a:lnTo>
                  <a:lnTo>
                    <a:pt x="11" y="40"/>
                  </a:lnTo>
                  <a:close/>
                </a:path>
              </a:pathLst>
            </a:custGeom>
            <a:solidFill>
              <a:schemeClr val="tx1"/>
            </a:solidFill>
            <a:ln w="9525">
              <a:noFill/>
              <a:round/>
            </a:ln>
          </p:spPr>
          <p:txBody>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defRPr/>
              </a:pPr>
              <a:endParaRPr lang="zh-CN" altLang="en-US" sz="2400">
                <a:latin typeface="Verdana" pitchFamily="34" charset="0"/>
                <a:ea typeface="宋体" pitchFamily="2" charset="-122"/>
                <a:cs typeface="+mn-cs"/>
              </a:endParaRPr>
            </a:p>
          </p:txBody>
        </p:sp>
        <p:sp>
          <p:nvSpPr>
            <p:cNvPr id="52" name="Freeform 21"/>
            <p:cNvSpPr>
              <a:spLocks noEditPoints="1"/>
            </p:cNvSpPr>
            <p:nvPr userDrawn="1"/>
          </p:nvSpPr>
          <p:spPr bwMode="black">
            <a:xfrm>
              <a:off x="5181" y="4204"/>
              <a:ext cx="18" cy="48"/>
            </a:xfrm>
            <a:custGeom>
              <a:cxnLst>
                <a:cxn ang="0">
                  <a:pos x="6" y="55"/>
                </a:cxn>
                <a:cxn ang="0">
                  <a:pos x="6" y="55"/>
                </a:cxn>
                <a:cxn ang="0">
                  <a:pos x="11" y="30"/>
                </a:cxn>
                <a:cxn ang="0">
                  <a:pos x="11" y="30"/>
                </a:cxn>
                <a:cxn ang="0">
                  <a:pos x="19" y="32"/>
                </a:cxn>
                <a:cxn ang="0">
                  <a:pos x="19" y="32"/>
                </a:cxn>
                <a:cxn ang="0">
                  <a:pos x="28" y="30"/>
                </a:cxn>
                <a:cxn ang="0">
                  <a:pos x="28" y="30"/>
                </a:cxn>
                <a:cxn ang="0">
                  <a:pos x="22" y="55"/>
                </a:cxn>
                <a:cxn ang="0">
                  <a:pos x="20" y="60"/>
                </a:cxn>
                <a:cxn ang="0">
                  <a:pos x="20" y="60"/>
                </a:cxn>
                <a:cxn ang="0">
                  <a:pos x="17" y="86"/>
                </a:cxn>
                <a:cxn ang="0">
                  <a:pos x="17" y="86"/>
                </a:cxn>
                <a:cxn ang="0">
                  <a:pos x="9" y="86"/>
                </a:cxn>
                <a:cxn ang="0">
                  <a:pos x="9" y="86"/>
                </a:cxn>
                <a:cxn ang="0">
                  <a:pos x="0" y="86"/>
                </a:cxn>
                <a:cxn ang="0">
                  <a:pos x="0" y="86"/>
                </a:cxn>
                <a:cxn ang="0">
                  <a:pos x="6" y="60"/>
                </a:cxn>
                <a:cxn ang="0">
                  <a:pos x="6" y="55"/>
                </a:cxn>
                <a:cxn ang="0">
                  <a:pos x="25" y="0"/>
                </a:cxn>
                <a:cxn ang="0">
                  <a:pos x="25" y="0"/>
                </a:cxn>
                <a:cxn ang="0">
                  <a:pos x="28" y="1"/>
                </a:cxn>
                <a:cxn ang="0">
                  <a:pos x="31" y="3"/>
                </a:cxn>
                <a:cxn ang="0">
                  <a:pos x="33" y="6"/>
                </a:cxn>
                <a:cxn ang="0">
                  <a:pos x="33" y="9"/>
                </a:cxn>
                <a:cxn ang="0">
                  <a:pos x="33" y="9"/>
                </a:cxn>
                <a:cxn ang="0">
                  <a:pos x="31" y="13"/>
                </a:cxn>
                <a:cxn ang="0">
                  <a:pos x="28" y="16"/>
                </a:cxn>
                <a:cxn ang="0">
                  <a:pos x="25" y="17"/>
                </a:cxn>
                <a:cxn ang="0">
                  <a:pos x="22" y="19"/>
                </a:cxn>
                <a:cxn ang="0">
                  <a:pos x="22" y="19"/>
                </a:cxn>
                <a:cxn ang="0">
                  <a:pos x="19" y="17"/>
                </a:cxn>
                <a:cxn ang="0">
                  <a:pos x="16" y="16"/>
                </a:cxn>
                <a:cxn ang="0">
                  <a:pos x="14" y="13"/>
                </a:cxn>
                <a:cxn ang="0">
                  <a:pos x="14" y="9"/>
                </a:cxn>
                <a:cxn ang="0">
                  <a:pos x="14" y="9"/>
                </a:cxn>
                <a:cxn ang="0">
                  <a:pos x="16" y="6"/>
                </a:cxn>
                <a:cxn ang="0">
                  <a:pos x="19" y="3"/>
                </a:cxn>
                <a:cxn ang="0">
                  <a:pos x="22" y="1"/>
                </a:cxn>
                <a:cxn ang="0">
                  <a:pos x="25" y="0"/>
                </a:cxn>
                <a:cxn ang="0">
                  <a:pos x="25" y="0"/>
                </a:cxn>
              </a:cxnLst>
              <a:rect l="0" t="0" r="r" b="b"/>
              <a:pathLst>
                <a:path w="33" h="86">
                  <a:moveTo>
                    <a:pt x="6" y="55"/>
                  </a:moveTo>
                  <a:lnTo>
                    <a:pt x="6" y="55"/>
                  </a:lnTo>
                  <a:lnTo>
                    <a:pt x="11" y="30"/>
                  </a:lnTo>
                  <a:lnTo>
                    <a:pt x="11" y="30"/>
                  </a:lnTo>
                  <a:lnTo>
                    <a:pt x="19" y="32"/>
                  </a:lnTo>
                  <a:lnTo>
                    <a:pt x="19" y="32"/>
                  </a:lnTo>
                  <a:lnTo>
                    <a:pt x="28" y="30"/>
                  </a:lnTo>
                  <a:lnTo>
                    <a:pt x="28" y="30"/>
                  </a:lnTo>
                  <a:lnTo>
                    <a:pt x="22" y="55"/>
                  </a:lnTo>
                  <a:lnTo>
                    <a:pt x="20" y="60"/>
                  </a:lnTo>
                  <a:lnTo>
                    <a:pt x="20" y="60"/>
                  </a:lnTo>
                  <a:lnTo>
                    <a:pt x="17" y="86"/>
                  </a:lnTo>
                  <a:lnTo>
                    <a:pt x="17" y="86"/>
                  </a:lnTo>
                  <a:lnTo>
                    <a:pt x="9" y="86"/>
                  </a:lnTo>
                  <a:lnTo>
                    <a:pt x="9" y="86"/>
                  </a:lnTo>
                  <a:lnTo>
                    <a:pt x="0" y="86"/>
                  </a:lnTo>
                  <a:lnTo>
                    <a:pt x="0" y="86"/>
                  </a:lnTo>
                  <a:lnTo>
                    <a:pt x="6" y="60"/>
                  </a:lnTo>
                  <a:lnTo>
                    <a:pt x="6" y="55"/>
                  </a:lnTo>
                  <a:close/>
                  <a:moveTo>
                    <a:pt x="25" y="0"/>
                  </a:moveTo>
                  <a:lnTo>
                    <a:pt x="25" y="0"/>
                  </a:lnTo>
                  <a:lnTo>
                    <a:pt x="28" y="1"/>
                  </a:lnTo>
                  <a:lnTo>
                    <a:pt x="31" y="3"/>
                  </a:lnTo>
                  <a:lnTo>
                    <a:pt x="33" y="6"/>
                  </a:lnTo>
                  <a:lnTo>
                    <a:pt x="33" y="9"/>
                  </a:lnTo>
                  <a:lnTo>
                    <a:pt x="33" y="9"/>
                  </a:lnTo>
                  <a:lnTo>
                    <a:pt x="31" y="13"/>
                  </a:lnTo>
                  <a:lnTo>
                    <a:pt x="28" y="16"/>
                  </a:lnTo>
                  <a:lnTo>
                    <a:pt x="25" y="17"/>
                  </a:lnTo>
                  <a:lnTo>
                    <a:pt x="22" y="19"/>
                  </a:lnTo>
                  <a:lnTo>
                    <a:pt x="22" y="19"/>
                  </a:lnTo>
                  <a:lnTo>
                    <a:pt x="19" y="17"/>
                  </a:lnTo>
                  <a:lnTo>
                    <a:pt x="16" y="16"/>
                  </a:lnTo>
                  <a:lnTo>
                    <a:pt x="14" y="13"/>
                  </a:lnTo>
                  <a:lnTo>
                    <a:pt x="14" y="9"/>
                  </a:lnTo>
                  <a:lnTo>
                    <a:pt x="14" y="9"/>
                  </a:lnTo>
                  <a:lnTo>
                    <a:pt x="16" y="6"/>
                  </a:lnTo>
                  <a:lnTo>
                    <a:pt x="19" y="3"/>
                  </a:lnTo>
                  <a:lnTo>
                    <a:pt x="22" y="1"/>
                  </a:lnTo>
                  <a:lnTo>
                    <a:pt x="25" y="0"/>
                  </a:lnTo>
                  <a:lnTo>
                    <a:pt x="25" y="0"/>
                  </a:lnTo>
                  <a:close/>
                </a:path>
              </a:pathLst>
            </a:custGeom>
            <a:solidFill>
              <a:schemeClr val="tx1"/>
            </a:solidFill>
            <a:ln w="9525">
              <a:noFill/>
              <a:round/>
            </a:ln>
          </p:spPr>
          <p:txBody>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defRPr/>
              </a:pPr>
              <a:endParaRPr lang="zh-CN" altLang="en-US" sz="2400">
                <a:latin typeface="Verdana" pitchFamily="34" charset="0"/>
                <a:ea typeface="宋体" pitchFamily="2" charset="-122"/>
                <a:cs typeface="+mn-cs"/>
              </a:endParaRPr>
            </a:p>
          </p:txBody>
        </p:sp>
        <p:sp>
          <p:nvSpPr>
            <p:cNvPr id="53" name="Freeform 22"/>
            <p:cNvSpPr/>
            <p:nvPr userDrawn="1"/>
          </p:nvSpPr>
          <p:spPr bwMode="black">
            <a:xfrm>
              <a:off x="5199" y="4219"/>
              <a:ext cx="33" cy="33"/>
            </a:xfrm>
            <a:custGeom>
              <a:cxnLst>
                <a:cxn ang="0">
                  <a:pos x="25" y="12"/>
                </a:cxn>
                <a:cxn ang="0">
                  <a:pos x="25" y="12"/>
                </a:cxn>
                <a:cxn ang="0">
                  <a:pos x="25" y="12"/>
                </a:cxn>
                <a:cxn ang="0">
                  <a:pos x="30" y="7"/>
                </a:cxn>
                <a:cxn ang="0">
                  <a:pos x="35" y="4"/>
                </a:cxn>
                <a:cxn ang="0">
                  <a:pos x="40" y="2"/>
                </a:cxn>
                <a:cxn ang="0">
                  <a:pos x="44" y="0"/>
                </a:cxn>
                <a:cxn ang="0">
                  <a:pos x="44" y="0"/>
                </a:cxn>
                <a:cxn ang="0">
                  <a:pos x="52" y="2"/>
                </a:cxn>
                <a:cxn ang="0">
                  <a:pos x="57" y="7"/>
                </a:cxn>
                <a:cxn ang="0">
                  <a:pos x="59" y="13"/>
                </a:cxn>
                <a:cxn ang="0">
                  <a:pos x="59" y="23"/>
                </a:cxn>
                <a:cxn ang="0">
                  <a:pos x="59" y="23"/>
                </a:cxn>
                <a:cxn ang="0">
                  <a:pos x="54" y="42"/>
                </a:cxn>
                <a:cxn ang="0">
                  <a:pos x="54" y="42"/>
                </a:cxn>
                <a:cxn ang="0">
                  <a:pos x="52" y="58"/>
                </a:cxn>
                <a:cxn ang="0">
                  <a:pos x="52" y="58"/>
                </a:cxn>
                <a:cxn ang="0">
                  <a:pos x="43" y="58"/>
                </a:cxn>
                <a:cxn ang="0">
                  <a:pos x="43" y="58"/>
                </a:cxn>
                <a:cxn ang="0">
                  <a:pos x="35" y="58"/>
                </a:cxn>
                <a:cxn ang="0">
                  <a:pos x="35" y="58"/>
                </a:cxn>
                <a:cxn ang="0">
                  <a:pos x="38" y="43"/>
                </a:cxn>
                <a:cxn ang="0">
                  <a:pos x="43" y="26"/>
                </a:cxn>
                <a:cxn ang="0">
                  <a:pos x="43" y="26"/>
                </a:cxn>
                <a:cxn ang="0">
                  <a:pos x="43" y="19"/>
                </a:cxn>
                <a:cxn ang="0">
                  <a:pos x="41" y="15"/>
                </a:cxn>
                <a:cxn ang="0">
                  <a:pos x="40" y="12"/>
                </a:cxn>
                <a:cxn ang="0">
                  <a:pos x="37" y="12"/>
                </a:cxn>
                <a:cxn ang="0">
                  <a:pos x="37" y="12"/>
                </a:cxn>
                <a:cxn ang="0">
                  <a:pos x="32" y="13"/>
                </a:cxn>
                <a:cxn ang="0">
                  <a:pos x="27" y="16"/>
                </a:cxn>
                <a:cxn ang="0">
                  <a:pos x="24" y="21"/>
                </a:cxn>
                <a:cxn ang="0">
                  <a:pos x="22" y="27"/>
                </a:cxn>
                <a:cxn ang="0">
                  <a:pos x="22" y="32"/>
                </a:cxn>
                <a:cxn ang="0">
                  <a:pos x="22" y="32"/>
                </a:cxn>
                <a:cxn ang="0">
                  <a:pos x="18" y="58"/>
                </a:cxn>
                <a:cxn ang="0">
                  <a:pos x="18" y="58"/>
                </a:cxn>
                <a:cxn ang="0">
                  <a:pos x="10" y="58"/>
                </a:cxn>
                <a:cxn ang="0">
                  <a:pos x="10" y="58"/>
                </a:cxn>
                <a:cxn ang="0">
                  <a:pos x="0" y="58"/>
                </a:cxn>
                <a:cxn ang="0">
                  <a:pos x="0" y="58"/>
                </a:cxn>
                <a:cxn ang="0">
                  <a:pos x="6" y="32"/>
                </a:cxn>
                <a:cxn ang="0">
                  <a:pos x="8" y="27"/>
                </a:cxn>
                <a:cxn ang="0">
                  <a:pos x="8" y="27"/>
                </a:cxn>
                <a:cxn ang="0">
                  <a:pos x="11" y="2"/>
                </a:cxn>
                <a:cxn ang="0">
                  <a:pos x="11" y="2"/>
                </a:cxn>
                <a:cxn ang="0">
                  <a:pos x="19" y="4"/>
                </a:cxn>
                <a:cxn ang="0">
                  <a:pos x="19" y="4"/>
                </a:cxn>
                <a:cxn ang="0">
                  <a:pos x="29" y="2"/>
                </a:cxn>
                <a:cxn ang="0">
                  <a:pos x="25" y="12"/>
                </a:cxn>
              </a:cxnLst>
              <a:rect l="0" t="0" r="r" b="b"/>
              <a:pathLst>
                <a:path w="59" h="57">
                  <a:moveTo>
                    <a:pt x="25" y="12"/>
                  </a:moveTo>
                  <a:lnTo>
                    <a:pt x="25" y="12"/>
                  </a:lnTo>
                  <a:lnTo>
                    <a:pt x="25" y="12"/>
                  </a:lnTo>
                  <a:lnTo>
                    <a:pt x="30" y="7"/>
                  </a:lnTo>
                  <a:lnTo>
                    <a:pt x="35" y="4"/>
                  </a:lnTo>
                  <a:lnTo>
                    <a:pt x="40" y="2"/>
                  </a:lnTo>
                  <a:lnTo>
                    <a:pt x="44" y="0"/>
                  </a:lnTo>
                  <a:lnTo>
                    <a:pt x="44" y="0"/>
                  </a:lnTo>
                  <a:lnTo>
                    <a:pt x="52" y="2"/>
                  </a:lnTo>
                  <a:lnTo>
                    <a:pt x="57" y="7"/>
                  </a:lnTo>
                  <a:lnTo>
                    <a:pt x="59" y="13"/>
                  </a:lnTo>
                  <a:lnTo>
                    <a:pt x="59" y="23"/>
                  </a:lnTo>
                  <a:lnTo>
                    <a:pt x="59" y="23"/>
                  </a:lnTo>
                  <a:lnTo>
                    <a:pt x="54" y="42"/>
                  </a:lnTo>
                  <a:lnTo>
                    <a:pt x="54" y="42"/>
                  </a:lnTo>
                  <a:lnTo>
                    <a:pt x="52" y="58"/>
                  </a:lnTo>
                  <a:lnTo>
                    <a:pt x="52" y="58"/>
                  </a:lnTo>
                  <a:lnTo>
                    <a:pt x="43" y="58"/>
                  </a:lnTo>
                  <a:lnTo>
                    <a:pt x="43" y="58"/>
                  </a:lnTo>
                  <a:lnTo>
                    <a:pt x="35" y="58"/>
                  </a:lnTo>
                  <a:lnTo>
                    <a:pt x="35" y="58"/>
                  </a:lnTo>
                  <a:lnTo>
                    <a:pt x="38" y="43"/>
                  </a:lnTo>
                  <a:lnTo>
                    <a:pt x="43" y="26"/>
                  </a:lnTo>
                  <a:lnTo>
                    <a:pt x="43" y="26"/>
                  </a:lnTo>
                  <a:lnTo>
                    <a:pt x="43" y="19"/>
                  </a:lnTo>
                  <a:lnTo>
                    <a:pt x="41" y="15"/>
                  </a:lnTo>
                  <a:lnTo>
                    <a:pt x="40" y="12"/>
                  </a:lnTo>
                  <a:lnTo>
                    <a:pt x="37" y="12"/>
                  </a:lnTo>
                  <a:lnTo>
                    <a:pt x="37" y="12"/>
                  </a:lnTo>
                  <a:lnTo>
                    <a:pt x="32" y="13"/>
                  </a:lnTo>
                  <a:lnTo>
                    <a:pt x="27" y="16"/>
                  </a:lnTo>
                  <a:lnTo>
                    <a:pt x="24" y="21"/>
                  </a:lnTo>
                  <a:lnTo>
                    <a:pt x="22" y="27"/>
                  </a:lnTo>
                  <a:lnTo>
                    <a:pt x="22" y="32"/>
                  </a:lnTo>
                  <a:lnTo>
                    <a:pt x="22" y="32"/>
                  </a:lnTo>
                  <a:lnTo>
                    <a:pt x="18" y="58"/>
                  </a:lnTo>
                  <a:lnTo>
                    <a:pt x="18" y="58"/>
                  </a:lnTo>
                  <a:lnTo>
                    <a:pt x="10" y="58"/>
                  </a:lnTo>
                  <a:lnTo>
                    <a:pt x="10" y="58"/>
                  </a:lnTo>
                  <a:lnTo>
                    <a:pt x="0" y="58"/>
                  </a:lnTo>
                  <a:lnTo>
                    <a:pt x="0" y="58"/>
                  </a:lnTo>
                  <a:lnTo>
                    <a:pt x="6" y="32"/>
                  </a:lnTo>
                  <a:lnTo>
                    <a:pt x="8" y="27"/>
                  </a:lnTo>
                  <a:lnTo>
                    <a:pt x="8" y="27"/>
                  </a:lnTo>
                  <a:lnTo>
                    <a:pt x="11" y="2"/>
                  </a:lnTo>
                  <a:lnTo>
                    <a:pt x="11" y="2"/>
                  </a:lnTo>
                  <a:lnTo>
                    <a:pt x="19" y="4"/>
                  </a:lnTo>
                  <a:lnTo>
                    <a:pt x="19" y="4"/>
                  </a:lnTo>
                  <a:lnTo>
                    <a:pt x="29" y="2"/>
                  </a:lnTo>
                  <a:lnTo>
                    <a:pt x="25" y="12"/>
                  </a:lnTo>
                  <a:close/>
                </a:path>
              </a:pathLst>
            </a:custGeom>
            <a:solidFill>
              <a:schemeClr val="tx1"/>
            </a:solidFill>
            <a:ln w="9525">
              <a:noFill/>
              <a:round/>
            </a:ln>
          </p:spPr>
          <p:txBody>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defRPr/>
              </a:pPr>
              <a:endParaRPr lang="zh-CN" altLang="en-US" sz="2400">
                <a:latin typeface="Verdana" pitchFamily="34" charset="0"/>
                <a:ea typeface="宋体" pitchFamily="2" charset="-122"/>
                <a:cs typeface="+mn-cs"/>
              </a:endParaRPr>
            </a:p>
          </p:txBody>
        </p:sp>
        <p:sp>
          <p:nvSpPr>
            <p:cNvPr id="54" name="Freeform 23"/>
            <p:cNvSpPr>
              <a:spLocks noEditPoints="1"/>
            </p:cNvSpPr>
            <p:nvPr userDrawn="1"/>
          </p:nvSpPr>
          <p:spPr bwMode="black">
            <a:xfrm>
              <a:off x="5233" y="4219"/>
              <a:ext cx="36" cy="50"/>
            </a:xfrm>
            <a:custGeom>
              <a:cxnLst>
                <a:cxn ang="0">
                  <a:pos x="40" y="70"/>
                </a:cxn>
                <a:cxn ang="0">
                  <a:pos x="35" y="80"/>
                </a:cxn>
                <a:cxn ang="0">
                  <a:pos x="24" y="83"/>
                </a:cxn>
                <a:cxn ang="0">
                  <a:pos x="18" y="83"/>
                </a:cxn>
                <a:cxn ang="0">
                  <a:pos x="11" y="77"/>
                </a:cxn>
                <a:cxn ang="0">
                  <a:pos x="11" y="70"/>
                </a:cxn>
                <a:cxn ang="0">
                  <a:pos x="18" y="61"/>
                </a:cxn>
                <a:cxn ang="0">
                  <a:pos x="26" y="59"/>
                </a:cxn>
                <a:cxn ang="0">
                  <a:pos x="32" y="59"/>
                </a:cxn>
                <a:cxn ang="0">
                  <a:pos x="40" y="64"/>
                </a:cxn>
                <a:cxn ang="0">
                  <a:pos x="40" y="70"/>
                </a:cxn>
                <a:cxn ang="0">
                  <a:pos x="65" y="7"/>
                </a:cxn>
                <a:cxn ang="0">
                  <a:pos x="65" y="5"/>
                </a:cxn>
                <a:cxn ang="0">
                  <a:pos x="65" y="2"/>
                </a:cxn>
                <a:cxn ang="0">
                  <a:pos x="54" y="2"/>
                </a:cxn>
                <a:cxn ang="0">
                  <a:pos x="48" y="2"/>
                </a:cxn>
                <a:cxn ang="0">
                  <a:pos x="38" y="0"/>
                </a:cxn>
                <a:cxn ang="0">
                  <a:pos x="21" y="7"/>
                </a:cxn>
                <a:cxn ang="0">
                  <a:pos x="11" y="19"/>
                </a:cxn>
                <a:cxn ang="0">
                  <a:pos x="11" y="26"/>
                </a:cxn>
                <a:cxn ang="0">
                  <a:pos x="13" y="32"/>
                </a:cxn>
                <a:cxn ang="0">
                  <a:pos x="23" y="37"/>
                </a:cxn>
                <a:cxn ang="0">
                  <a:pos x="23" y="39"/>
                </a:cxn>
                <a:cxn ang="0">
                  <a:pos x="13" y="43"/>
                </a:cxn>
                <a:cxn ang="0">
                  <a:pos x="10" y="50"/>
                </a:cxn>
                <a:cxn ang="0">
                  <a:pos x="10" y="53"/>
                </a:cxn>
                <a:cxn ang="0">
                  <a:pos x="15" y="59"/>
                </a:cxn>
                <a:cxn ang="0">
                  <a:pos x="15" y="59"/>
                </a:cxn>
                <a:cxn ang="0">
                  <a:pos x="5" y="64"/>
                </a:cxn>
                <a:cxn ang="0">
                  <a:pos x="0" y="74"/>
                </a:cxn>
                <a:cxn ang="0">
                  <a:pos x="0" y="80"/>
                </a:cxn>
                <a:cxn ang="0">
                  <a:pos x="10" y="88"/>
                </a:cxn>
                <a:cxn ang="0">
                  <a:pos x="19" y="88"/>
                </a:cxn>
                <a:cxn ang="0">
                  <a:pos x="42" y="83"/>
                </a:cxn>
                <a:cxn ang="0">
                  <a:pos x="50" y="75"/>
                </a:cxn>
                <a:cxn ang="0">
                  <a:pos x="54" y="64"/>
                </a:cxn>
                <a:cxn ang="0">
                  <a:pos x="54" y="58"/>
                </a:cxn>
                <a:cxn ang="0">
                  <a:pos x="46" y="50"/>
                </a:cxn>
                <a:cxn ang="0">
                  <a:pos x="30" y="48"/>
                </a:cxn>
                <a:cxn ang="0">
                  <a:pos x="27" y="48"/>
                </a:cxn>
                <a:cxn ang="0">
                  <a:pos x="23" y="45"/>
                </a:cxn>
                <a:cxn ang="0">
                  <a:pos x="23" y="43"/>
                </a:cxn>
                <a:cxn ang="0">
                  <a:pos x="27" y="39"/>
                </a:cxn>
                <a:cxn ang="0">
                  <a:pos x="32" y="39"/>
                </a:cxn>
                <a:cxn ang="0">
                  <a:pos x="42" y="37"/>
                </a:cxn>
                <a:cxn ang="0">
                  <a:pos x="54" y="27"/>
                </a:cxn>
                <a:cxn ang="0">
                  <a:pos x="57" y="19"/>
                </a:cxn>
                <a:cxn ang="0">
                  <a:pos x="57" y="12"/>
                </a:cxn>
                <a:cxn ang="0">
                  <a:pos x="54" y="7"/>
                </a:cxn>
                <a:cxn ang="0">
                  <a:pos x="37" y="5"/>
                </a:cxn>
                <a:cxn ang="0">
                  <a:pos x="40" y="7"/>
                </a:cxn>
                <a:cxn ang="0">
                  <a:pos x="43" y="13"/>
                </a:cxn>
                <a:cxn ang="0">
                  <a:pos x="42" y="19"/>
                </a:cxn>
                <a:cxn ang="0">
                  <a:pos x="38" y="31"/>
                </a:cxn>
                <a:cxn ang="0">
                  <a:pos x="32" y="34"/>
                </a:cxn>
                <a:cxn ang="0">
                  <a:pos x="29" y="34"/>
                </a:cxn>
                <a:cxn ang="0">
                  <a:pos x="26" y="27"/>
                </a:cxn>
                <a:cxn ang="0">
                  <a:pos x="27" y="21"/>
                </a:cxn>
                <a:cxn ang="0">
                  <a:pos x="30" y="10"/>
                </a:cxn>
                <a:cxn ang="0">
                  <a:pos x="37" y="5"/>
                </a:cxn>
              </a:cxnLst>
              <a:rect l="0" t="0" r="r" b="b"/>
              <a:pathLst>
                <a:path w="65" h="88">
                  <a:moveTo>
                    <a:pt x="40" y="70"/>
                  </a:moveTo>
                  <a:lnTo>
                    <a:pt x="40" y="70"/>
                  </a:lnTo>
                  <a:lnTo>
                    <a:pt x="38" y="75"/>
                  </a:lnTo>
                  <a:lnTo>
                    <a:pt x="35" y="80"/>
                  </a:lnTo>
                  <a:lnTo>
                    <a:pt x="29" y="83"/>
                  </a:lnTo>
                  <a:lnTo>
                    <a:pt x="24" y="83"/>
                  </a:lnTo>
                  <a:lnTo>
                    <a:pt x="24" y="83"/>
                  </a:lnTo>
                  <a:lnTo>
                    <a:pt x="18" y="83"/>
                  </a:lnTo>
                  <a:lnTo>
                    <a:pt x="13" y="80"/>
                  </a:lnTo>
                  <a:lnTo>
                    <a:pt x="11" y="77"/>
                  </a:lnTo>
                  <a:lnTo>
                    <a:pt x="11" y="70"/>
                  </a:lnTo>
                  <a:lnTo>
                    <a:pt x="11" y="70"/>
                  </a:lnTo>
                  <a:lnTo>
                    <a:pt x="15" y="64"/>
                  </a:lnTo>
                  <a:lnTo>
                    <a:pt x="18" y="61"/>
                  </a:lnTo>
                  <a:lnTo>
                    <a:pt x="18" y="61"/>
                  </a:lnTo>
                  <a:lnTo>
                    <a:pt x="26" y="59"/>
                  </a:lnTo>
                  <a:lnTo>
                    <a:pt x="26" y="59"/>
                  </a:lnTo>
                  <a:lnTo>
                    <a:pt x="32" y="59"/>
                  </a:lnTo>
                  <a:lnTo>
                    <a:pt x="37" y="61"/>
                  </a:lnTo>
                  <a:lnTo>
                    <a:pt x="40" y="64"/>
                  </a:lnTo>
                  <a:lnTo>
                    <a:pt x="40" y="70"/>
                  </a:lnTo>
                  <a:lnTo>
                    <a:pt x="40" y="70"/>
                  </a:lnTo>
                  <a:close/>
                  <a:moveTo>
                    <a:pt x="65" y="7"/>
                  </a:moveTo>
                  <a:lnTo>
                    <a:pt x="65" y="7"/>
                  </a:lnTo>
                  <a:lnTo>
                    <a:pt x="65" y="5"/>
                  </a:lnTo>
                  <a:lnTo>
                    <a:pt x="65" y="5"/>
                  </a:lnTo>
                  <a:lnTo>
                    <a:pt x="65" y="2"/>
                  </a:lnTo>
                  <a:lnTo>
                    <a:pt x="65" y="2"/>
                  </a:lnTo>
                  <a:lnTo>
                    <a:pt x="54" y="2"/>
                  </a:lnTo>
                  <a:lnTo>
                    <a:pt x="54" y="2"/>
                  </a:lnTo>
                  <a:lnTo>
                    <a:pt x="48" y="2"/>
                  </a:lnTo>
                  <a:lnTo>
                    <a:pt x="48" y="2"/>
                  </a:lnTo>
                  <a:lnTo>
                    <a:pt x="38" y="0"/>
                  </a:lnTo>
                  <a:lnTo>
                    <a:pt x="38" y="0"/>
                  </a:lnTo>
                  <a:lnTo>
                    <a:pt x="29" y="2"/>
                  </a:lnTo>
                  <a:lnTo>
                    <a:pt x="21" y="7"/>
                  </a:lnTo>
                  <a:lnTo>
                    <a:pt x="15" y="12"/>
                  </a:lnTo>
                  <a:lnTo>
                    <a:pt x="11" y="19"/>
                  </a:lnTo>
                  <a:lnTo>
                    <a:pt x="11" y="19"/>
                  </a:lnTo>
                  <a:lnTo>
                    <a:pt x="11" y="26"/>
                  </a:lnTo>
                  <a:lnTo>
                    <a:pt x="13" y="32"/>
                  </a:lnTo>
                  <a:lnTo>
                    <a:pt x="13" y="32"/>
                  </a:lnTo>
                  <a:lnTo>
                    <a:pt x="16" y="35"/>
                  </a:lnTo>
                  <a:lnTo>
                    <a:pt x="23" y="37"/>
                  </a:lnTo>
                  <a:lnTo>
                    <a:pt x="23" y="39"/>
                  </a:lnTo>
                  <a:lnTo>
                    <a:pt x="23" y="39"/>
                  </a:lnTo>
                  <a:lnTo>
                    <a:pt x="18" y="40"/>
                  </a:lnTo>
                  <a:lnTo>
                    <a:pt x="13" y="43"/>
                  </a:lnTo>
                  <a:lnTo>
                    <a:pt x="11" y="47"/>
                  </a:lnTo>
                  <a:lnTo>
                    <a:pt x="10" y="50"/>
                  </a:lnTo>
                  <a:lnTo>
                    <a:pt x="10" y="50"/>
                  </a:lnTo>
                  <a:lnTo>
                    <a:pt x="10" y="53"/>
                  </a:lnTo>
                  <a:lnTo>
                    <a:pt x="10" y="54"/>
                  </a:lnTo>
                  <a:lnTo>
                    <a:pt x="15" y="59"/>
                  </a:lnTo>
                  <a:lnTo>
                    <a:pt x="15" y="59"/>
                  </a:lnTo>
                  <a:lnTo>
                    <a:pt x="15" y="59"/>
                  </a:lnTo>
                  <a:lnTo>
                    <a:pt x="10" y="61"/>
                  </a:lnTo>
                  <a:lnTo>
                    <a:pt x="5" y="64"/>
                  </a:lnTo>
                  <a:lnTo>
                    <a:pt x="2" y="69"/>
                  </a:lnTo>
                  <a:lnTo>
                    <a:pt x="0" y="74"/>
                  </a:lnTo>
                  <a:lnTo>
                    <a:pt x="0" y="74"/>
                  </a:lnTo>
                  <a:lnTo>
                    <a:pt x="0" y="80"/>
                  </a:lnTo>
                  <a:lnTo>
                    <a:pt x="4" y="85"/>
                  </a:lnTo>
                  <a:lnTo>
                    <a:pt x="10" y="88"/>
                  </a:lnTo>
                  <a:lnTo>
                    <a:pt x="19" y="88"/>
                  </a:lnTo>
                  <a:lnTo>
                    <a:pt x="19" y="88"/>
                  </a:lnTo>
                  <a:lnTo>
                    <a:pt x="30" y="86"/>
                  </a:lnTo>
                  <a:lnTo>
                    <a:pt x="42" y="83"/>
                  </a:lnTo>
                  <a:lnTo>
                    <a:pt x="46" y="80"/>
                  </a:lnTo>
                  <a:lnTo>
                    <a:pt x="50" y="75"/>
                  </a:lnTo>
                  <a:lnTo>
                    <a:pt x="53" y="70"/>
                  </a:lnTo>
                  <a:lnTo>
                    <a:pt x="54" y="64"/>
                  </a:lnTo>
                  <a:lnTo>
                    <a:pt x="54" y="64"/>
                  </a:lnTo>
                  <a:lnTo>
                    <a:pt x="54" y="58"/>
                  </a:lnTo>
                  <a:lnTo>
                    <a:pt x="53" y="53"/>
                  </a:lnTo>
                  <a:lnTo>
                    <a:pt x="46" y="50"/>
                  </a:lnTo>
                  <a:lnTo>
                    <a:pt x="38" y="48"/>
                  </a:lnTo>
                  <a:lnTo>
                    <a:pt x="30" y="48"/>
                  </a:lnTo>
                  <a:lnTo>
                    <a:pt x="30" y="48"/>
                  </a:lnTo>
                  <a:lnTo>
                    <a:pt x="27" y="48"/>
                  </a:lnTo>
                  <a:lnTo>
                    <a:pt x="24" y="47"/>
                  </a:lnTo>
                  <a:lnTo>
                    <a:pt x="23" y="45"/>
                  </a:lnTo>
                  <a:lnTo>
                    <a:pt x="23" y="43"/>
                  </a:lnTo>
                  <a:lnTo>
                    <a:pt x="23" y="43"/>
                  </a:lnTo>
                  <a:lnTo>
                    <a:pt x="24" y="40"/>
                  </a:lnTo>
                  <a:lnTo>
                    <a:pt x="27" y="39"/>
                  </a:lnTo>
                  <a:lnTo>
                    <a:pt x="27" y="39"/>
                  </a:lnTo>
                  <a:lnTo>
                    <a:pt x="32" y="39"/>
                  </a:lnTo>
                  <a:lnTo>
                    <a:pt x="32" y="39"/>
                  </a:lnTo>
                  <a:lnTo>
                    <a:pt x="42" y="37"/>
                  </a:lnTo>
                  <a:lnTo>
                    <a:pt x="50" y="34"/>
                  </a:lnTo>
                  <a:lnTo>
                    <a:pt x="54" y="27"/>
                  </a:lnTo>
                  <a:lnTo>
                    <a:pt x="57" y="19"/>
                  </a:lnTo>
                  <a:lnTo>
                    <a:pt x="57" y="19"/>
                  </a:lnTo>
                  <a:lnTo>
                    <a:pt x="59" y="16"/>
                  </a:lnTo>
                  <a:lnTo>
                    <a:pt x="57" y="12"/>
                  </a:lnTo>
                  <a:lnTo>
                    <a:pt x="54" y="7"/>
                  </a:lnTo>
                  <a:lnTo>
                    <a:pt x="54" y="7"/>
                  </a:lnTo>
                  <a:lnTo>
                    <a:pt x="65" y="7"/>
                  </a:lnTo>
                  <a:close/>
                  <a:moveTo>
                    <a:pt x="37" y="5"/>
                  </a:moveTo>
                  <a:lnTo>
                    <a:pt x="37" y="5"/>
                  </a:lnTo>
                  <a:lnTo>
                    <a:pt x="40" y="7"/>
                  </a:lnTo>
                  <a:lnTo>
                    <a:pt x="42" y="8"/>
                  </a:lnTo>
                  <a:lnTo>
                    <a:pt x="43" y="13"/>
                  </a:lnTo>
                  <a:lnTo>
                    <a:pt x="42" y="19"/>
                  </a:lnTo>
                  <a:lnTo>
                    <a:pt x="42" y="19"/>
                  </a:lnTo>
                  <a:lnTo>
                    <a:pt x="40" y="26"/>
                  </a:lnTo>
                  <a:lnTo>
                    <a:pt x="38" y="31"/>
                  </a:lnTo>
                  <a:lnTo>
                    <a:pt x="35" y="34"/>
                  </a:lnTo>
                  <a:lnTo>
                    <a:pt x="32" y="34"/>
                  </a:lnTo>
                  <a:lnTo>
                    <a:pt x="32" y="34"/>
                  </a:lnTo>
                  <a:lnTo>
                    <a:pt x="29" y="34"/>
                  </a:lnTo>
                  <a:lnTo>
                    <a:pt x="27" y="31"/>
                  </a:lnTo>
                  <a:lnTo>
                    <a:pt x="26" y="27"/>
                  </a:lnTo>
                  <a:lnTo>
                    <a:pt x="27" y="21"/>
                  </a:lnTo>
                  <a:lnTo>
                    <a:pt x="27" y="21"/>
                  </a:lnTo>
                  <a:lnTo>
                    <a:pt x="29" y="15"/>
                  </a:lnTo>
                  <a:lnTo>
                    <a:pt x="30" y="10"/>
                  </a:lnTo>
                  <a:lnTo>
                    <a:pt x="34" y="7"/>
                  </a:lnTo>
                  <a:lnTo>
                    <a:pt x="37" y="5"/>
                  </a:lnTo>
                  <a:lnTo>
                    <a:pt x="37" y="5"/>
                  </a:lnTo>
                  <a:close/>
                </a:path>
              </a:pathLst>
            </a:custGeom>
            <a:solidFill>
              <a:schemeClr val="tx1"/>
            </a:solidFill>
            <a:ln w="9525">
              <a:noFill/>
              <a:round/>
            </a:ln>
          </p:spPr>
          <p:txBody>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defRPr/>
              </a:pPr>
              <a:endParaRPr lang="zh-CN" altLang="en-US" sz="2400">
                <a:latin typeface="Verdana" pitchFamily="34" charset="0"/>
                <a:ea typeface="宋体" pitchFamily="2" charset="-122"/>
                <a:cs typeface="+mn-cs"/>
              </a:endParaRPr>
            </a:p>
          </p:txBody>
        </p:sp>
        <p:sp>
          <p:nvSpPr>
            <p:cNvPr id="55" name="Freeform 24"/>
            <p:cNvSpPr/>
            <p:nvPr userDrawn="1"/>
          </p:nvSpPr>
          <p:spPr bwMode="black">
            <a:xfrm>
              <a:off x="5287" y="4208"/>
              <a:ext cx="62" cy="44"/>
            </a:xfrm>
            <a:custGeom>
              <a:cxnLst>
                <a:cxn ang="0">
                  <a:pos x="49" y="22"/>
                </a:cxn>
                <a:cxn ang="0">
                  <a:pos x="49" y="22"/>
                </a:cxn>
                <a:cxn ang="0">
                  <a:pos x="35" y="49"/>
                </a:cxn>
                <a:cxn ang="0">
                  <a:pos x="19" y="78"/>
                </a:cxn>
                <a:cxn ang="0">
                  <a:pos x="19" y="78"/>
                </a:cxn>
                <a:cxn ang="0">
                  <a:pos x="14" y="78"/>
                </a:cxn>
                <a:cxn ang="0">
                  <a:pos x="14" y="78"/>
                </a:cxn>
                <a:cxn ang="0">
                  <a:pos x="8" y="78"/>
                </a:cxn>
                <a:cxn ang="0">
                  <a:pos x="8" y="78"/>
                </a:cxn>
                <a:cxn ang="0">
                  <a:pos x="5" y="33"/>
                </a:cxn>
                <a:cxn ang="0">
                  <a:pos x="0" y="0"/>
                </a:cxn>
                <a:cxn ang="0">
                  <a:pos x="0" y="0"/>
                </a:cxn>
                <a:cxn ang="0">
                  <a:pos x="10" y="0"/>
                </a:cxn>
                <a:cxn ang="0">
                  <a:pos x="10" y="0"/>
                </a:cxn>
                <a:cxn ang="0">
                  <a:pos x="19" y="0"/>
                </a:cxn>
                <a:cxn ang="0">
                  <a:pos x="19" y="0"/>
                </a:cxn>
                <a:cxn ang="0">
                  <a:pos x="22" y="57"/>
                </a:cxn>
                <a:cxn ang="0">
                  <a:pos x="24" y="57"/>
                </a:cxn>
                <a:cxn ang="0">
                  <a:pos x="24" y="57"/>
                </a:cxn>
                <a:cxn ang="0">
                  <a:pos x="54" y="0"/>
                </a:cxn>
                <a:cxn ang="0">
                  <a:pos x="54" y="0"/>
                </a:cxn>
                <a:cxn ang="0">
                  <a:pos x="59" y="0"/>
                </a:cxn>
                <a:cxn ang="0">
                  <a:pos x="59" y="0"/>
                </a:cxn>
                <a:cxn ang="0">
                  <a:pos x="65" y="0"/>
                </a:cxn>
                <a:cxn ang="0">
                  <a:pos x="65" y="0"/>
                </a:cxn>
                <a:cxn ang="0">
                  <a:pos x="68" y="27"/>
                </a:cxn>
                <a:cxn ang="0">
                  <a:pos x="72" y="57"/>
                </a:cxn>
                <a:cxn ang="0">
                  <a:pos x="73" y="57"/>
                </a:cxn>
                <a:cxn ang="0">
                  <a:pos x="73" y="57"/>
                </a:cxn>
                <a:cxn ang="0">
                  <a:pos x="100" y="0"/>
                </a:cxn>
                <a:cxn ang="0">
                  <a:pos x="100" y="0"/>
                </a:cxn>
                <a:cxn ang="0">
                  <a:pos x="105" y="0"/>
                </a:cxn>
                <a:cxn ang="0">
                  <a:pos x="105" y="0"/>
                </a:cxn>
                <a:cxn ang="0">
                  <a:pos x="110" y="0"/>
                </a:cxn>
                <a:cxn ang="0">
                  <a:pos x="110" y="0"/>
                </a:cxn>
                <a:cxn ang="0">
                  <a:pos x="92" y="33"/>
                </a:cxn>
                <a:cxn ang="0">
                  <a:pos x="70" y="78"/>
                </a:cxn>
                <a:cxn ang="0">
                  <a:pos x="70" y="78"/>
                </a:cxn>
                <a:cxn ang="0">
                  <a:pos x="64" y="78"/>
                </a:cxn>
                <a:cxn ang="0">
                  <a:pos x="64" y="78"/>
                </a:cxn>
                <a:cxn ang="0">
                  <a:pos x="57" y="78"/>
                </a:cxn>
                <a:cxn ang="0">
                  <a:pos x="57" y="78"/>
                </a:cxn>
                <a:cxn ang="0">
                  <a:pos x="54" y="51"/>
                </a:cxn>
                <a:cxn ang="0">
                  <a:pos x="51" y="22"/>
                </a:cxn>
                <a:cxn ang="0">
                  <a:pos x="49" y="22"/>
                </a:cxn>
              </a:cxnLst>
              <a:rect l="0" t="0" r="r" b="b"/>
              <a:pathLst>
                <a:path w="110" h="78">
                  <a:moveTo>
                    <a:pt x="49" y="22"/>
                  </a:moveTo>
                  <a:lnTo>
                    <a:pt x="49" y="22"/>
                  </a:lnTo>
                  <a:lnTo>
                    <a:pt x="35" y="49"/>
                  </a:lnTo>
                  <a:lnTo>
                    <a:pt x="19" y="78"/>
                  </a:lnTo>
                  <a:lnTo>
                    <a:pt x="19" y="78"/>
                  </a:lnTo>
                  <a:lnTo>
                    <a:pt x="14" y="78"/>
                  </a:lnTo>
                  <a:lnTo>
                    <a:pt x="14" y="78"/>
                  </a:lnTo>
                  <a:lnTo>
                    <a:pt x="8" y="78"/>
                  </a:lnTo>
                  <a:lnTo>
                    <a:pt x="8" y="78"/>
                  </a:lnTo>
                  <a:lnTo>
                    <a:pt x="5" y="33"/>
                  </a:lnTo>
                  <a:lnTo>
                    <a:pt x="0" y="0"/>
                  </a:lnTo>
                  <a:lnTo>
                    <a:pt x="0" y="0"/>
                  </a:lnTo>
                  <a:lnTo>
                    <a:pt x="10" y="0"/>
                  </a:lnTo>
                  <a:lnTo>
                    <a:pt x="10" y="0"/>
                  </a:lnTo>
                  <a:lnTo>
                    <a:pt x="19" y="0"/>
                  </a:lnTo>
                  <a:lnTo>
                    <a:pt x="19" y="0"/>
                  </a:lnTo>
                  <a:lnTo>
                    <a:pt x="22" y="57"/>
                  </a:lnTo>
                  <a:lnTo>
                    <a:pt x="24" y="57"/>
                  </a:lnTo>
                  <a:lnTo>
                    <a:pt x="24" y="57"/>
                  </a:lnTo>
                  <a:lnTo>
                    <a:pt x="54" y="0"/>
                  </a:lnTo>
                  <a:lnTo>
                    <a:pt x="54" y="0"/>
                  </a:lnTo>
                  <a:lnTo>
                    <a:pt x="59" y="0"/>
                  </a:lnTo>
                  <a:lnTo>
                    <a:pt x="59" y="0"/>
                  </a:lnTo>
                  <a:lnTo>
                    <a:pt x="65" y="0"/>
                  </a:lnTo>
                  <a:lnTo>
                    <a:pt x="65" y="0"/>
                  </a:lnTo>
                  <a:lnTo>
                    <a:pt x="68" y="27"/>
                  </a:lnTo>
                  <a:lnTo>
                    <a:pt x="72" y="57"/>
                  </a:lnTo>
                  <a:lnTo>
                    <a:pt x="73" y="57"/>
                  </a:lnTo>
                  <a:lnTo>
                    <a:pt x="73" y="57"/>
                  </a:lnTo>
                  <a:lnTo>
                    <a:pt x="100" y="0"/>
                  </a:lnTo>
                  <a:lnTo>
                    <a:pt x="100" y="0"/>
                  </a:lnTo>
                  <a:lnTo>
                    <a:pt x="105" y="0"/>
                  </a:lnTo>
                  <a:lnTo>
                    <a:pt x="105" y="0"/>
                  </a:lnTo>
                  <a:lnTo>
                    <a:pt x="110" y="0"/>
                  </a:lnTo>
                  <a:lnTo>
                    <a:pt x="110" y="0"/>
                  </a:lnTo>
                  <a:lnTo>
                    <a:pt x="92" y="33"/>
                  </a:lnTo>
                  <a:lnTo>
                    <a:pt x="70" y="78"/>
                  </a:lnTo>
                  <a:lnTo>
                    <a:pt x="70" y="78"/>
                  </a:lnTo>
                  <a:lnTo>
                    <a:pt x="64" y="78"/>
                  </a:lnTo>
                  <a:lnTo>
                    <a:pt x="64" y="78"/>
                  </a:lnTo>
                  <a:lnTo>
                    <a:pt x="57" y="78"/>
                  </a:lnTo>
                  <a:lnTo>
                    <a:pt x="57" y="78"/>
                  </a:lnTo>
                  <a:lnTo>
                    <a:pt x="54" y="51"/>
                  </a:lnTo>
                  <a:lnTo>
                    <a:pt x="51" y="22"/>
                  </a:lnTo>
                  <a:lnTo>
                    <a:pt x="49" y="22"/>
                  </a:lnTo>
                  <a:close/>
                </a:path>
              </a:pathLst>
            </a:custGeom>
            <a:solidFill>
              <a:schemeClr val="tx1"/>
            </a:solidFill>
            <a:ln w="9525">
              <a:noFill/>
              <a:round/>
            </a:ln>
          </p:spPr>
          <p:txBody>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defRPr/>
              </a:pPr>
              <a:endParaRPr lang="zh-CN" altLang="en-US" sz="2400">
                <a:latin typeface="Verdana" pitchFamily="34" charset="0"/>
                <a:ea typeface="宋体" pitchFamily="2" charset="-122"/>
                <a:cs typeface="+mn-cs"/>
              </a:endParaRPr>
            </a:p>
          </p:txBody>
        </p:sp>
        <p:sp>
          <p:nvSpPr>
            <p:cNvPr id="56" name="Freeform 25"/>
            <p:cNvSpPr>
              <a:spLocks noEditPoints="1"/>
            </p:cNvSpPr>
            <p:nvPr userDrawn="1"/>
          </p:nvSpPr>
          <p:spPr bwMode="black">
            <a:xfrm>
              <a:off x="5341" y="4219"/>
              <a:ext cx="29" cy="33"/>
            </a:xfrm>
            <a:custGeom>
              <a:cxnLst>
                <a:cxn ang="0">
                  <a:pos x="19" y="26"/>
                </a:cxn>
                <a:cxn ang="0">
                  <a:pos x="19" y="26"/>
                </a:cxn>
                <a:cxn ang="0">
                  <a:pos x="21" y="18"/>
                </a:cxn>
                <a:cxn ang="0">
                  <a:pos x="24" y="13"/>
                </a:cxn>
                <a:cxn ang="0">
                  <a:pos x="27" y="8"/>
                </a:cxn>
                <a:cxn ang="0">
                  <a:pos x="32" y="7"/>
                </a:cxn>
                <a:cxn ang="0">
                  <a:pos x="32" y="7"/>
                </a:cxn>
                <a:cxn ang="0">
                  <a:pos x="35" y="8"/>
                </a:cxn>
                <a:cxn ang="0">
                  <a:pos x="38" y="12"/>
                </a:cxn>
                <a:cxn ang="0">
                  <a:pos x="38" y="18"/>
                </a:cxn>
                <a:cxn ang="0">
                  <a:pos x="36" y="26"/>
                </a:cxn>
                <a:cxn ang="0">
                  <a:pos x="19" y="26"/>
                </a:cxn>
                <a:cxn ang="0">
                  <a:pos x="51" y="31"/>
                </a:cxn>
                <a:cxn ang="0">
                  <a:pos x="51" y="31"/>
                </a:cxn>
                <a:cxn ang="0">
                  <a:pos x="52" y="26"/>
                </a:cxn>
                <a:cxn ang="0">
                  <a:pos x="52" y="26"/>
                </a:cxn>
                <a:cxn ang="0">
                  <a:pos x="52" y="16"/>
                </a:cxn>
                <a:cxn ang="0">
                  <a:pos x="51" y="12"/>
                </a:cxn>
                <a:cxn ang="0">
                  <a:pos x="49" y="8"/>
                </a:cxn>
                <a:cxn ang="0">
                  <a:pos x="46" y="5"/>
                </a:cxn>
                <a:cxn ang="0">
                  <a:pos x="43" y="4"/>
                </a:cxn>
                <a:cxn ang="0">
                  <a:pos x="38" y="2"/>
                </a:cxn>
                <a:cxn ang="0">
                  <a:pos x="33" y="0"/>
                </a:cxn>
                <a:cxn ang="0">
                  <a:pos x="33" y="0"/>
                </a:cxn>
                <a:cxn ang="0">
                  <a:pos x="22" y="4"/>
                </a:cxn>
                <a:cxn ang="0">
                  <a:pos x="17" y="5"/>
                </a:cxn>
                <a:cxn ang="0">
                  <a:pos x="13" y="8"/>
                </a:cxn>
                <a:cxn ang="0">
                  <a:pos x="9" y="13"/>
                </a:cxn>
                <a:cxn ang="0">
                  <a:pos x="6" y="18"/>
                </a:cxn>
                <a:cxn ang="0">
                  <a:pos x="3" y="24"/>
                </a:cxn>
                <a:cxn ang="0">
                  <a:pos x="1" y="31"/>
                </a:cxn>
                <a:cxn ang="0">
                  <a:pos x="1" y="31"/>
                </a:cxn>
                <a:cxn ang="0">
                  <a:pos x="0" y="37"/>
                </a:cxn>
                <a:cxn ang="0">
                  <a:pos x="1" y="43"/>
                </a:cxn>
                <a:cxn ang="0">
                  <a:pos x="3" y="48"/>
                </a:cxn>
                <a:cxn ang="0">
                  <a:pos x="5" y="53"/>
                </a:cxn>
                <a:cxn ang="0">
                  <a:pos x="9" y="56"/>
                </a:cxn>
                <a:cxn ang="0">
                  <a:pos x="13" y="58"/>
                </a:cxn>
                <a:cxn ang="0">
                  <a:pos x="24" y="59"/>
                </a:cxn>
                <a:cxn ang="0">
                  <a:pos x="24" y="59"/>
                </a:cxn>
                <a:cxn ang="0">
                  <a:pos x="35" y="58"/>
                </a:cxn>
                <a:cxn ang="0">
                  <a:pos x="41" y="54"/>
                </a:cxn>
                <a:cxn ang="0">
                  <a:pos x="46" y="48"/>
                </a:cxn>
                <a:cxn ang="0">
                  <a:pos x="44" y="47"/>
                </a:cxn>
                <a:cxn ang="0">
                  <a:pos x="44" y="47"/>
                </a:cxn>
                <a:cxn ang="0">
                  <a:pos x="36" y="51"/>
                </a:cxn>
                <a:cxn ang="0">
                  <a:pos x="28" y="51"/>
                </a:cxn>
                <a:cxn ang="0">
                  <a:pos x="28" y="51"/>
                </a:cxn>
                <a:cxn ang="0">
                  <a:pos x="25" y="51"/>
                </a:cxn>
                <a:cxn ang="0">
                  <a:pos x="22" y="50"/>
                </a:cxn>
                <a:cxn ang="0">
                  <a:pos x="19" y="47"/>
                </a:cxn>
                <a:cxn ang="0">
                  <a:pos x="17" y="39"/>
                </a:cxn>
                <a:cxn ang="0">
                  <a:pos x="19" y="31"/>
                </a:cxn>
                <a:cxn ang="0">
                  <a:pos x="51" y="31"/>
                </a:cxn>
              </a:cxnLst>
              <a:rect l="0" t="0" r="r" b="b"/>
              <a:pathLst>
                <a:path w="52" h="59">
                  <a:moveTo>
                    <a:pt x="19" y="26"/>
                  </a:moveTo>
                  <a:lnTo>
                    <a:pt x="19" y="26"/>
                  </a:lnTo>
                  <a:lnTo>
                    <a:pt x="21" y="18"/>
                  </a:lnTo>
                  <a:lnTo>
                    <a:pt x="24" y="13"/>
                  </a:lnTo>
                  <a:lnTo>
                    <a:pt x="27" y="8"/>
                  </a:lnTo>
                  <a:lnTo>
                    <a:pt x="32" y="7"/>
                  </a:lnTo>
                  <a:lnTo>
                    <a:pt x="32" y="7"/>
                  </a:lnTo>
                  <a:lnTo>
                    <a:pt x="35" y="8"/>
                  </a:lnTo>
                  <a:lnTo>
                    <a:pt x="38" y="12"/>
                  </a:lnTo>
                  <a:lnTo>
                    <a:pt x="38" y="18"/>
                  </a:lnTo>
                  <a:lnTo>
                    <a:pt x="36" y="26"/>
                  </a:lnTo>
                  <a:lnTo>
                    <a:pt x="19" y="26"/>
                  </a:lnTo>
                  <a:close/>
                  <a:moveTo>
                    <a:pt x="51" y="31"/>
                  </a:moveTo>
                  <a:lnTo>
                    <a:pt x="51" y="31"/>
                  </a:lnTo>
                  <a:lnTo>
                    <a:pt x="52" y="26"/>
                  </a:lnTo>
                  <a:lnTo>
                    <a:pt x="52" y="26"/>
                  </a:lnTo>
                  <a:lnTo>
                    <a:pt x="52" y="16"/>
                  </a:lnTo>
                  <a:lnTo>
                    <a:pt x="51" y="12"/>
                  </a:lnTo>
                  <a:lnTo>
                    <a:pt x="49" y="8"/>
                  </a:lnTo>
                  <a:lnTo>
                    <a:pt x="46" y="5"/>
                  </a:lnTo>
                  <a:lnTo>
                    <a:pt x="43" y="4"/>
                  </a:lnTo>
                  <a:lnTo>
                    <a:pt x="38" y="2"/>
                  </a:lnTo>
                  <a:lnTo>
                    <a:pt x="33" y="0"/>
                  </a:lnTo>
                  <a:lnTo>
                    <a:pt x="33" y="0"/>
                  </a:lnTo>
                  <a:lnTo>
                    <a:pt x="22" y="4"/>
                  </a:lnTo>
                  <a:lnTo>
                    <a:pt x="17" y="5"/>
                  </a:lnTo>
                  <a:lnTo>
                    <a:pt x="13" y="8"/>
                  </a:lnTo>
                  <a:lnTo>
                    <a:pt x="9" y="13"/>
                  </a:lnTo>
                  <a:lnTo>
                    <a:pt x="6" y="18"/>
                  </a:lnTo>
                  <a:lnTo>
                    <a:pt x="3" y="24"/>
                  </a:lnTo>
                  <a:lnTo>
                    <a:pt x="1" y="31"/>
                  </a:lnTo>
                  <a:lnTo>
                    <a:pt x="1" y="31"/>
                  </a:lnTo>
                  <a:lnTo>
                    <a:pt x="0" y="37"/>
                  </a:lnTo>
                  <a:lnTo>
                    <a:pt x="1" y="43"/>
                  </a:lnTo>
                  <a:lnTo>
                    <a:pt x="3" y="48"/>
                  </a:lnTo>
                  <a:lnTo>
                    <a:pt x="5" y="53"/>
                  </a:lnTo>
                  <a:lnTo>
                    <a:pt x="9" y="56"/>
                  </a:lnTo>
                  <a:lnTo>
                    <a:pt x="13" y="58"/>
                  </a:lnTo>
                  <a:lnTo>
                    <a:pt x="24" y="59"/>
                  </a:lnTo>
                  <a:lnTo>
                    <a:pt x="24" y="59"/>
                  </a:lnTo>
                  <a:lnTo>
                    <a:pt x="35" y="58"/>
                  </a:lnTo>
                  <a:lnTo>
                    <a:pt x="41" y="54"/>
                  </a:lnTo>
                  <a:lnTo>
                    <a:pt x="46" y="48"/>
                  </a:lnTo>
                  <a:lnTo>
                    <a:pt x="44" y="47"/>
                  </a:lnTo>
                  <a:lnTo>
                    <a:pt x="44" y="47"/>
                  </a:lnTo>
                  <a:lnTo>
                    <a:pt x="36" y="51"/>
                  </a:lnTo>
                  <a:lnTo>
                    <a:pt x="28" y="51"/>
                  </a:lnTo>
                  <a:lnTo>
                    <a:pt x="28" y="51"/>
                  </a:lnTo>
                  <a:lnTo>
                    <a:pt x="25" y="51"/>
                  </a:lnTo>
                  <a:lnTo>
                    <a:pt x="22" y="50"/>
                  </a:lnTo>
                  <a:lnTo>
                    <a:pt x="19" y="47"/>
                  </a:lnTo>
                  <a:lnTo>
                    <a:pt x="17" y="39"/>
                  </a:lnTo>
                  <a:lnTo>
                    <a:pt x="19" y="31"/>
                  </a:lnTo>
                  <a:lnTo>
                    <a:pt x="51" y="31"/>
                  </a:lnTo>
                  <a:close/>
                </a:path>
              </a:pathLst>
            </a:custGeom>
            <a:solidFill>
              <a:schemeClr val="tx1"/>
            </a:solidFill>
            <a:ln w="9525">
              <a:noFill/>
              <a:round/>
            </a:ln>
          </p:spPr>
          <p:txBody>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defRPr/>
              </a:pPr>
              <a:endParaRPr lang="zh-CN" altLang="en-US" sz="2400">
                <a:latin typeface="Verdana" pitchFamily="34" charset="0"/>
                <a:ea typeface="宋体" pitchFamily="2" charset="-122"/>
                <a:cs typeface="+mn-cs"/>
              </a:endParaRPr>
            </a:p>
          </p:txBody>
        </p:sp>
        <p:sp>
          <p:nvSpPr>
            <p:cNvPr id="57" name="Freeform 26"/>
            <p:cNvSpPr>
              <a:spLocks noEditPoints="1"/>
            </p:cNvSpPr>
            <p:nvPr userDrawn="1"/>
          </p:nvSpPr>
          <p:spPr bwMode="black">
            <a:xfrm>
              <a:off x="5389" y="4208"/>
              <a:ext cx="46" cy="44"/>
            </a:xfrm>
            <a:custGeom>
              <a:cxnLst>
                <a:cxn ang="0">
                  <a:pos x="27" y="28"/>
                </a:cxn>
                <a:cxn ang="0">
                  <a:pos x="27" y="28"/>
                </a:cxn>
                <a:cxn ang="0">
                  <a:pos x="31" y="6"/>
                </a:cxn>
                <a:cxn ang="0">
                  <a:pos x="31" y="6"/>
                </a:cxn>
                <a:cxn ang="0">
                  <a:pos x="42" y="6"/>
                </a:cxn>
                <a:cxn ang="0">
                  <a:pos x="42" y="6"/>
                </a:cxn>
                <a:cxn ang="0">
                  <a:pos x="49" y="6"/>
                </a:cxn>
                <a:cxn ang="0">
                  <a:pos x="54" y="8"/>
                </a:cxn>
                <a:cxn ang="0">
                  <a:pos x="57" y="11"/>
                </a:cxn>
                <a:cxn ang="0">
                  <a:pos x="60" y="14"/>
                </a:cxn>
                <a:cxn ang="0">
                  <a:pos x="63" y="19"/>
                </a:cxn>
                <a:cxn ang="0">
                  <a:pos x="65" y="24"/>
                </a:cxn>
                <a:cxn ang="0">
                  <a:pos x="65" y="30"/>
                </a:cxn>
                <a:cxn ang="0">
                  <a:pos x="63" y="36"/>
                </a:cxn>
                <a:cxn ang="0">
                  <a:pos x="63" y="36"/>
                </a:cxn>
                <a:cxn ang="0">
                  <a:pos x="61" y="44"/>
                </a:cxn>
                <a:cxn ang="0">
                  <a:pos x="58" y="52"/>
                </a:cxn>
                <a:cxn ang="0">
                  <a:pos x="55" y="57"/>
                </a:cxn>
                <a:cxn ang="0">
                  <a:pos x="50" y="63"/>
                </a:cxn>
                <a:cxn ang="0">
                  <a:pos x="46" y="67"/>
                </a:cxn>
                <a:cxn ang="0">
                  <a:pos x="41" y="70"/>
                </a:cxn>
                <a:cxn ang="0">
                  <a:pos x="34" y="71"/>
                </a:cxn>
                <a:cxn ang="0">
                  <a:pos x="28" y="71"/>
                </a:cxn>
                <a:cxn ang="0">
                  <a:pos x="28" y="71"/>
                </a:cxn>
                <a:cxn ang="0">
                  <a:pos x="19" y="71"/>
                </a:cxn>
                <a:cxn ang="0">
                  <a:pos x="19" y="71"/>
                </a:cxn>
                <a:cxn ang="0">
                  <a:pos x="23" y="49"/>
                </a:cxn>
                <a:cxn ang="0">
                  <a:pos x="27" y="28"/>
                </a:cxn>
                <a:cxn ang="0">
                  <a:pos x="6" y="46"/>
                </a:cxn>
                <a:cxn ang="0">
                  <a:pos x="6" y="46"/>
                </a:cxn>
                <a:cxn ang="0">
                  <a:pos x="0" y="78"/>
                </a:cxn>
                <a:cxn ang="0">
                  <a:pos x="0" y="78"/>
                </a:cxn>
                <a:cxn ang="0">
                  <a:pos x="9" y="78"/>
                </a:cxn>
                <a:cxn ang="0">
                  <a:pos x="9" y="78"/>
                </a:cxn>
                <a:cxn ang="0">
                  <a:pos x="34" y="78"/>
                </a:cxn>
                <a:cxn ang="0">
                  <a:pos x="34" y="78"/>
                </a:cxn>
                <a:cxn ang="0">
                  <a:pos x="42" y="78"/>
                </a:cxn>
                <a:cxn ang="0">
                  <a:pos x="50" y="74"/>
                </a:cxn>
                <a:cxn ang="0">
                  <a:pos x="57" y="71"/>
                </a:cxn>
                <a:cxn ang="0">
                  <a:pos x="63" y="67"/>
                </a:cxn>
                <a:cxn ang="0">
                  <a:pos x="69" y="60"/>
                </a:cxn>
                <a:cxn ang="0">
                  <a:pos x="74" y="54"/>
                </a:cxn>
                <a:cxn ang="0">
                  <a:pos x="79" y="46"/>
                </a:cxn>
                <a:cxn ang="0">
                  <a:pos x="82" y="36"/>
                </a:cxn>
                <a:cxn ang="0">
                  <a:pos x="82" y="36"/>
                </a:cxn>
                <a:cxn ang="0">
                  <a:pos x="82" y="27"/>
                </a:cxn>
                <a:cxn ang="0">
                  <a:pos x="82" y="19"/>
                </a:cxn>
                <a:cxn ang="0">
                  <a:pos x="79" y="12"/>
                </a:cxn>
                <a:cxn ang="0">
                  <a:pos x="74" y="8"/>
                </a:cxn>
                <a:cxn ang="0">
                  <a:pos x="69" y="3"/>
                </a:cxn>
                <a:cxn ang="0">
                  <a:pos x="61" y="1"/>
                </a:cxn>
                <a:cxn ang="0">
                  <a:pos x="54" y="0"/>
                </a:cxn>
                <a:cxn ang="0">
                  <a:pos x="44" y="0"/>
                </a:cxn>
                <a:cxn ang="0">
                  <a:pos x="44" y="0"/>
                </a:cxn>
                <a:cxn ang="0">
                  <a:pos x="23" y="0"/>
                </a:cxn>
                <a:cxn ang="0">
                  <a:pos x="23" y="0"/>
                </a:cxn>
                <a:cxn ang="0">
                  <a:pos x="15" y="0"/>
                </a:cxn>
                <a:cxn ang="0">
                  <a:pos x="15" y="0"/>
                </a:cxn>
                <a:cxn ang="0">
                  <a:pos x="9" y="32"/>
                </a:cxn>
                <a:cxn ang="0">
                  <a:pos x="6" y="46"/>
                </a:cxn>
              </a:cxnLst>
              <a:rect l="0" t="0" r="r" b="b"/>
              <a:pathLst>
                <a:path w="82" h="78">
                  <a:moveTo>
                    <a:pt x="27" y="28"/>
                  </a:moveTo>
                  <a:lnTo>
                    <a:pt x="27" y="28"/>
                  </a:lnTo>
                  <a:lnTo>
                    <a:pt x="31" y="6"/>
                  </a:lnTo>
                  <a:lnTo>
                    <a:pt x="31" y="6"/>
                  </a:lnTo>
                  <a:lnTo>
                    <a:pt x="42" y="6"/>
                  </a:lnTo>
                  <a:lnTo>
                    <a:pt x="42" y="6"/>
                  </a:lnTo>
                  <a:lnTo>
                    <a:pt x="49" y="6"/>
                  </a:lnTo>
                  <a:lnTo>
                    <a:pt x="54" y="8"/>
                  </a:lnTo>
                  <a:lnTo>
                    <a:pt x="57" y="11"/>
                  </a:lnTo>
                  <a:lnTo>
                    <a:pt x="60" y="14"/>
                  </a:lnTo>
                  <a:lnTo>
                    <a:pt x="63" y="19"/>
                  </a:lnTo>
                  <a:lnTo>
                    <a:pt x="65" y="24"/>
                  </a:lnTo>
                  <a:lnTo>
                    <a:pt x="65" y="30"/>
                  </a:lnTo>
                  <a:lnTo>
                    <a:pt x="63" y="36"/>
                  </a:lnTo>
                  <a:lnTo>
                    <a:pt x="63" y="36"/>
                  </a:lnTo>
                  <a:lnTo>
                    <a:pt x="61" y="44"/>
                  </a:lnTo>
                  <a:lnTo>
                    <a:pt x="58" y="52"/>
                  </a:lnTo>
                  <a:lnTo>
                    <a:pt x="55" y="57"/>
                  </a:lnTo>
                  <a:lnTo>
                    <a:pt x="50" y="63"/>
                  </a:lnTo>
                  <a:lnTo>
                    <a:pt x="46" y="67"/>
                  </a:lnTo>
                  <a:lnTo>
                    <a:pt x="41" y="70"/>
                  </a:lnTo>
                  <a:lnTo>
                    <a:pt x="34" y="71"/>
                  </a:lnTo>
                  <a:lnTo>
                    <a:pt x="28" y="71"/>
                  </a:lnTo>
                  <a:lnTo>
                    <a:pt x="28" y="71"/>
                  </a:lnTo>
                  <a:lnTo>
                    <a:pt x="19" y="71"/>
                  </a:lnTo>
                  <a:lnTo>
                    <a:pt x="19" y="71"/>
                  </a:lnTo>
                  <a:lnTo>
                    <a:pt x="23" y="49"/>
                  </a:lnTo>
                  <a:lnTo>
                    <a:pt x="27" y="28"/>
                  </a:lnTo>
                  <a:close/>
                  <a:moveTo>
                    <a:pt x="6" y="46"/>
                  </a:moveTo>
                  <a:lnTo>
                    <a:pt x="6" y="46"/>
                  </a:lnTo>
                  <a:lnTo>
                    <a:pt x="0" y="78"/>
                  </a:lnTo>
                  <a:lnTo>
                    <a:pt x="0" y="78"/>
                  </a:lnTo>
                  <a:lnTo>
                    <a:pt x="9" y="78"/>
                  </a:lnTo>
                  <a:lnTo>
                    <a:pt x="9" y="78"/>
                  </a:lnTo>
                  <a:lnTo>
                    <a:pt x="34" y="78"/>
                  </a:lnTo>
                  <a:lnTo>
                    <a:pt x="34" y="78"/>
                  </a:lnTo>
                  <a:lnTo>
                    <a:pt x="42" y="78"/>
                  </a:lnTo>
                  <a:lnTo>
                    <a:pt x="50" y="74"/>
                  </a:lnTo>
                  <a:lnTo>
                    <a:pt x="57" y="71"/>
                  </a:lnTo>
                  <a:lnTo>
                    <a:pt x="63" y="67"/>
                  </a:lnTo>
                  <a:lnTo>
                    <a:pt x="69" y="60"/>
                  </a:lnTo>
                  <a:lnTo>
                    <a:pt x="74" y="54"/>
                  </a:lnTo>
                  <a:lnTo>
                    <a:pt x="79" y="46"/>
                  </a:lnTo>
                  <a:lnTo>
                    <a:pt x="82" y="36"/>
                  </a:lnTo>
                  <a:lnTo>
                    <a:pt x="82" y="36"/>
                  </a:lnTo>
                  <a:lnTo>
                    <a:pt x="82" y="27"/>
                  </a:lnTo>
                  <a:lnTo>
                    <a:pt x="82" y="19"/>
                  </a:lnTo>
                  <a:lnTo>
                    <a:pt x="79" y="12"/>
                  </a:lnTo>
                  <a:lnTo>
                    <a:pt x="74" y="8"/>
                  </a:lnTo>
                  <a:lnTo>
                    <a:pt x="69" y="3"/>
                  </a:lnTo>
                  <a:lnTo>
                    <a:pt x="61" y="1"/>
                  </a:lnTo>
                  <a:lnTo>
                    <a:pt x="54" y="0"/>
                  </a:lnTo>
                  <a:lnTo>
                    <a:pt x="44" y="0"/>
                  </a:lnTo>
                  <a:lnTo>
                    <a:pt x="44" y="0"/>
                  </a:lnTo>
                  <a:lnTo>
                    <a:pt x="23" y="0"/>
                  </a:lnTo>
                  <a:lnTo>
                    <a:pt x="23" y="0"/>
                  </a:lnTo>
                  <a:lnTo>
                    <a:pt x="15" y="0"/>
                  </a:lnTo>
                  <a:lnTo>
                    <a:pt x="15" y="0"/>
                  </a:lnTo>
                  <a:lnTo>
                    <a:pt x="9" y="32"/>
                  </a:lnTo>
                  <a:lnTo>
                    <a:pt x="6" y="46"/>
                  </a:lnTo>
                  <a:close/>
                </a:path>
              </a:pathLst>
            </a:custGeom>
            <a:solidFill>
              <a:schemeClr val="tx1"/>
            </a:solidFill>
            <a:ln w="9525">
              <a:noFill/>
              <a:round/>
            </a:ln>
          </p:spPr>
          <p:txBody>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defRPr/>
              </a:pPr>
              <a:endParaRPr lang="zh-CN" altLang="en-US" sz="2400">
                <a:latin typeface="Verdana" pitchFamily="34" charset="0"/>
                <a:ea typeface="宋体" pitchFamily="2" charset="-122"/>
                <a:cs typeface="+mn-cs"/>
              </a:endParaRPr>
            </a:p>
          </p:txBody>
        </p:sp>
        <p:sp>
          <p:nvSpPr>
            <p:cNvPr id="58" name="Freeform 27"/>
            <p:cNvSpPr>
              <a:spLocks noEditPoints="1"/>
            </p:cNvSpPr>
            <p:nvPr userDrawn="1"/>
          </p:nvSpPr>
          <p:spPr bwMode="black">
            <a:xfrm>
              <a:off x="5436" y="4219"/>
              <a:ext cx="30" cy="33"/>
            </a:xfrm>
            <a:custGeom>
              <a:cxnLst>
                <a:cxn ang="0">
                  <a:pos x="40" y="27"/>
                </a:cxn>
                <a:cxn ang="0">
                  <a:pos x="40" y="27"/>
                </a:cxn>
                <a:cxn ang="0">
                  <a:pos x="38" y="39"/>
                </a:cxn>
                <a:cxn ang="0">
                  <a:pos x="34" y="48"/>
                </a:cxn>
                <a:cxn ang="0">
                  <a:pos x="29" y="53"/>
                </a:cxn>
                <a:cxn ang="0">
                  <a:pos x="24" y="54"/>
                </a:cxn>
                <a:cxn ang="0">
                  <a:pos x="24" y="54"/>
                </a:cxn>
                <a:cxn ang="0">
                  <a:pos x="22" y="54"/>
                </a:cxn>
                <a:cxn ang="0">
                  <a:pos x="19" y="53"/>
                </a:cxn>
                <a:cxn ang="0">
                  <a:pos x="18" y="48"/>
                </a:cxn>
                <a:cxn ang="0">
                  <a:pos x="16" y="40"/>
                </a:cxn>
                <a:cxn ang="0">
                  <a:pos x="18" y="32"/>
                </a:cxn>
                <a:cxn ang="0">
                  <a:pos x="18" y="32"/>
                </a:cxn>
                <a:cxn ang="0">
                  <a:pos x="21" y="21"/>
                </a:cxn>
                <a:cxn ang="0">
                  <a:pos x="24" y="13"/>
                </a:cxn>
                <a:cxn ang="0">
                  <a:pos x="29" y="8"/>
                </a:cxn>
                <a:cxn ang="0">
                  <a:pos x="34" y="7"/>
                </a:cxn>
                <a:cxn ang="0">
                  <a:pos x="34" y="7"/>
                </a:cxn>
                <a:cxn ang="0">
                  <a:pos x="38" y="8"/>
                </a:cxn>
                <a:cxn ang="0">
                  <a:pos x="41" y="12"/>
                </a:cxn>
                <a:cxn ang="0">
                  <a:pos x="41" y="18"/>
                </a:cxn>
                <a:cxn ang="0">
                  <a:pos x="40" y="27"/>
                </a:cxn>
                <a:cxn ang="0">
                  <a:pos x="40" y="27"/>
                </a:cxn>
                <a:cxn ang="0">
                  <a:pos x="0" y="32"/>
                </a:cxn>
                <a:cxn ang="0">
                  <a:pos x="0" y="32"/>
                </a:cxn>
                <a:cxn ang="0">
                  <a:pos x="0" y="39"/>
                </a:cxn>
                <a:cxn ang="0">
                  <a:pos x="0" y="45"/>
                </a:cxn>
                <a:cxn ang="0">
                  <a:pos x="3" y="50"/>
                </a:cxn>
                <a:cxn ang="0">
                  <a:pos x="5" y="53"/>
                </a:cxn>
                <a:cxn ang="0">
                  <a:pos x="10" y="56"/>
                </a:cxn>
                <a:cxn ang="0">
                  <a:pos x="13" y="58"/>
                </a:cxn>
                <a:cxn ang="0">
                  <a:pos x="24" y="59"/>
                </a:cxn>
                <a:cxn ang="0">
                  <a:pos x="24" y="59"/>
                </a:cxn>
                <a:cxn ang="0">
                  <a:pos x="29" y="59"/>
                </a:cxn>
                <a:cxn ang="0">
                  <a:pos x="35" y="58"/>
                </a:cxn>
                <a:cxn ang="0">
                  <a:pos x="40" y="54"/>
                </a:cxn>
                <a:cxn ang="0">
                  <a:pos x="45" y="51"/>
                </a:cxn>
                <a:cxn ang="0">
                  <a:pos x="49" y="47"/>
                </a:cxn>
                <a:cxn ang="0">
                  <a:pos x="53" y="42"/>
                </a:cxn>
                <a:cxn ang="0">
                  <a:pos x="56" y="35"/>
                </a:cxn>
                <a:cxn ang="0">
                  <a:pos x="57" y="29"/>
                </a:cxn>
                <a:cxn ang="0">
                  <a:pos x="57" y="29"/>
                </a:cxn>
                <a:cxn ang="0">
                  <a:pos x="57" y="23"/>
                </a:cxn>
                <a:cxn ang="0">
                  <a:pos x="57" y="18"/>
                </a:cxn>
                <a:cxn ang="0">
                  <a:pos x="56" y="13"/>
                </a:cxn>
                <a:cxn ang="0">
                  <a:pos x="54" y="8"/>
                </a:cxn>
                <a:cxn ang="0">
                  <a:pos x="51" y="5"/>
                </a:cxn>
                <a:cxn ang="0">
                  <a:pos x="46" y="4"/>
                </a:cxn>
                <a:cxn ang="0">
                  <a:pos x="41" y="2"/>
                </a:cxn>
                <a:cxn ang="0">
                  <a:pos x="35" y="0"/>
                </a:cxn>
                <a:cxn ang="0">
                  <a:pos x="35" y="0"/>
                </a:cxn>
                <a:cxn ang="0">
                  <a:pos x="24" y="4"/>
                </a:cxn>
                <a:cxn ang="0">
                  <a:pos x="19" y="5"/>
                </a:cxn>
                <a:cxn ang="0">
                  <a:pos x="15" y="8"/>
                </a:cxn>
                <a:cxn ang="0">
                  <a:pos x="10" y="13"/>
                </a:cxn>
                <a:cxn ang="0">
                  <a:pos x="7" y="18"/>
                </a:cxn>
                <a:cxn ang="0">
                  <a:pos x="3" y="24"/>
                </a:cxn>
                <a:cxn ang="0">
                  <a:pos x="0" y="32"/>
                </a:cxn>
                <a:cxn ang="0">
                  <a:pos x="0" y="32"/>
                </a:cxn>
              </a:cxnLst>
              <a:rect l="0" t="0" r="r" b="b"/>
              <a:pathLst>
                <a:path w="57" h="59">
                  <a:moveTo>
                    <a:pt x="40" y="27"/>
                  </a:moveTo>
                  <a:lnTo>
                    <a:pt x="40" y="27"/>
                  </a:lnTo>
                  <a:lnTo>
                    <a:pt x="38" y="39"/>
                  </a:lnTo>
                  <a:lnTo>
                    <a:pt x="34" y="48"/>
                  </a:lnTo>
                  <a:lnTo>
                    <a:pt x="29" y="53"/>
                  </a:lnTo>
                  <a:lnTo>
                    <a:pt x="24" y="54"/>
                  </a:lnTo>
                  <a:lnTo>
                    <a:pt x="24" y="54"/>
                  </a:lnTo>
                  <a:lnTo>
                    <a:pt x="22" y="54"/>
                  </a:lnTo>
                  <a:lnTo>
                    <a:pt x="19" y="53"/>
                  </a:lnTo>
                  <a:lnTo>
                    <a:pt x="18" y="48"/>
                  </a:lnTo>
                  <a:lnTo>
                    <a:pt x="16" y="40"/>
                  </a:lnTo>
                  <a:lnTo>
                    <a:pt x="18" y="32"/>
                  </a:lnTo>
                  <a:lnTo>
                    <a:pt x="18" y="32"/>
                  </a:lnTo>
                  <a:lnTo>
                    <a:pt x="21" y="21"/>
                  </a:lnTo>
                  <a:lnTo>
                    <a:pt x="24" y="13"/>
                  </a:lnTo>
                  <a:lnTo>
                    <a:pt x="29" y="8"/>
                  </a:lnTo>
                  <a:lnTo>
                    <a:pt x="34" y="7"/>
                  </a:lnTo>
                  <a:lnTo>
                    <a:pt x="34" y="7"/>
                  </a:lnTo>
                  <a:lnTo>
                    <a:pt x="38" y="8"/>
                  </a:lnTo>
                  <a:lnTo>
                    <a:pt x="41" y="12"/>
                  </a:lnTo>
                  <a:lnTo>
                    <a:pt x="41" y="18"/>
                  </a:lnTo>
                  <a:lnTo>
                    <a:pt x="40" y="27"/>
                  </a:lnTo>
                  <a:lnTo>
                    <a:pt x="40" y="27"/>
                  </a:lnTo>
                  <a:close/>
                  <a:moveTo>
                    <a:pt x="0" y="32"/>
                  </a:moveTo>
                  <a:lnTo>
                    <a:pt x="0" y="32"/>
                  </a:lnTo>
                  <a:lnTo>
                    <a:pt x="0" y="39"/>
                  </a:lnTo>
                  <a:lnTo>
                    <a:pt x="0" y="45"/>
                  </a:lnTo>
                  <a:lnTo>
                    <a:pt x="3" y="50"/>
                  </a:lnTo>
                  <a:lnTo>
                    <a:pt x="5" y="53"/>
                  </a:lnTo>
                  <a:lnTo>
                    <a:pt x="10" y="56"/>
                  </a:lnTo>
                  <a:lnTo>
                    <a:pt x="13" y="58"/>
                  </a:lnTo>
                  <a:lnTo>
                    <a:pt x="24" y="59"/>
                  </a:lnTo>
                  <a:lnTo>
                    <a:pt x="24" y="59"/>
                  </a:lnTo>
                  <a:lnTo>
                    <a:pt x="29" y="59"/>
                  </a:lnTo>
                  <a:lnTo>
                    <a:pt x="35" y="58"/>
                  </a:lnTo>
                  <a:lnTo>
                    <a:pt x="40" y="54"/>
                  </a:lnTo>
                  <a:lnTo>
                    <a:pt x="45" y="51"/>
                  </a:lnTo>
                  <a:lnTo>
                    <a:pt x="49" y="47"/>
                  </a:lnTo>
                  <a:lnTo>
                    <a:pt x="53" y="42"/>
                  </a:lnTo>
                  <a:lnTo>
                    <a:pt x="56" y="35"/>
                  </a:lnTo>
                  <a:lnTo>
                    <a:pt x="57" y="29"/>
                  </a:lnTo>
                  <a:lnTo>
                    <a:pt x="57" y="29"/>
                  </a:lnTo>
                  <a:lnTo>
                    <a:pt x="57" y="23"/>
                  </a:lnTo>
                  <a:lnTo>
                    <a:pt x="57" y="18"/>
                  </a:lnTo>
                  <a:lnTo>
                    <a:pt x="56" y="13"/>
                  </a:lnTo>
                  <a:lnTo>
                    <a:pt x="54" y="8"/>
                  </a:lnTo>
                  <a:lnTo>
                    <a:pt x="51" y="5"/>
                  </a:lnTo>
                  <a:lnTo>
                    <a:pt x="46" y="4"/>
                  </a:lnTo>
                  <a:lnTo>
                    <a:pt x="41" y="2"/>
                  </a:lnTo>
                  <a:lnTo>
                    <a:pt x="35" y="0"/>
                  </a:lnTo>
                  <a:lnTo>
                    <a:pt x="35" y="0"/>
                  </a:lnTo>
                  <a:lnTo>
                    <a:pt x="24" y="4"/>
                  </a:lnTo>
                  <a:lnTo>
                    <a:pt x="19" y="5"/>
                  </a:lnTo>
                  <a:lnTo>
                    <a:pt x="15" y="8"/>
                  </a:lnTo>
                  <a:lnTo>
                    <a:pt x="10" y="13"/>
                  </a:lnTo>
                  <a:lnTo>
                    <a:pt x="7" y="18"/>
                  </a:lnTo>
                  <a:lnTo>
                    <a:pt x="3" y="24"/>
                  </a:lnTo>
                  <a:lnTo>
                    <a:pt x="0" y="32"/>
                  </a:lnTo>
                  <a:lnTo>
                    <a:pt x="0" y="32"/>
                  </a:lnTo>
                  <a:close/>
                </a:path>
              </a:pathLst>
            </a:custGeom>
            <a:solidFill>
              <a:schemeClr val="tx1"/>
            </a:solidFill>
            <a:ln w="9525">
              <a:noFill/>
              <a:round/>
            </a:ln>
          </p:spPr>
          <p:txBody>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defRPr/>
              </a:pPr>
              <a:endParaRPr lang="zh-CN" altLang="en-US" sz="2400">
                <a:latin typeface="Verdana" pitchFamily="34" charset="0"/>
                <a:ea typeface="宋体" pitchFamily="2" charset="-122"/>
                <a:cs typeface="+mn-cs"/>
              </a:endParaRPr>
            </a:p>
          </p:txBody>
        </p:sp>
      </p:grpSp>
      <p:sp>
        <p:nvSpPr>
          <p:cNvPr id="59" name="Rectangle 35"/>
          <p:cNvSpPr>
            <a:spLocks noChangeArrowheads="1"/>
          </p:cNvSpPr>
          <p:nvPr/>
        </p:nvSpPr>
        <p:spPr bwMode="auto">
          <a:xfrm>
            <a:off x="228599" y="6551629"/>
            <a:ext cx="1739901" cy="153987"/>
          </a:xfrm>
          <a:prstGeom prst="rect">
            <a:avLst/>
          </a:prstGeom>
          <a:noFill/>
          <a:ln w="6350" algn="ctr">
            <a:noFill/>
            <a:miter lim="800000"/>
          </a:ln>
        </p:spPr>
        <p:txBody>
          <a:bodyPr lIns="0" tIns="0" rIns="0" bIns="0" anchor="ctr" anchorCtr="1">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marL="114300" indent="-114300" algn="ctr" eaLnBrk="0" hangingPunct="0">
              <a:spcBef>
                <a:spcPct val="30000"/>
              </a:spcBef>
              <a:buClr>
                <a:schemeClr val="folHlink"/>
              </a:buClr>
              <a:defRPr/>
            </a:pPr>
            <a:r>
              <a:rPr lang="zh-CN" altLang="en-US" sz="1000">
                <a:latin typeface="宋体" pitchFamily="2" charset="-122"/>
                <a:ea typeface="宋体" pitchFamily="2" charset="-122"/>
                <a:cs typeface="+mn-cs"/>
              </a:rPr>
              <a:t>机密，安永保留所有权利</a:t>
            </a:r>
            <a:endParaRPr lang="en-US" altLang="zh-CN" sz="1000">
              <a:latin typeface="宋体" pitchFamily="2" charset="-122"/>
              <a:ea typeface="宋体" pitchFamily="2" charset="-122"/>
              <a:cs typeface="+mn-cs"/>
            </a:endParaRPr>
          </a:p>
        </p:txBody>
      </p:sp>
      <p:pic>
        <p:nvPicPr>
          <p:cNvPr id="60" name="Picture 32" descr="logo.bmp"/>
          <p:cNvPicPr>
            <a:picLocks noChangeAspect="1"/>
          </p:cNvPicPr>
          <p:nvPr/>
        </p:nvPicPr>
        <p:blipFill>
          <a:blip r:embed="rId15"/>
          <a:srcRect l="8186" r="22102"/>
          <a:stretch>
            <a:fillRect/>
          </a:stretch>
        </p:blipFill>
        <p:spPr bwMode="auto">
          <a:xfrm>
            <a:off x="8026403" y="136525"/>
            <a:ext cx="1828800" cy="738188"/>
          </a:xfrm>
          <a:prstGeom prst="rect">
            <a:avLst/>
          </a:prstGeom>
          <a:noFill/>
          <a:ln w="9525">
            <a:noFill/>
            <a:miter lim="800000"/>
          </a:ln>
        </p:spPr>
      </p:pic>
    </p:spTree>
  </p:cSld>
  <p:clrMap bg1="lt1" tx1="dk1" bg2="lt2" tx2="dk2" accent1="accent1" accent2="accent2" accent3="accent3" accent4="accent4" accent5="accent5" accent6="accent6" hlink="hlink" folHlink="folHlink"/>
  <p:sldLayoutIdLst>
    <p:sldLayoutId id="2147483660" r:id="rId1"/>
    <p:sldLayoutId id="2147484004" r:id="rId2"/>
    <p:sldLayoutId id="2147484005" r:id="rId3"/>
    <p:sldLayoutId id="2147484006" r:id="rId4"/>
    <p:sldLayoutId id="2147484007" r:id="rId5"/>
    <p:sldLayoutId id="2147484008" r:id="rId6"/>
    <p:sldLayoutId id="2147484009" r:id="rId7"/>
    <p:sldLayoutId id="2147484010" r:id="rId8"/>
    <p:sldLayoutId id="2147484011" r:id="rId9"/>
    <p:sldLayoutId id="2147484012" r:id="rId10"/>
    <p:sldLayoutId id="2147484013" r:id="rId11"/>
    <p:sldLayoutId id="2147484014" r:id="rId12"/>
    <p:sldLayoutId id="2147484015" r:id="rId13"/>
    <p:sldLayoutId id="2147484016" r:id="rId14"/>
  </p:sldLayoutIdLst>
  <p:transition/>
  <p:timing/>
  <p:txStyles>
    <p:titleStyle>
      <a:lvl1pPr algn="l" rtl="0" eaLnBrk="1" fontAlgn="base" hangingPunct="1">
        <a:lnSpc>
          <a:spcPct val="90000"/>
        </a:lnSpc>
        <a:spcBef>
          <a:spcPct val="0"/>
        </a:spcBef>
        <a:spcAft>
          <a:spcPct val="0"/>
        </a:spcAft>
        <a:defRPr sz="2600" b="1">
          <a:solidFill>
            <a:schemeClr val="bg2"/>
          </a:solidFill>
          <a:latin typeface="+mj-lt"/>
          <a:ea typeface="+mj-ea"/>
          <a:cs typeface="+mj-cs"/>
        </a:defRPr>
      </a:lvl1pPr>
      <a:lvl2pPr algn="l" rtl="0" eaLnBrk="1" fontAlgn="base" hangingPunct="1">
        <a:lnSpc>
          <a:spcPct val="90000"/>
        </a:lnSpc>
        <a:spcBef>
          <a:spcPct val="0"/>
        </a:spcBef>
        <a:spcAft>
          <a:spcPct val="0"/>
        </a:spcAft>
        <a:defRPr sz="2000" b="1">
          <a:solidFill>
            <a:schemeClr val="bg2"/>
          </a:solidFill>
          <a:latin typeface="Arial" pitchFamily="34" charset="0"/>
          <a:ea typeface="华文楷体" pitchFamily="2" charset="-122"/>
        </a:defRPr>
      </a:lvl2pPr>
      <a:lvl3pPr algn="l" rtl="0" eaLnBrk="1" fontAlgn="base" hangingPunct="1">
        <a:lnSpc>
          <a:spcPct val="90000"/>
        </a:lnSpc>
        <a:spcBef>
          <a:spcPct val="0"/>
        </a:spcBef>
        <a:spcAft>
          <a:spcPct val="0"/>
        </a:spcAft>
        <a:defRPr sz="2000" b="1">
          <a:solidFill>
            <a:schemeClr val="bg2"/>
          </a:solidFill>
          <a:latin typeface="Arial" pitchFamily="34" charset="0"/>
          <a:ea typeface="华文楷体" pitchFamily="2" charset="-122"/>
        </a:defRPr>
      </a:lvl3pPr>
      <a:lvl4pPr algn="l" rtl="0" eaLnBrk="1" fontAlgn="base" hangingPunct="1">
        <a:lnSpc>
          <a:spcPct val="90000"/>
        </a:lnSpc>
        <a:spcBef>
          <a:spcPct val="0"/>
        </a:spcBef>
        <a:spcAft>
          <a:spcPct val="0"/>
        </a:spcAft>
        <a:defRPr sz="2000" b="1">
          <a:solidFill>
            <a:schemeClr val="bg2"/>
          </a:solidFill>
          <a:latin typeface="Arial" pitchFamily="34" charset="0"/>
          <a:ea typeface="华文楷体" pitchFamily="2" charset="-122"/>
        </a:defRPr>
      </a:lvl4pPr>
      <a:lvl5pPr algn="l" rtl="0" eaLnBrk="1" fontAlgn="base" hangingPunct="1">
        <a:lnSpc>
          <a:spcPct val="90000"/>
        </a:lnSpc>
        <a:spcBef>
          <a:spcPct val="0"/>
        </a:spcBef>
        <a:spcAft>
          <a:spcPct val="0"/>
        </a:spcAft>
        <a:defRPr sz="2000" b="1">
          <a:solidFill>
            <a:schemeClr val="bg2"/>
          </a:solidFill>
          <a:latin typeface="Arial" pitchFamily="34" charset="0"/>
          <a:ea typeface="华文楷体" pitchFamily="2" charset="-122"/>
        </a:defRPr>
      </a:lvl5pPr>
      <a:lvl6pPr marL="457200" algn="l" rtl="0" eaLnBrk="1" fontAlgn="base" hangingPunct="1">
        <a:lnSpc>
          <a:spcPct val="85000"/>
        </a:lnSpc>
        <a:spcBef>
          <a:spcPct val="0"/>
        </a:spcBef>
        <a:spcAft>
          <a:spcPct val="0"/>
        </a:spcAft>
        <a:defRPr sz="2200" b="1">
          <a:solidFill>
            <a:schemeClr val="bg2"/>
          </a:solidFill>
          <a:latin typeface="Arial" pitchFamily="34" charset="0"/>
          <a:ea typeface="华文楷体" pitchFamily="2" charset="-122"/>
        </a:defRPr>
      </a:lvl6pPr>
      <a:lvl7pPr marL="914400" algn="l" rtl="0" eaLnBrk="1" fontAlgn="base" hangingPunct="1">
        <a:lnSpc>
          <a:spcPct val="85000"/>
        </a:lnSpc>
        <a:spcBef>
          <a:spcPct val="0"/>
        </a:spcBef>
        <a:spcAft>
          <a:spcPct val="0"/>
        </a:spcAft>
        <a:defRPr sz="2200" b="1">
          <a:solidFill>
            <a:schemeClr val="bg2"/>
          </a:solidFill>
          <a:latin typeface="Arial" pitchFamily="34" charset="0"/>
          <a:ea typeface="华文楷体" pitchFamily="2" charset="-122"/>
        </a:defRPr>
      </a:lvl7pPr>
      <a:lvl8pPr marL="1371600" algn="l" rtl="0" eaLnBrk="1" fontAlgn="base" hangingPunct="1">
        <a:lnSpc>
          <a:spcPct val="85000"/>
        </a:lnSpc>
        <a:spcBef>
          <a:spcPct val="0"/>
        </a:spcBef>
        <a:spcAft>
          <a:spcPct val="0"/>
        </a:spcAft>
        <a:defRPr sz="2200" b="1">
          <a:solidFill>
            <a:schemeClr val="bg2"/>
          </a:solidFill>
          <a:latin typeface="Arial" pitchFamily="34" charset="0"/>
          <a:ea typeface="华文楷体" pitchFamily="2" charset="-122"/>
        </a:defRPr>
      </a:lvl8pPr>
      <a:lvl9pPr marL="1828800" algn="l" rtl="0" eaLnBrk="1" fontAlgn="base" hangingPunct="1">
        <a:lnSpc>
          <a:spcPct val="85000"/>
        </a:lnSpc>
        <a:spcBef>
          <a:spcPct val="0"/>
        </a:spcBef>
        <a:spcAft>
          <a:spcPct val="0"/>
        </a:spcAft>
        <a:defRPr sz="2200" b="1">
          <a:solidFill>
            <a:schemeClr val="bg2"/>
          </a:solidFill>
          <a:latin typeface="Arial" pitchFamily="34" charset="0"/>
          <a:ea typeface="华文楷体" pitchFamily="2" charset="-122"/>
        </a:defRPr>
      </a:lvl9pPr>
    </p:titleStyle>
    <p:bodyStyle>
      <a:lvl1pPr marL="342900" indent="-342900" algn="l" rtl="0" eaLnBrk="1" fontAlgn="base" hangingPunct="1">
        <a:spcBef>
          <a:spcPct val="20000"/>
        </a:spcBef>
        <a:spcAft>
          <a:spcPct val="0"/>
        </a:spcAft>
        <a:buClr>
          <a:srgbClr val="FFD200"/>
        </a:buClr>
        <a:buSzPct val="75000"/>
        <a:buFont typeface="Arial"/>
        <a:buChar char="•"/>
        <a:defRPr sz="2000">
          <a:solidFill>
            <a:schemeClr val="tx1"/>
          </a:solidFill>
          <a:latin typeface="+mn-lt"/>
          <a:ea typeface="+mn-ea"/>
          <a:cs typeface="+mn-cs"/>
        </a:defRPr>
      </a:lvl1pPr>
      <a:lvl2pPr marL="1588" indent="455613" algn="l" rtl="0" eaLnBrk="1" fontAlgn="base" hangingPunct="1">
        <a:spcBef>
          <a:spcPct val="20000"/>
        </a:spcBef>
        <a:spcAft>
          <a:spcPct val="0"/>
        </a:spcAft>
        <a:buClr>
          <a:srgbClr val="FFD200"/>
        </a:buClr>
        <a:buSzPct val="75000"/>
        <a:buFont typeface="Arial"/>
        <a:buChar char="–"/>
        <a:defRPr sz="2000" b="1">
          <a:solidFill>
            <a:schemeClr val="accent1"/>
          </a:solidFill>
          <a:latin typeface="+mn-lt"/>
          <a:ea typeface="+mn-ea"/>
        </a:defRPr>
      </a:lvl2pPr>
      <a:lvl3pPr marL="357188" indent="-354013" algn="l" rtl="0" eaLnBrk="1" fontAlgn="base" hangingPunct="1">
        <a:spcBef>
          <a:spcPct val="20000"/>
        </a:spcBef>
        <a:spcAft>
          <a:spcPct val="0"/>
        </a:spcAft>
        <a:buClr>
          <a:schemeClr val="tx2"/>
        </a:buClr>
        <a:buFont typeface="Arial"/>
        <a:buChar char="►"/>
        <a:defRPr sz="2000">
          <a:solidFill>
            <a:schemeClr val="tx1"/>
          </a:solidFill>
          <a:latin typeface="+mn-lt"/>
          <a:ea typeface="+mn-ea"/>
        </a:defRPr>
      </a:lvl3pPr>
      <a:lvl4pPr marL="717550" indent="-358775" algn="l" rtl="0" eaLnBrk="1" fontAlgn="base" hangingPunct="1">
        <a:spcBef>
          <a:spcPct val="20000"/>
        </a:spcBef>
        <a:spcAft>
          <a:spcPct val="0"/>
        </a:spcAft>
        <a:buClr>
          <a:schemeClr val="tx2"/>
        </a:buClr>
        <a:buFont typeface="Arial"/>
        <a:buChar char="►"/>
        <a:defRPr sz="2000">
          <a:solidFill>
            <a:schemeClr val="tx1"/>
          </a:solidFill>
          <a:latin typeface="+mn-lt"/>
          <a:ea typeface="+mn-ea"/>
        </a:defRPr>
      </a:lvl4pPr>
      <a:lvl5pPr marL="1079500" indent="-360363" algn="l" rtl="0" eaLnBrk="1" fontAlgn="base" hangingPunct="1">
        <a:spcBef>
          <a:spcPct val="20000"/>
        </a:spcBef>
        <a:spcAft>
          <a:spcPct val="0"/>
        </a:spcAft>
        <a:buClr>
          <a:schemeClr val="tx2"/>
        </a:buClr>
        <a:buFont typeface="Arial"/>
        <a:buChar char="►"/>
        <a:defRPr sz="2000">
          <a:solidFill>
            <a:schemeClr val="tx1"/>
          </a:solidFill>
          <a:latin typeface="+mn-lt"/>
          <a:ea typeface="+mn-ea"/>
        </a:defRPr>
      </a:lvl5pPr>
      <a:lvl6pPr marL="1536700" indent="-360363" algn="l" rtl="0" eaLnBrk="1" fontAlgn="base" hangingPunct="1">
        <a:spcBef>
          <a:spcPct val="20000"/>
        </a:spcBef>
        <a:spcAft>
          <a:spcPct val="0"/>
        </a:spcAft>
        <a:buClr>
          <a:schemeClr val="tx2"/>
        </a:buClr>
        <a:buFont typeface="Arial" pitchFamily="34" charset="0"/>
        <a:buChar char="►"/>
        <a:defRPr>
          <a:solidFill>
            <a:schemeClr val="tx1"/>
          </a:solidFill>
          <a:latin typeface="+mn-lt"/>
          <a:ea typeface="+mn-ea"/>
        </a:defRPr>
      </a:lvl6pPr>
      <a:lvl7pPr marL="1993900" indent="-360363" algn="l" rtl="0" eaLnBrk="1" fontAlgn="base" hangingPunct="1">
        <a:spcBef>
          <a:spcPct val="20000"/>
        </a:spcBef>
        <a:spcAft>
          <a:spcPct val="0"/>
        </a:spcAft>
        <a:buClr>
          <a:schemeClr val="tx2"/>
        </a:buClr>
        <a:buFont typeface="Arial" pitchFamily="34" charset="0"/>
        <a:buChar char="►"/>
        <a:defRPr>
          <a:solidFill>
            <a:schemeClr val="tx1"/>
          </a:solidFill>
          <a:latin typeface="+mn-lt"/>
          <a:ea typeface="+mn-ea"/>
        </a:defRPr>
      </a:lvl7pPr>
      <a:lvl8pPr marL="2451100" indent="-360363" algn="l" rtl="0" eaLnBrk="1" fontAlgn="base" hangingPunct="1">
        <a:spcBef>
          <a:spcPct val="20000"/>
        </a:spcBef>
        <a:spcAft>
          <a:spcPct val="0"/>
        </a:spcAft>
        <a:buClr>
          <a:schemeClr val="tx2"/>
        </a:buClr>
        <a:buFont typeface="Arial" pitchFamily="34" charset="0"/>
        <a:buChar char="►"/>
        <a:defRPr>
          <a:solidFill>
            <a:schemeClr val="tx1"/>
          </a:solidFill>
          <a:latin typeface="+mn-lt"/>
          <a:ea typeface="+mn-ea"/>
        </a:defRPr>
      </a:lvl8pPr>
      <a:lvl9pPr marL="2908300" indent="-360363" algn="l" rtl="0" eaLnBrk="1" fontAlgn="base" hangingPunct="1">
        <a:spcBef>
          <a:spcPct val="20000"/>
        </a:spcBef>
        <a:spcAft>
          <a:spcPct val="0"/>
        </a:spcAft>
        <a:buClr>
          <a:schemeClr val="tx2"/>
        </a:buClr>
        <a:buFont typeface="Arial" pitchFamily="34" charset="0"/>
        <a:buChar char="►"/>
        <a:defRPr>
          <a:solidFill>
            <a:schemeClr val="tx1"/>
          </a:solidFill>
          <a:latin typeface="+mn-lt"/>
          <a:ea typeface="+mn-ea"/>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2.xml" /><Relationship Id="rId3" Type="http://schemas.openxmlformats.org/officeDocument/2006/relationships/oleObject" Target="../embeddings/oleObject1.bin" TargetMode="Internal" /><Relationship Id="rId4" Type="http://schemas.openxmlformats.org/officeDocument/2006/relationships/image" Target="../media/image3.png" /><Relationship Id="rId5" Type="http://schemas.openxmlformats.org/officeDocument/2006/relationships/vmlDrawing" Target="../drawings/vmlDrawing1.v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7.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7.xml" /><Relationship Id="rId11" Type="http://schemas.openxmlformats.org/officeDocument/2006/relationships/tags" Target="../tags/tag8.xml" /><Relationship Id="rId12" Type="http://schemas.openxmlformats.org/officeDocument/2006/relationships/tags" Target="../tags/tag9.xml" /><Relationship Id="rId13" Type="http://schemas.openxmlformats.org/officeDocument/2006/relationships/tags" Target="../tags/tag10.xml" /><Relationship Id="rId14" Type="http://schemas.openxmlformats.org/officeDocument/2006/relationships/tags" Target="../tags/tag11.xml" /><Relationship Id="rId15" Type="http://schemas.openxmlformats.org/officeDocument/2006/relationships/tags" Target="../tags/tag12.xml" /><Relationship Id="rId16" Type="http://schemas.openxmlformats.org/officeDocument/2006/relationships/tags" Target="../tags/tag13.xml" /><Relationship Id="rId17" Type="http://schemas.openxmlformats.org/officeDocument/2006/relationships/tags" Target="../tags/tag14.xml" /><Relationship Id="rId18" Type="http://schemas.openxmlformats.org/officeDocument/2006/relationships/tags" Target="../tags/tag15.xml" /><Relationship Id="rId19" Type="http://schemas.openxmlformats.org/officeDocument/2006/relationships/tags" Target="../tags/tag16.xml" /><Relationship Id="rId2" Type="http://schemas.openxmlformats.org/officeDocument/2006/relationships/oleObject" Target="../embeddings/oleObject2.bin" TargetMode="Internal" /><Relationship Id="rId20" Type="http://schemas.openxmlformats.org/officeDocument/2006/relationships/tags" Target="../tags/tag17.xml" /><Relationship Id="rId21" Type="http://schemas.openxmlformats.org/officeDocument/2006/relationships/tags" Target="../tags/tag18.xml" /><Relationship Id="rId22" Type="http://schemas.openxmlformats.org/officeDocument/2006/relationships/tags" Target="../tags/tag19.xml" /><Relationship Id="rId23" Type="http://schemas.openxmlformats.org/officeDocument/2006/relationships/tags" Target="../tags/tag20.xml" /><Relationship Id="rId24" Type="http://schemas.openxmlformats.org/officeDocument/2006/relationships/tags" Target="../tags/tag21.xml" /><Relationship Id="rId25" Type="http://schemas.openxmlformats.org/officeDocument/2006/relationships/tags" Target="../tags/tag22.xml" /><Relationship Id="rId26" Type="http://schemas.openxmlformats.org/officeDocument/2006/relationships/vmlDrawing" Target="../drawings/vmlDrawing2.vml" /><Relationship Id="rId3" Type="http://schemas.openxmlformats.org/officeDocument/2006/relationships/image" Target="../media/image8.emf" /><Relationship Id="rId4" Type="http://schemas.openxmlformats.org/officeDocument/2006/relationships/tags" Target="../tags/tag1.xml" /><Relationship Id="rId5" Type="http://schemas.openxmlformats.org/officeDocument/2006/relationships/tags" Target="../tags/tag2.xml" /><Relationship Id="rId6" Type="http://schemas.openxmlformats.org/officeDocument/2006/relationships/tags" Target="../tags/tag3.xml" /><Relationship Id="rId7" Type="http://schemas.openxmlformats.org/officeDocument/2006/relationships/tags" Target="../tags/tag4.xml" /><Relationship Id="rId8" Type="http://schemas.openxmlformats.org/officeDocument/2006/relationships/tags" Target="../tags/tag5.xml" /><Relationship Id="rId9" Type="http://schemas.openxmlformats.org/officeDocument/2006/relationships/tags" Target="../tags/tag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chart" Target="../charts/chart1.xml" /><Relationship Id="rId3" Type="http://schemas.openxmlformats.org/officeDocument/2006/relationships/chart" Target="../charts/chart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chart" Target="../charts/chart3.xml" /><Relationship Id="rId3" Type="http://schemas.openxmlformats.org/officeDocument/2006/relationships/chart" Target="../charts/chart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7.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Override" Target="../theme/themeOverride1.xml" /><Relationship Id="rId3" Type="http://schemas.microsoft.com/office/2007/relationships/diagramDrawing" Target="../diagrams/drawing1.xml" /><Relationship Id="rId4" Type="http://schemas.openxmlformats.org/officeDocument/2006/relationships/diagramData" Target="../diagrams/data1.xml" /><Relationship Id="rId5" Type="http://schemas.openxmlformats.org/officeDocument/2006/relationships/diagramLayout" Target="../diagrams/layout1.xml" /><Relationship Id="rId6" Type="http://schemas.openxmlformats.org/officeDocument/2006/relationships/diagramQuickStyle" Target="../diagrams/quickStyle1.xml" /><Relationship Id="rId7" Type="http://schemas.openxmlformats.org/officeDocument/2006/relationships/diagramColors" Target="../diagrams/colors1.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9.xml" /><Relationship Id="rId11" Type="http://schemas.openxmlformats.org/officeDocument/2006/relationships/tags" Target="../tags/tag30.xml" /><Relationship Id="rId12" Type="http://schemas.openxmlformats.org/officeDocument/2006/relationships/tags" Target="../tags/tag31.xml" /><Relationship Id="rId13" Type="http://schemas.openxmlformats.org/officeDocument/2006/relationships/tags" Target="../tags/tag32.xml" /><Relationship Id="rId14" Type="http://schemas.openxmlformats.org/officeDocument/2006/relationships/tags" Target="../tags/tag33.xml" /><Relationship Id="rId15" Type="http://schemas.openxmlformats.org/officeDocument/2006/relationships/tags" Target="../tags/tag34.xml" /><Relationship Id="rId16" Type="http://schemas.openxmlformats.org/officeDocument/2006/relationships/tags" Target="../tags/tag35.xml" /><Relationship Id="rId17" Type="http://schemas.openxmlformats.org/officeDocument/2006/relationships/tags" Target="../tags/tag36.xml" /><Relationship Id="rId18" Type="http://schemas.openxmlformats.org/officeDocument/2006/relationships/tags" Target="../tags/tag37.xml" /><Relationship Id="rId19" Type="http://schemas.openxmlformats.org/officeDocument/2006/relationships/tags" Target="../tags/tag38.xml" /><Relationship Id="rId2" Type="http://schemas.openxmlformats.org/officeDocument/2006/relationships/tags" Target="../tags/tag23.xml" /><Relationship Id="rId20" Type="http://schemas.openxmlformats.org/officeDocument/2006/relationships/tags" Target="../tags/tag39.xml" /><Relationship Id="rId21" Type="http://schemas.openxmlformats.org/officeDocument/2006/relationships/tags" Target="../tags/tag40.xml" /><Relationship Id="rId22" Type="http://schemas.openxmlformats.org/officeDocument/2006/relationships/tags" Target="../tags/tag41.xml" /><Relationship Id="rId23" Type="http://schemas.openxmlformats.org/officeDocument/2006/relationships/tags" Target="../tags/tag42.xml" /><Relationship Id="rId24" Type="http://schemas.openxmlformats.org/officeDocument/2006/relationships/tags" Target="../tags/tag43.xml" /><Relationship Id="rId25" Type="http://schemas.openxmlformats.org/officeDocument/2006/relationships/tags" Target="../tags/tag44.xml" /><Relationship Id="rId26" Type="http://schemas.openxmlformats.org/officeDocument/2006/relationships/tags" Target="../tags/tag45.xml" /><Relationship Id="rId27" Type="http://schemas.openxmlformats.org/officeDocument/2006/relationships/tags" Target="../tags/tag46.xml" /><Relationship Id="rId28" Type="http://schemas.openxmlformats.org/officeDocument/2006/relationships/tags" Target="../tags/tag47.xml" /><Relationship Id="rId29" Type="http://schemas.openxmlformats.org/officeDocument/2006/relationships/tags" Target="../tags/tag48.xml" /><Relationship Id="rId3" Type="http://schemas.openxmlformats.org/officeDocument/2006/relationships/tags" Target="../tags/tag24.xml" /><Relationship Id="rId30" Type="http://schemas.openxmlformats.org/officeDocument/2006/relationships/tags" Target="../tags/tag49.xml" /><Relationship Id="rId31" Type="http://schemas.openxmlformats.org/officeDocument/2006/relationships/tags" Target="../tags/tag50.xml" /><Relationship Id="rId32" Type="http://schemas.openxmlformats.org/officeDocument/2006/relationships/tags" Target="../tags/tag51.xml" /><Relationship Id="rId33" Type="http://schemas.openxmlformats.org/officeDocument/2006/relationships/tags" Target="../tags/tag52.xml" /><Relationship Id="rId4" Type="http://schemas.openxmlformats.org/officeDocument/2006/relationships/tags" Target="../tags/tag25.xml" /><Relationship Id="rId5" Type="http://schemas.openxmlformats.org/officeDocument/2006/relationships/tags" Target="../tags/tag26.xml" /><Relationship Id="rId6" Type="http://schemas.openxmlformats.org/officeDocument/2006/relationships/image" Target="../media/image9.png" /><Relationship Id="rId7" Type="http://schemas.openxmlformats.org/officeDocument/2006/relationships/tags" Target="../tags/tag27.xml" /><Relationship Id="rId8" Type="http://schemas.openxmlformats.org/officeDocument/2006/relationships/image" Target="../media/image10.png" /><Relationship Id="rId9" Type="http://schemas.openxmlformats.org/officeDocument/2006/relationships/tags" Target="../tags/tag2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7.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ags" Target="../tags/tag5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77064041055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194" name="Rectangle 2"/>
          <p:cNvSpPr>
            <a:spLocks noChangeArrowheads="1"/>
          </p:cNvSpPr>
          <p:nvPr/>
        </p:nvSpPr>
        <p:spPr bwMode="black">
          <a:xfrm>
            <a:off x="228600" y="3581400"/>
            <a:ext cx="9296400" cy="512448"/>
          </a:xfrm>
          <a:prstGeom prst="rect">
            <a:avLst/>
          </a:prstGeom>
          <a:noFill/>
          <a:ln w="9525">
            <a:noFill/>
            <a:miter lim="800000"/>
          </a:ln>
        </p:spPr>
        <p:txBody>
          <a:bodyPr lIns="0" tIns="0" rIns="0" bIns="0" anchor="b">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r">
              <a:lnSpc>
                <a:spcPct val="120000"/>
              </a:lnSpc>
            </a:pPr>
            <a:r>
              <a:rPr lang="zh-CN" altLang="en-US" sz="3200" b="1" smtClean="0">
                <a:solidFill>
                  <a:srgbClr val="333333"/>
                </a:solidFill>
                <a:latin typeface="宋体" pitchFamily="2" charset="-122"/>
                <a:ea typeface="宋体" pitchFamily="2" charset="-122"/>
              </a:rPr>
              <a:t>东方大学城薪酬管理总体结构设计报告</a:t>
            </a:r>
            <a:endParaRPr lang="en-US" altLang="zh-CN" sz="3200" b="1" smtClean="0">
              <a:solidFill>
                <a:srgbClr val="333333"/>
              </a:solidFill>
              <a:latin typeface="宋体" pitchFamily="2" charset="-122"/>
              <a:ea typeface="宋体" pitchFamily="2" charset="-122"/>
            </a:endParaRPr>
          </a:p>
        </p:txBody>
      </p:sp>
      <p:sp>
        <p:nvSpPr>
          <p:cNvPr id="156677" name="Rectangle 5"/>
          <p:cNvSpPr>
            <a:spLocks noChangeArrowheads="1"/>
          </p:cNvSpPr>
          <p:nvPr/>
        </p:nvSpPr>
        <p:spPr bwMode="auto">
          <a:xfrm>
            <a:off x="6276704" y="5203840"/>
            <a:ext cx="3278462" cy="978729"/>
          </a:xfrm>
          <a:prstGeom prst="rect">
            <a:avLst/>
          </a:prstGeom>
          <a:noFill/>
          <a:ln w="9525">
            <a:noFill/>
            <a:miter lim="800000"/>
          </a:ln>
          <a:effectLst>
            <a:prstShdw prst="shdw17" dist="17961" dir="2700000">
              <a:schemeClr val="accent1">
                <a:gamma/>
                <a:shade val="60000"/>
                <a:invGamma/>
              </a:schemeClr>
            </a:prstShdw>
          </a:effectLst>
        </p:spPr>
        <p:txBody>
          <a:bodyPr wrap="none">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r">
              <a:lnSpc>
                <a:spcPct val="120000"/>
              </a:lnSpc>
              <a:defRPr/>
            </a:pPr>
            <a:r>
              <a:rPr lang="zh-CN" altLang="en-US" sz="2400" b="1" smtClean="0">
                <a:solidFill>
                  <a:schemeClr val="tx1"/>
                </a:solidFill>
                <a:latin typeface="宋体" pitchFamily="2" charset="-122"/>
                <a:ea typeface="宋体" pitchFamily="2" charset="-122"/>
              </a:rPr>
              <a:t>安永（中国）企业咨询</a:t>
            </a:r>
            <a:br>
              <a:rPr lang="zh-CN" altLang="en-US" sz="2400" b="1" smtClean="0">
                <a:solidFill>
                  <a:schemeClr val="tx1"/>
                </a:solidFill>
                <a:latin typeface="宋体" pitchFamily="2" charset="-122"/>
                <a:ea typeface="宋体" pitchFamily="2" charset="-122"/>
              </a:rPr>
            </a:br>
            <a:r>
              <a:rPr lang="en-US" altLang="zh-CN" sz="2400" b="1" smtClean="0">
                <a:solidFill>
                  <a:schemeClr val="tx1"/>
                </a:solidFill>
                <a:latin typeface="宋体" pitchFamily="2" charset="-122"/>
                <a:ea typeface="宋体" pitchFamily="2" charset="-122"/>
              </a:rPr>
              <a:t>2010</a:t>
            </a:r>
            <a:r>
              <a:rPr lang="zh-CN" altLang="en-US" sz="2400" b="1" smtClean="0">
                <a:solidFill>
                  <a:schemeClr val="tx1"/>
                </a:solidFill>
                <a:latin typeface="宋体" pitchFamily="2" charset="-122"/>
                <a:ea typeface="宋体" pitchFamily="2" charset="-122"/>
              </a:rPr>
              <a:t>年</a:t>
            </a:r>
            <a:r>
              <a:rPr lang="en-US" altLang="zh-CN" sz="2400" b="1" smtClean="0">
                <a:solidFill>
                  <a:schemeClr val="tx1"/>
                </a:solidFill>
                <a:latin typeface="宋体" pitchFamily="2" charset="-122"/>
                <a:ea typeface="宋体" pitchFamily="2" charset="-122"/>
              </a:rPr>
              <a:t>12</a:t>
            </a:r>
            <a:r>
              <a:rPr lang="zh-CN" altLang="en-US" sz="2400" b="1" smtClean="0">
                <a:solidFill>
                  <a:schemeClr val="tx1"/>
                </a:solidFill>
                <a:latin typeface="宋体" pitchFamily="2" charset="-122"/>
                <a:ea typeface="宋体" pitchFamily="2" charset="-122"/>
              </a:rPr>
              <a:t>月</a:t>
            </a:r>
            <a:endParaRPr lang="en-US" altLang="zh-CN" sz="2400" b="1">
              <a:solidFill>
                <a:schemeClr val="tx1"/>
              </a:solidFill>
              <a:latin typeface="宋体" pitchFamily="2" charset="-122"/>
              <a:ea typeface="宋体" pitchFamily="2" charset="-122"/>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27" name="Rectangle 3"/>
          <p:cNvSpPr>
            <a:spLocks noChangeArrowheads="1"/>
          </p:cNvSpPr>
          <p:nvPr/>
        </p:nvSpPr>
        <p:spPr bwMode="auto">
          <a:xfrm>
            <a:off x="1692275" y="1258888"/>
            <a:ext cx="6562725" cy="2127250"/>
          </a:xfrm>
          <a:prstGeom prst="rect">
            <a:avLst/>
          </a:prstGeom>
          <a:noFill/>
          <a:ln w="9525">
            <a:noFill/>
            <a:miter lim="800000"/>
          </a:ln>
        </p:spPr>
        <p:txBody>
          <a:bodyPr lIns="95177" tIns="47589" rIns="95177" bIns="47589">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ctr" defTabSz="946150"/>
            <a:endParaRPr lang="en-US" altLang="zh-CN" sz="1800" b="1">
              <a:solidFill>
                <a:schemeClr val="bg2"/>
              </a:solidFill>
              <a:latin typeface="宋体" pitchFamily="2" charset="-122"/>
              <a:ea typeface="宋体" pitchFamily="2" charset="-122"/>
            </a:endParaRPr>
          </a:p>
          <a:p>
            <a:pPr algn="ctr" defTabSz="946150"/>
            <a:r>
              <a:rPr lang="zh-CN" altLang="en-US" sz="2400" b="1">
                <a:latin typeface="宋体" pitchFamily="2" charset="-122"/>
                <a:ea typeface="宋体" pitchFamily="2" charset="-122"/>
              </a:rPr>
              <a:t>声明</a:t>
            </a:r>
          </a:p>
          <a:p>
            <a:pPr algn="ctr" defTabSz="946150"/>
            <a:endParaRPr lang="en-US" altLang="zh-CN" sz="1800">
              <a:latin typeface="宋体" pitchFamily="2" charset="-122"/>
              <a:ea typeface="宋体" pitchFamily="2" charset="-122"/>
            </a:endParaRPr>
          </a:p>
          <a:p>
            <a:pPr algn="just" defTabSz="946150"/>
            <a:r>
              <a:rPr lang="zh-CN" altLang="en-US" sz="1800">
                <a:latin typeface="宋体" pitchFamily="2" charset="-122"/>
                <a:ea typeface="宋体" pitchFamily="2" charset="-122"/>
              </a:rPr>
              <a:t>本文件中所包含之内容属保密内容，未经安永</a:t>
            </a:r>
            <a:r>
              <a:rPr lang="en-US" altLang="zh-CN" sz="1800">
                <a:latin typeface="宋体" pitchFamily="2" charset="-122"/>
                <a:ea typeface="宋体" pitchFamily="2" charset="-122"/>
              </a:rPr>
              <a:t>(</a:t>
            </a:r>
            <a:r>
              <a:rPr lang="zh-CN" altLang="en-US" sz="1800">
                <a:latin typeface="宋体" pitchFamily="2" charset="-122"/>
                <a:ea typeface="宋体" pitchFamily="2" charset="-122"/>
              </a:rPr>
              <a:t>中国</a:t>
            </a:r>
            <a:r>
              <a:rPr lang="en-US" altLang="zh-CN" sz="1800">
                <a:latin typeface="宋体" pitchFamily="2" charset="-122"/>
                <a:ea typeface="宋体" pitchFamily="2" charset="-122"/>
              </a:rPr>
              <a:t>)</a:t>
            </a:r>
            <a:r>
              <a:rPr lang="zh-CN" altLang="en-US" sz="1800">
                <a:latin typeface="宋体" pitchFamily="2" charset="-122"/>
                <a:ea typeface="宋体" pitchFamily="2" charset="-122"/>
              </a:rPr>
              <a:t>企业咨询有限公司正式书面允诺，不得部分或全部复制，不得使用于非法目的，不得以任何形式交予任何第三方或与任何第三方讨论其中之内容。</a:t>
            </a:r>
          </a:p>
        </p:txBody>
      </p:sp>
      <p:graphicFrame>
        <p:nvGraphicFramePr>
          <p:cNvPr id="1026" name="Object 4"/>
          <p:cNvGraphicFramePr>
            <a:graphicFrameLocks noChangeAspect="1"/>
          </p:cNvGraphicFramePr>
          <p:nvPr/>
        </p:nvGraphicFramePr>
        <p:xfrm>
          <a:off x="3725863" y="4062413"/>
          <a:ext cx="2392362" cy="584200"/>
        </p:xfrm>
        <a:graphic>
          <a:graphicData uri="http://schemas.openxmlformats.org/presentationml/2006/ole">
            <mc:AlternateContent>
              <mc:Choice xmlns:v="urn:schemas-microsoft-com:vml" Requires="v">
                <p:oleObj spid="_x0000_s1038" r:id="rId3" imgW="11091943" imgH="2500331" progId="">
                  <p:embed/>
                </p:oleObj>
              </mc:Choice>
              <mc:Fallback>
                <p:oleObj r:id="rId3" imgW="11091943" imgH="2500331" progId="">
                  <p:embed/>
                  <p:pic>
                    <p:nvPicPr>
                      <p:cNvPr id="0" name="OLE substitute image"/>
                      <p:cNvPicPr/>
                      <p:nvPr/>
                    </p:nvPicPr>
                    <p:blipFill>
                      <a:blip r:embed="rId4"/>
                      <a:stretch>
                        <a:fillRect/>
                      </a:stretch>
                    </p:blipFill>
                    <p:spPr>
                      <a:xfrm>
                        <a:off x="3725863" y="4062413"/>
                        <a:ext cx="2392362" cy="584200"/>
                      </a:xfrm>
                      <a:prstGeom prst="rect">
                        <a:avLst/>
                      </a:prstGeom>
                      <a:noFill/>
                    </p:spPr>
                  </p:pic>
                </p:oleObj>
              </mc:Fallback>
            </mc:AlternateContent>
          </a:graphicData>
        </a:graphic>
      </p:graphicFrame>
      <p:sp>
        <p:nvSpPr>
          <p:cNvPr id="1028" name="Rectangle 5"/>
          <p:cNvSpPr>
            <a:spLocks noChangeArrowheads="1"/>
          </p:cNvSpPr>
          <p:nvPr/>
        </p:nvSpPr>
        <p:spPr bwMode="auto">
          <a:xfrm>
            <a:off x="3097019" y="5343526"/>
            <a:ext cx="3580209" cy="513738"/>
          </a:xfrm>
          <a:prstGeom prst="rect">
            <a:avLst/>
          </a:prstGeom>
          <a:noFill/>
          <a:ln w="9525">
            <a:noFill/>
            <a:miter lim="800000"/>
          </a:ln>
        </p:spPr>
        <p:txBody>
          <a:bodyPr wrap="none" lIns="83692" tIns="41025" rIns="83692" bIns="41025">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ctr" defTabSz="828675" eaLnBrk="0" hangingPunct="0"/>
            <a:r>
              <a:rPr lang="zh-CN" altLang="en-US" sz="1400">
                <a:solidFill>
                  <a:schemeClr val="bg2"/>
                </a:solidFill>
                <a:latin typeface="宋体" pitchFamily="2" charset="-122"/>
                <a:ea typeface="宋体" pitchFamily="2" charset="-122"/>
              </a:rPr>
              <a:t>保密内容 </a:t>
            </a:r>
            <a:r>
              <a:rPr lang="en-US" altLang="zh-CN" sz="1400">
                <a:solidFill>
                  <a:schemeClr val="bg2"/>
                </a:solidFill>
                <a:latin typeface="宋体" pitchFamily="2" charset="-122"/>
                <a:ea typeface="宋体" pitchFamily="2" charset="-122"/>
              </a:rPr>
              <a:t>– </a:t>
            </a:r>
            <a:r>
              <a:rPr lang="zh-CN" altLang="en-US" sz="1400">
                <a:solidFill>
                  <a:schemeClr val="bg2"/>
                </a:solidFill>
                <a:latin typeface="宋体" pitchFamily="2" charset="-122"/>
                <a:ea typeface="宋体" pitchFamily="2" charset="-122"/>
              </a:rPr>
              <a:t>安永</a:t>
            </a:r>
            <a:r>
              <a:rPr lang="en-US" altLang="zh-CN" sz="1400">
                <a:solidFill>
                  <a:schemeClr val="bg2"/>
                </a:solidFill>
                <a:latin typeface="宋体" pitchFamily="2" charset="-122"/>
                <a:ea typeface="宋体" pitchFamily="2" charset="-122"/>
              </a:rPr>
              <a:t>(</a:t>
            </a:r>
            <a:r>
              <a:rPr lang="zh-CN" altLang="en-US" sz="1400">
                <a:solidFill>
                  <a:schemeClr val="bg2"/>
                </a:solidFill>
                <a:latin typeface="宋体" pitchFamily="2" charset="-122"/>
                <a:ea typeface="宋体" pitchFamily="2" charset="-122"/>
              </a:rPr>
              <a:t>中国</a:t>
            </a:r>
            <a:r>
              <a:rPr lang="en-US" altLang="zh-CN" sz="1400">
                <a:solidFill>
                  <a:schemeClr val="bg2"/>
                </a:solidFill>
                <a:latin typeface="宋体" pitchFamily="2" charset="-122"/>
                <a:ea typeface="宋体" pitchFamily="2" charset="-122"/>
              </a:rPr>
              <a:t>)</a:t>
            </a:r>
            <a:r>
              <a:rPr lang="zh-CN" altLang="en-US" sz="1400">
                <a:solidFill>
                  <a:schemeClr val="bg2"/>
                </a:solidFill>
                <a:latin typeface="宋体" pitchFamily="2" charset="-122"/>
                <a:ea typeface="宋体" pitchFamily="2" charset="-122"/>
              </a:rPr>
              <a:t>企业咨询有限公司</a:t>
            </a:r>
          </a:p>
          <a:p>
            <a:pPr algn="ctr" defTabSz="828675" eaLnBrk="0" hangingPunct="0"/>
            <a:r>
              <a:rPr lang="zh-CN" altLang="en-US" sz="1400">
                <a:solidFill>
                  <a:schemeClr val="bg2"/>
                </a:solidFill>
                <a:latin typeface="宋体" pitchFamily="2" charset="-122"/>
                <a:ea typeface="宋体" pitchFamily="2" charset="-122"/>
              </a:rPr>
              <a:t>二○一○年，保留所有权利</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 name="Rectangle 2"/>
          <p:cNvSpPr>
            <a:spLocks noChangeArrowheads="1"/>
          </p:cNvSpPr>
          <p:nvPr/>
        </p:nvSpPr>
        <p:spPr bwMode="auto">
          <a:xfrm>
            <a:off x="1730384" y="1524002"/>
            <a:ext cx="6499225" cy="398463"/>
          </a:xfrm>
          <a:prstGeom prst="rect">
            <a:avLst/>
          </a:prstGeom>
          <a:solidFill>
            <a:schemeClr val="tx2">
              <a:lumMod val="20000"/>
              <a:lumOff val="80000"/>
            </a:schemeClr>
          </a:solidFill>
          <a:ln w="28575">
            <a:solidFill>
              <a:schemeClr val="folHlink"/>
            </a:solidFill>
            <a:miter lim="800000"/>
          </a:ln>
        </p:spPr>
        <p:txBody>
          <a:bodyPr wrap="none" lIns="0" tIns="0" rIns="0" bIns="0"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ctr" eaLnBrk="0" hangingPunct="0">
              <a:defRPr/>
            </a:pPr>
            <a:endParaRPr lang="zh-CN" altLang="en-US">
              <a:solidFill>
                <a:schemeClr val="bg2"/>
              </a:solidFill>
              <a:latin typeface="宋体" pitchFamily="2" charset="-122"/>
              <a:ea typeface="宋体" pitchFamily="2" charset="-122"/>
            </a:endParaRPr>
          </a:p>
        </p:txBody>
      </p:sp>
      <p:grpSp>
        <p:nvGrpSpPr>
          <p:cNvPr id="2" name="Group 12"/>
          <p:cNvGrpSpPr/>
          <p:nvPr/>
        </p:nvGrpSpPr>
        <p:grpSpPr>
          <a:xfrm>
            <a:off x="273059" y="4492641"/>
            <a:ext cx="9351963" cy="1624013"/>
            <a:chOff x="165" y="2830"/>
            <a:chExt cx="5891" cy="1023"/>
          </a:xfrm>
        </p:grpSpPr>
        <p:pic>
          <p:nvPicPr>
            <p:cNvPr id="26630" name="Picture 6" descr="14H00501"/>
            <p:cNvPicPr>
              <a:picLocks noChangeAspect="1" noChangeArrowheads="1"/>
            </p:cNvPicPr>
            <p:nvPr/>
          </p:nvPicPr>
          <p:blipFill>
            <a:blip r:embed="rId2"/>
            <a:stretch>
              <a:fillRect/>
            </a:stretch>
          </p:blipFill>
          <p:spPr bwMode="auto">
            <a:xfrm>
              <a:off x="4526" y="2833"/>
              <a:ext cx="1530" cy="1020"/>
            </a:xfrm>
            <a:prstGeom prst="rect">
              <a:avLst/>
            </a:prstGeom>
            <a:noFill/>
            <a:ln w="9525">
              <a:noFill/>
              <a:miter lim="800000"/>
            </a:ln>
          </p:spPr>
        </p:pic>
        <p:pic>
          <p:nvPicPr>
            <p:cNvPr id="26631" name="Picture 7" descr="14H00530"/>
            <p:cNvPicPr>
              <a:picLocks noChangeAspect="1" noChangeArrowheads="1"/>
            </p:cNvPicPr>
            <p:nvPr/>
          </p:nvPicPr>
          <p:blipFill>
            <a:blip r:embed="rId3"/>
            <a:srcRect l="24640"/>
            <a:stretch>
              <a:fillRect/>
            </a:stretch>
          </p:blipFill>
          <p:spPr bwMode="auto">
            <a:xfrm>
              <a:off x="3327" y="2833"/>
              <a:ext cx="1153" cy="1020"/>
            </a:xfrm>
            <a:prstGeom prst="rect">
              <a:avLst/>
            </a:prstGeom>
            <a:noFill/>
            <a:ln w="9525">
              <a:noFill/>
              <a:miter lim="800000"/>
            </a:ln>
          </p:spPr>
        </p:pic>
        <p:pic>
          <p:nvPicPr>
            <p:cNvPr id="26632" name="Picture 10" descr="12H00011"/>
            <p:cNvPicPr>
              <a:picLocks noChangeAspect="1" noChangeArrowheads="1"/>
            </p:cNvPicPr>
            <p:nvPr/>
          </p:nvPicPr>
          <p:blipFill>
            <a:blip r:embed="rId4"/>
            <a:stretch>
              <a:fillRect/>
            </a:stretch>
          </p:blipFill>
          <p:spPr bwMode="auto">
            <a:xfrm>
              <a:off x="1744" y="2831"/>
              <a:ext cx="1540" cy="1020"/>
            </a:xfrm>
            <a:prstGeom prst="rect">
              <a:avLst/>
            </a:prstGeom>
            <a:noFill/>
            <a:ln w="9525">
              <a:noFill/>
              <a:miter lim="800000"/>
            </a:ln>
          </p:spPr>
        </p:pic>
        <p:pic>
          <p:nvPicPr>
            <p:cNvPr id="26633" name="Picture 11" descr="14H00341"/>
            <p:cNvPicPr>
              <a:picLocks noChangeAspect="1" noChangeArrowheads="1"/>
            </p:cNvPicPr>
            <p:nvPr/>
          </p:nvPicPr>
          <p:blipFill>
            <a:blip r:embed="rId5"/>
            <a:stretch>
              <a:fillRect/>
            </a:stretch>
          </p:blipFill>
          <p:spPr bwMode="auto">
            <a:xfrm>
              <a:off x="165" y="2830"/>
              <a:ext cx="1530" cy="1020"/>
            </a:xfrm>
            <a:prstGeom prst="rect">
              <a:avLst/>
            </a:prstGeom>
            <a:noFill/>
            <a:ln w="9525">
              <a:noFill/>
              <a:miter lim="800000"/>
            </a:ln>
          </p:spPr>
        </p:pic>
      </p:grpSp>
      <p:sp>
        <p:nvSpPr>
          <p:cNvPr id="26628" name="Rectangle 12"/>
          <p:cNvSpPr>
            <a:spLocks noGrp="1" noChangeArrowheads="1"/>
          </p:cNvSpPr>
          <p:nvPr>
            <p:ph type="title" idx="4294967295"/>
          </p:nvPr>
        </p:nvSpPr>
        <p:spPr>
          <a:xfrm>
            <a:off x="517525" y="155576"/>
            <a:ext cx="7780338" cy="682625"/>
          </a:xfrm>
        </p:spPr>
        <p:txBody>
          <a:bodyPr/>
          <a:lstStyle/>
          <a:p>
            <a:r>
              <a:rPr lang="zh-CN" altLang="en-US" sz="2800" smtClean="0">
                <a:latin typeface="宋体" pitchFamily="2" charset="-122"/>
              </a:rPr>
              <a:t>目录</a:t>
            </a:r>
            <a:endParaRPr lang="en-US" sz="2800" smtClean="0">
              <a:latin typeface="宋体" pitchFamily="2" charset="-122"/>
            </a:endParaRPr>
          </a:p>
        </p:txBody>
      </p:sp>
      <p:sp>
        <p:nvSpPr>
          <p:cNvPr id="26629" name="Text Box 4"/>
          <p:cNvSpPr txBox="1">
            <a:spLocks noChangeArrowheads="1"/>
          </p:cNvSpPr>
          <p:nvPr/>
        </p:nvSpPr>
        <p:spPr bwMode="auto">
          <a:xfrm>
            <a:off x="2085974" y="1400177"/>
            <a:ext cx="6143625" cy="2943225"/>
          </a:xfrm>
          <a:prstGeom prst="rect">
            <a:avLst/>
          </a:prstGeom>
          <a:noFill/>
          <a:ln w="12699">
            <a:noFill/>
            <a:miter lim="800000"/>
          </a:ln>
        </p:spPr>
        <p:txBody>
          <a:bodyPr lIns="0" tIns="0" rIns="0" bIns="0"/>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marL="609600" indent="-609600" eaLnBrk="0" hangingPunct="0">
              <a:lnSpc>
                <a:spcPct val="200000"/>
              </a:lnSpc>
              <a:spcBef>
                <a:spcPct val="60000"/>
              </a:spcBef>
              <a:buClr>
                <a:schemeClr val="tx1"/>
              </a:buClr>
              <a:buFont typeface="Wingdings" pitchFamily="2" charset="2"/>
              <a:buAutoNum type="ea1JpnChsDbPeriod"/>
            </a:pPr>
            <a:r>
              <a:rPr lang="en-US" altLang="zh-CN" sz="2000" b="1" smtClean="0">
                <a:solidFill>
                  <a:schemeClr val="tx1"/>
                </a:solidFill>
                <a:latin typeface="宋体" pitchFamily="2" charset="-122"/>
                <a:ea typeface="宋体" pitchFamily="2" charset="-122"/>
              </a:rPr>
              <a:t>OUC</a:t>
            </a:r>
            <a:r>
              <a:rPr lang="zh-CN" altLang="en-US" sz="2000" b="1" smtClean="0">
                <a:solidFill>
                  <a:schemeClr val="tx1"/>
                </a:solidFill>
                <a:latin typeface="宋体" pitchFamily="2" charset="-122"/>
                <a:ea typeface="宋体" pitchFamily="2" charset="-122"/>
              </a:rPr>
              <a:t>薪酬管理现状分析</a:t>
            </a:r>
            <a:endParaRPr lang="en-US" altLang="zh-CN" sz="2000" b="1" smtClean="0">
              <a:solidFill>
                <a:schemeClr val="tx1"/>
              </a:solidFill>
              <a:latin typeface="宋体" pitchFamily="2" charset="-122"/>
              <a:ea typeface="宋体" pitchFamily="2" charset="-122"/>
            </a:endParaRPr>
          </a:p>
          <a:p>
            <a:pPr marL="609600" indent="-609600" eaLnBrk="0" hangingPunct="0">
              <a:lnSpc>
                <a:spcPct val="200000"/>
              </a:lnSpc>
              <a:spcBef>
                <a:spcPct val="60000"/>
              </a:spcBef>
              <a:buClr>
                <a:schemeClr val="tx1"/>
              </a:buClr>
              <a:buFont typeface="Wingdings" pitchFamily="2" charset="2"/>
              <a:buAutoNum type="ea1JpnChsDbPeriod"/>
            </a:pPr>
            <a:r>
              <a:rPr lang="zh-CN" altLang="en-US" sz="2000" b="1" smtClean="0">
                <a:solidFill>
                  <a:schemeClr val="tx1"/>
                </a:solidFill>
                <a:latin typeface="宋体" pitchFamily="2" charset="-122"/>
                <a:ea typeface="宋体" pitchFamily="2" charset="-122"/>
              </a:rPr>
              <a:t>薪酬体系设计原则</a:t>
            </a:r>
            <a:endParaRPr lang="en-US" altLang="zh-CN" sz="2000" b="1" smtClean="0">
              <a:solidFill>
                <a:schemeClr val="tx1"/>
              </a:solidFill>
              <a:latin typeface="宋体" pitchFamily="2" charset="-122"/>
              <a:ea typeface="宋体" pitchFamily="2" charset="-122"/>
            </a:endParaRPr>
          </a:p>
          <a:p>
            <a:pPr marL="609600" indent="-609600" eaLnBrk="0" hangingPunct="0">
              <a:lnSpc>
                <a:spcPct val="200000"/>
              </a:lnSpc>
              <a:spcBef>
                <a:spcPct val="60000"/>
              </a:spcBef>
              <a:buClr>
                <a:schemeClr val="tx1"/>
              </a:buClr>
              <a:buFont typeface="Wingdings" pitchFamily="2" charset="2"/>
              <a:buAutoNum type="ea1JpnChsDbPeriod"/>
            </a:pPr>
            <a:r>
              <a:rPr lang="en-US" altLang="zh-CN" sz="2000" b="1" smtClean="0">
                <a:solidFill>
                  <a:schemeClr val="tx1"/>
                </a:solidFill>
                <a:latin typeface="宋体" pitchFamily="2" charset="-122"/>
                <a:ea typeface="宋体" pitchFamily="2" charset="-122"/>
              </a:rPr>
              <a:t>OUC</a:t>
            </a:r>
            <a:r>
              <a:rPr lang="zh-CN" altLang="en-US" sz="2000" b="1" smtClean="0">
                <a:solidFill>
                  <a:schemeClr val="tx1"/>
                </a:solidFill>
                <a:latin typeface="宋体" pitchFamily="2" charset="-122"/>
                <a:ea typeface="宋体" pitchFamily="2" charset="-122"/>
              </a:rPr>
              <a:t>薪酬体系优化</a:t>
            </a:r>
            <a:endParaRPr lang="en-US" altLang="zh-CN" sz="2000" b="1" smtClean="0">
              <a:solidFill>
                <a:schemeClr val="tx1"/>
              </a:solidFill>
              <a:latin typeface="宋体" pitchFamily="2" charset="-122"/>
              <a:ea typeface="宋体" pitchFamily="2" charset="-122"/>
            </a:endParaRPr>
          </a:p>
        </p:txBody>
      </p:sp>
    </p:spTree>
  </p:cSld>
  <p:clrMapOvr>
    <a:masterClrMapping/>
  </p:clrMapOvr>
  <p:transition>
    <p:wipe dir="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1026" name="Rectangle 2" hidden="1"/>
          <p:cNvGraphicFramePr>
            <a:graphicFrameLocks noChangeAspect="1"/>
          </p:cNvGraphicFramePr>
          <p:nvPr/>
        </p:nvGraphicFramePr>
        <p:xfrm>
          <a:off x="0" y="0"/>
          <a:ext cx="171979" cy="158750"/>
        </p:xfrm>
        <a:graphic>
          <a:graphicData uri="http://schemas.openxmlformats.org/presentationml/2006/ole">
            <mc:AlternateContent>
              <mc:Choice xmlns:v="urn:schemas-microsoft-com:vml" Requires="v">
                <p:oleObj spid="_x0000_s1039" name="think-cell Slide" r:id="rId2" imgW="171979" imgH="158750" progId="">
                  <p:embed/>
                </p:oleObj>
              </mc:Choice>
              <mc:Fallback>
                <p:oleObj name="think-cell Slide" r:id="rId2" imgW="171979" imgH="158750" progId="">
                  <p:embed/>
                  <p:pic>
                    <p:nvPicPr>
                      <p:cNvPr id="0" name="OLE substitute image"/>
                      <p:cNvPicPr/>
                      <p:nvPr/>
                    </p:nvPicPr>
                    <p:blipFill>
                      <a:blip r:embed="rId3"/>
                      <a:stretch>
                        <a:fillRect/>
                      </a:stretch>
                    </p:blipFill>
                    <p:spPr>
                      <a:xfrm>
                        <a:off x="0" y="0"/>
                        <a:ext cx="171979" cy="158750"/>
                      </a:xfrm>
                      <a:prstGeom prst="rect">
                        <a:avLst/>
                      </a:prstGeom>
                    </p:spPr>
                  </p:pic>
                </p:oleObj>
              </mc:Fallback>
            </mc:AlternateContent>
          </a:graphicData>
        </a:graphic>
      </p:graphicFrame>
      <p:sp>
        <p:nvSpPr>
          <p:cNvPr id="1027" name="AutoShape 12"/>
          <p:cNvSpPr>
            <a:spLocks noChangeArrowheads="1"/>
          </p:cNvSpPr>
          <p:nvPr>
            <p:custDataLst>
              <p:tags r:id="rId4"/>
            </p:custDataLst>
          </p:nvPr>
        </p:nvSpPr>
        <p:spPr bwMode="auto">
          <a:xfrm>
            <a:off x="4029387" y="1572843"/>
            <a:ext cx="170" cy="276999"/>
          </a:xfrm>
          <a:prstGeom prst="plus">
            <a:avLst>
              <a:gd name="adj" fmla="val 31356"/>
            </a:avLst>
          </a:prstGeom>
          <a:solidFill>
            <a:schemeClr val="bg2"/>
          </a:solidFill>
          <a:ln w="19050" algn="ctr">
            <a:solidFill>
              <a:schemeClr val="bg2"/>
            </a:solidFill>
            <a:miter lim="800000"/>
          </a:ln>
        </p:spPr>
        <p:txBody>
          <a:bodyPr wrap="none" lIns="0" tIns="0" rIns="0" bIns="0" anchor="ctr">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ctr">
              <a:spcBef>
                <a:spcPct val="30000"/>
              </a:spcBef>
            </a:pPr>
            <a:endParaRPr lang="en-US">
              <a:latin typeface="宋体" pitchFamily="2" charset="-122"/>
              <a:ea typeface="宋体" pitchFamily="2" charset="-122"/>
            </a:endParaRPr>
          </a:p>
        </p:txBody>
      </p:sp>
      <p:sp>
        <p:nvSpPr>
          <p:cNvPr id="1028" name="Rectangle 2"/>
          <p:cNvSpPr>
            <a:spLocks noGrp="1" noChangeArrowheads="1"/>
          </p:cNvSpPr>
          <p:nvPr>
            <p:ph type="title"/>
            <p:custDataLst>
              <p:tags r:id="rId5"/>
            </p:custDataLst>
          </p:nvPr>
        </p:nvSpPr>
        <p:spPr/>
        <p:txBody>
          <a:bodyPr/>
          <a:lstStyle/>
          <a:p>
            <a:pPr eaLnBrk="1" hangingPunct="1"/>
            <a:r>
              <a:rPr lang="zh-CN" altLang="en-US" smtClean="0">
                <a:solidFill>
                  <a:schemeClr val="tx1"/>
                </a:solidFill>
                <a:latin typeface="宋体" pitchFamily="2" charset="-122"/>
                <a:ea typeface="宋体" pitchFamily="2" charset="-122"/>
              </a:rPr>
              <a:t>目前东方大学城薪酬构成现状</a:t>
            </a:r>
          </a:p>
        </p:txBody>
      </p:sp>
      <p:sp>
        <p:nvSpPr>
          <p:cNvPr id="30762" name="Rectangle 4"/>
          <p:cNvSpPr>
            <a:spLocks noChangeArrowheads="1"/>
          </p:cNvSpPr>
          <p:nvPr>
            <p:custDataLst>
              <p:tags r:id="rId6"/>
            </p:custDataLst>
          </p:nvPr>
        </p:nvSpPr>
        <p:spPr bwMode="auto">
          <a:xfrm>
            <a:off x="3327798" y="1837343"/>
            <a:ext cx="1429146" cy="446087"/>
          </a:xfrm>
          <a:prstGeom prst="rect">
            <a:avLst/>
          </a:prstGeom>
          <a:solidFill>
            <a:schemeClr val="tx2">
              <a:lumMod val="60000"/>
              <a:lumOff val="40000"/>
            </a:schemeClr>
          </a:solidFill>
          <a:ln w="19050" algn="ctr">
            <a:solidFill>
              <a:schemeClr val="accent1"/>
            </a:solidFill>
            <a:miter lim="800000"/>
          </a:ln>
        </p:spPr>
        <p:txBody>
          <a:bodyPr lIns="0" tIns="0" rIns="0" bIns="0"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ctr" fontAlgn="auto">
              <a:spcBef>
                <a:spcPct val="30000"/>
              </a:spcBef>
              <a:spcAft>
                <a:spcPct val="0"/>
              </a:spcAft>
              <a:defRPr/>
            </a:pPr>
            <a:r>
              <a:rPr lang="zh-CN" altLang="en-US" sz="1600" b="1">
                <a:latin typeface="宋体" pitchFamily="2" charset="-122"/>
                <a:ea typeface="宋体" pitchFamily="2" charset="-122"/>
                <a:cs typeface="楷体_GB2312"/>
              </a:rPr>
              <a:t>固定工资</a:t>
            </a:r>
          </a:p>
        </p:txBody>
      </p:sp>
      <p:sp>
        <p:nvSpPr>
          <p:cNvPr id="1031" name="Rectangle 7"/>
          <p:cNvSpPr>
            <a:spLocks noChangeArrowheads="1"/>
          </p:cNvSpPr>
          <p:nvPr>
            <p:custDataLst>
              <p:tags r:id="rId7"/>
            </p:custDataLst>
          </p:nvPr>
        </p:nvSpPr>
        <p:spPr bwMode="auto">
          <a:xfrm>
            <a:off x="5305558" y="2511442"/>
            <a:ext cx="1429146" cy="446087"/>
          </a:xfrm>
          <a:prstGeom prst="rect">
            <a:avLst/>
          </a:prstGeom>
          <a:solidFill>
            <a:srgbClr val="FFC000"/>
          </a:solidFill>
          <a:ln w="19050" algn="ctr">
            <a:solidFill>
              <a:schemeClr val="hlink"/>
            </a:solidFill>
            <a:miter lim="800000"/>
          </a:ln>
        </p:spPr>
        <p:txBody>
          <a:bodyPr lIns="0" tIns="0" rIns="0" bIns="0"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ctr">
              <a:spcBef>
                <a:spcPct val="30000"/>
              </a:spcBef>
            </a:pPr>
            <a:r>
              <a:rPr lang="zh-CN" altLang="en-US" sz="1600" b="1">
                <a:latin typeface="宋体" pitchFamily="2" charset="-122"/>
                <a:ea typeface="宋体" pitchFamily="2" charset="-122"/>
                <a:cs typeface="楷体_GB2312"/>
              </a:rPr>
              <a:t>年终绩效奖金</a:t>
            </a:r>
          </a:p>
        </p:txBody>
      </p:sp>
      <p:sp>
        <p:nvSpPr>
          <p:cNvPr id="30766" name="Rectangle 8"/>
          <p:cNvSpPr>
            <a:spLocks noChangeArrowheads="1"/>
          </p:cNvSpPr>
          <p:nvPr>
            <p:custDataLst>
              <p:tags r:id="rId8"/>
            </p:custDataLst>
          </p:nvPr>
        </p:nvSpPr>
        <p:spPr bwMode="auto">
          <a:xfrm>
            <a:off x="1389601" y="3259145"/>
            <a:ext cx="1427427" cy="447675"/>
          </a:xfrm>
          <a:prstGeom prst="rect">
            <a:avLst/>
          </a:prstGeom>
          <a:solidFill>
            <a:schemeClr val="tx2">
              <a:lumMod val="20000"/>
              <a:lumOff val="80000"/>
            </a:schemeClr>
          </a:solidFill>
          <a:ln w="19050" algn="ctr">
            <a:solidFill>
              <a:schemeClr val="accent1"/>
            </a:solidFill>
            <a:prstDash val="dash"/>
            <a:miter lim="800000"/>
          </a:ln>
        </p:spPr>
        <p:txBody>
          <a:bodyPr lIns="0" tIns="0" rIns="0" bIns="0"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ctr" fontAlgn="auto">
              <a:spcBef>
                <a:spcPct val="30000"/>
              </a:spcBef>
              <a:spcAft>
                <a:spcPct val="0"/>
              </a:spcAft>
              <a:defRPr/>
            </a:pPr>
            <a:r>
              <a:rPr lang="zh-CN" altLang="en-US" b="1">
                <a:latin typeface="宋体" pitchFamily="2" charset="-122"/>
                <a:ea typeface="宋体" pitchFamily="2" charset="-122"/>
                <a:cs typeface="楷体_GB2312"/>
              </a:rPr>
              <a:t>各项福利</a:t>
            </a:r>
          </a:p>
        </p:txBody>
      </p:sp>
      <p:sp>
        <p:nvSpPr>
          <p:cNvPr id="30767" name="Rectangle 9"/>
          <p:cNvSpPr>
            <a:spLocks noChangeArrowheads="1"/>
          </p:cNvSpPr>
          <p:nvPr>
            <p:custDataLst>
              <p:tags r:id="rId9"/>
            </p:custDataLst>
          </p:nvPr>
        </p:nvSpPr>
        <p:spPr bwMode="auto">
          <a:xfrm>
            <a:off x="3327798" y="2510648"/>
            <a:ext cx="1429146" cy="447675"/>
          </a:xfrm>
          <a:prstGeom prst="rect">
            <a:avLst/>
          </a:prstGeom>
          <a:solidFill>
            <a:schemeClr val="tx2">
              <a:lumMod val="60000"/>
              <a:lumOff val="40000"/>
            </a:schemeClr>
          </a:solidFill>
          <a:ln w="19050" algn="ctr">
            <a:solidFill>
              <a:schemeClr val="accent1"/>
            </a:solidFill>
            <a:miter lim="800000"/>
          </a:ln>
        </p:spPr>
        <p:txBody>
          <a:bodyPr lIns="0" tIns="0" rIns="0" bIns="0"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ctr" fontAlgn="auto">
              <a:spcBef>
                <a:spcPct val="30000"/>
              </a:spcBef>
              <a:spcAft>
                <a:spcPct val="0"/>
              </a:spcAft>
              <a:defRPr/>
            </a:pPr>
            <a:r>
              <a:rPr lang="zh-CN" altLang="en-US" sz="1600" b="1">
                <a:latin typeface="宋体" pitchFamily="2" charset="-122"/>
                <a:ea typeface="宋体" pitchFamily="2" charset="-122"/>
                <a:cs typeface="楷体_GB2312"/>
              </a:rPr>
              <a:t>固定津贴</a:t>
            </a:r>
          </a:p>
        </p:txBody>
      </p:sp>
      <p:sp>
        <p:nvSpPr>
          <p:cNvPr id="30768" name="Rectangle 10"/>
          <p:cNvSpPr>
            <a:spLocks noChangeArrowheads="1"/>
          </p:cNvSpPr>
          <p:nvPr>
            <p:custDataLst>
              <p:tags r:id="rId10"/>
            </p:custDataLst>
          </p:nvPr>
        </p:nvSpPr>
        <p:spPr bwMode="auto">
          <a:xfrm>
            <a:off x="3327798" y="3263907"/>
            <a:ext cx="1429146" cy="447675"/>
          </a:xfrm>
          <a:prstGeom prst="rect">
            <a:avLst/>
          </a:prstGeom>
          <a:solidFill>
            <a:schemeClr val="tx2">
              <a:lumMod val="60000"/>
              <a:lumOff val="40000"/>
            </a:schemeClr>
          </a:solidFill>
          <a:ln w="19050" algn="ctr">
            <a:solidFill>
              <a:schemeClr val="accent1"/>
            </a:solidFill>
            <a:miter lim="800000"/>
          </a:ln>
        </p:spPr>
        <p:txBody>
          <a:bodyPr lIns="0" tIns="0" rIns="0" bIns="0"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ctr" fontAlgn="auto">
              <a:spcBef>
                <a:spcPct val="30000"/>
              </a:spcBef>
              <a:spcAft>
                <a:spcPct val="0"/>
              </a:spcAft>
              <a:defRPr/>
            </a:pPr>
            <a:r>
              <a:rPr lang="zh-CN" altLang="en-US" sz="1600" b="1">
                <a:latin typeface="宋体" pitchFamily="2" charset="-122"/>
                <a:ea typeface="宋体" pitchFamily="2" charset="-122"/>
                <a:cs typeface="楷体_GB2312"/>
              </a:rPr>
              <a:t>固定薪酬</a:t>
            </a:r>
            <a:endParaRPr lang="en-US" altLang="zh-CN" sz="1600" b="1">
              <a:latin typeface="宋体" pitchFamily="2" charset="-122"/>
              <a:ea typeface="宋体" pitchFamily="2" charset="-122"/>
              <a:cs typeface="楷体_GB2312"/>
            </a:endParaRPr>
          </a:p>
        </p:txBody>
      </p:sp>
      <p:sp>
        <p:nvSpPr>
          <p:cNvPr id="1035" name="Rectangle 11"/>
          <p:cNvSpPr>
            <a:spLocks noChangeArrowheads="1"/>
          </p:cNvSpPr>
          <p:nvPr>
            <p:custDataLst>
              <p:tags r:id="rId11"/>
            </p:custDataLst>
          </p:nvPr>
        </p:nvSpPr>
        <p:spPr bwMode="auto">
          <a:xfrm>
            <a:off x="5303847" y="3263907"/>
            <a:ext cx="1429147" cy="447675"/>
          </a:xfrm>
          <a:prstGeom prst="rect">
            <a:avLst/>
          </a:prstGeom>
          <a:solidFill>
            <a:srgbClr val="FFC000"/>
          </a:solidFill>
          <a:ln w="19050" algn="ctr">
            <a:solidFill>
              <a:schemeClr val="hlink"/>
            </a:solidFill>
            <a:miter lim="800000"/>
          </a:ln>
        </p:spPr>
        <p:txBody>
          <a:bodyPr lIns="0" tIns="0" rIns="0" bIns="0"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ctr">
              <a:spcBef>
                <a:spcPct val="30000"/>
              </a:spcBef>
            </a:pPr>
            <a:r>
              <a:rPr lang="zh-CN" altLang="en-US" sz="1600" b="1" smtClean="0">
                <a:latin typeface="宋体" pitchFamily="2" charset="-122"/>
                <a:ea typeface="宋体" pitchFamily="2" charset="-122"/>
                <a:cs typeface="楷体_GB2312"/>
              </a:rPr>
              <a:t>激励薪</a:t>
            </a:r>
            <a:r>
              <a:rPr lang="zh-CN" altLang="en-US" sz="1600" b="1">
                <a:latin typeface="宋体" pitchFamily="2" charset="-122"/>
                <a:ea typeface="宋体" pitchFamily="2" charset="-122"/>
                <a:cs typeface="楷体_GB2312"/>
              </a:rPr>
              <a:t>酬</a:t>
            </a:r>
            <a:endParaRPr lang="en-US" altLang="zh-CN" sz="1600" b="1">
              <a:latin typeface="宋体" pitchFamily="2" charset="-122"/>
              <a:ea typeface="宋体" pitchFamily="2" charset="-122"/>
              <a:cs typeface="楷体_GB2312"/>
            </a:endParaRPr>
          </a:p>
        </p:txBody>
      </p:sp>
      <p:sp>
        <p:nvSpPr>
          <p:cNvPr id="1036" name="AutoShape 12"/>
          <p:cNvSpPr>
            <a:spLocks noChangeArrowheads="1"/>
          </p:cNvSpPr>
          <p:nvPr/>
        </p:nvSpPr>
        <p:spPr bwMode="auto">
          <a:xfrm>
            <a:off x="6032944" y="2237617"/>
            <a:ext cx="170" cy="276999"/>
          </a:xfrm>
          <a:prstGeom prst="plus">
            <a:avLst>
              <a:gd name="adj" fmla="val 31356"/>
            </a:avLst>
          </a:prstGeom>
          <a:solidFill>
            <a:schemeClr val="bg2"/>
          </a:solidFill>
          <a:ln w="19050" algn="ctr">
            <a:solidFill>
              <a:schemeClr val="bg2"/>
            </a:solidFill>
            <a:miter lim="800000"/>
          </a:ln>
        </p:spPr>
        <p:txBody>
          <a:bodyPr wrap="none" lIns="0" tIns="0" rIns="0" bIns="0" anchor="ctr">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ctr">
              <a:spcBef>
                <a:spcPct val="30000"/>
              </a:spcBef>
            </a:pPr>
            <a:endParaRPr lang="en-US">
              <a:latin typeface="宋体" pitchFamily="2" charset="-122"/>
              <a:ea typeface="宋体" pitchFamily="2" charset="-122"/>
            </a:endParaRPr>
          </a:p>
        </p:txBody>
      </p:sp>
      <p:sp>
        <p:nvSpPr>
          <p:cNvPr id="1038" name="AutoShape 16"/>
          <p:cNvSpPr>
            <a:spLocks noChangeArrowheads="1"/>
          </p:cNvSpPr>
          <p:nvPr>
            <p:custDataLst>
              <p:tags r:id="rId12"/>
            </p:custDataLst>
          </p:nvPr>
        </p:nvSpPr>
        <p:spPr bwMode="auto">
          <a:xfrm>
            <a:off x="5054383" y="3350829"/>
            <a:ext cx="170" cy="276999"/>
          </a:xfrm>
          <a:prstGeom prst="plus">
            <a:avLst>
              <a:gd name="adj" fmla="val 31356"/>
            </a:avLst>
          </a:prstGeom>
          <a:solidFill>
            <a:schemeClr val="bg2"/>
          </a:solidFill>
          <a:ln w="19050" algn="ctr">
            <a:solidFill>
              <a:schemeClr val="bg2"/>
            </a:solidFill>
            <a:miter lim="800000"/>
          </a:ln>
        </p:spPr>
        <p:txBody>
          <a:bodyPr wrap="none" lIns="0" tIns="0" rIns="0" bIns="0" anchor="ctr">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ctr">
              <a:spcBef>
                <a:spcPct val="30000"/>
              </a:spcBef>
            </a:pPr>
            <a:endParaRPr lang="en-US">
              <a:latin typeface="宋体" pitchFamily="2" charset="-122"/>
              <a:ea typeface="宋体" pitchFamily="2" charset="-122"/>
            </a:endParaRPr>
          </a:p>
        </p:txBody>
      </p:sp>
      <p:sp>
        <p:nvSpPr>
          <p:cNvPr id="1039" name="AutoShape 17"/>
          <p:cNvSpPr>
            <a:spLocks noChangeArrowheads="1"/>
          </p:cNvSpPr>
          <p:nvPr>
            <p:custDataLst>
              <p:tags r:id="rId13"/>
            </p:custDataLst>
          </p:nvPr>
        </p:nvSpPr>
        <p:spPr bwMode="auto">
          <a:xfrm>
            <a:off x="3054266" y="3350829"/>
            <a:ext cx="170" cy="276999"/>
          </a:xfrm>
          <a:prstGeom prst="plus">
            <a:avLst>
              <a:gd name="adj" fmla="val 31356"/>
            </a:avLst>
          </a:prstGeom>
          <a:solidFill>
            <a:schemeClr val="bg2"/>
          </a:solidFill>
          <a:ln w="19050" algn="ctr">
            <a:solidFill>
              <a:schemeClr val="bg2"/>
            </a:solidFill>
            <a:miter lim="800000"/>
          </a:ln>
        </p:spPr>
        <p:txBody>
          <a:bodyPr wrap="none" lIns="0" tIns="0" rIns="0" bIns="0" anchor="ctr">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ctr">
              <a:spcBef>
                <a:spcPct val="30000"/>
              </a:spcBef>
            </a:pPr>
            <a:endParaRPr lang="en-US">
              <a:latin typeface="宋体" pitchFamily="2" charset="-122"/>
              <a:ea typeface="宋体" pitchFamily="2" charset="-122"/>
            </a:endParaRPr>
          </a:p>
        </p:txBody>
      </p:sp>
      <p:grpSp>
        <p:nvGrpSpPr>
          <p:cNvPr id="2" name="Group 20"/>
          <p:cNvGrpSpPr/>
          <p:nvPr>
            <p:custDataLst>
              <p:tags r:id="rId14"/>
            </p:custDataLst>
          </p:nvPr>
        </p:nvGrpSpPr>
        <p:grpSpPr>
          <a:xfrm>
            <a:off x="3941771" y="2978393"/>
            <a:ext cx="197777" cy="277355"/>
            <a:chOff x="2095" y="2600"/>
            <a:chExt cx="94" cy="316"/>
          </a:xfrm>
        </p:grpSpPr>
        <p:sp>
          <p:nvSpPr>
            <p:cNvPr id="1096" name="Rectangle 18"/>
            <p:cNvSpPr>
              <a:spLocks noChangeArrowheads="1"/>
            </p:cNvSpPr>
            <p:nvPr/>
          </p:nvSpPr>
          <p:spPr bwMode="auto">
            <a:xfrm flipH="1">
              <a:off x="2095" y="2600"/>
              <a:ext cx="0" cy="316"/>
            </a:xfrm>
            <a:prstGeom prst="rect">
              <a:avLst/>
            </a:prstGeom>
            <a:noFill/>
            <a:ln w="19050" algn="ctr">
              <a:solidFill>
                <a:schemeClr val="accent1"/>
              </a:solidFill>
              <a:miter lim="800000"/>
            </a:ln>
          </p:spPr>
          <p:txBody>
            <a:bodyPr wrap="none" lIns="0" tIns="0" rIns="0" bIns="0" anchor="ctr">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ctr">
                <a:spcBef>
                  <a:spcPct val="30000"/>
                </a:spcBef>
              </a:pPr>
              <a:endParaRPr lang="en-US">
                <a:latin typeface="宋体" pitchFamily="2" charset="-122"/>
                <a:ea typeface="宋体" pitchFamily="2" charset="-122"/>
              </a:endParaRPr>
            </a:p>
          </p:txBody>
        </p:sp>
        <p:sp>
          <p:nvSpPr>
            <p:cNvPr id="1097" name="Rectangle 19"/>
            <p:cNvSpPr>
              <a:spLocks noChangeArrowheads="1"/>
            </p:cNvSpPr>
            <p:nvPr/>
          </p:nvSpPr>
          <p:spPr bwMode="auto">
            <a:xfrm flipH="1">
              <a:off x="2189" y="2600"/>
              <a:ext cx="0" cy="316"/>
            </a:xfrm>
            <a:prstGeom prst="rect">
              <a:avLst/>
            </a:prstGeom>
            <a:noFill/>
            <a:ln w="19050" algn="ctr">
              <a:solidFill>
                <a:schemeClr val="accent1"/>
              </a:solidFill>
              <a:miter lim="800000"/>
            </a:ln>
          </p:spPr>
          <p:txBody>
            <a:bodyPr wrap="none" lIns="0" tIns="0" rIns="0" bIns="0" anchor="ctr">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ctr">
                <a:spcBef>
                  <a:spcPct val="30000"/>
                </a:spcBef>
              </a:pPr>
              <a:endParaRPr lang="en-US">
                <a:latin typeface="宋体" pitchFamily="2" charset="-122"/>
                <a:ea typeface="宋体" pitchFamily="2" charset="-122"/>
              </a:endParaRPr>
            </a:p>
          </p:txBody>
        </p:sp>
      </p:grpSp>
      <p:grpSp>
        <p:nvGrpSpPr>
          <p:cNvPr id="3" name="Group 21"/>
          <p:cNvGrpSpPr/>
          <p:nvPr>
            <p:custDataLst>
              <p:tags r:id="rId15"/>
            </p:custDataLst>
          </p:nvPr>
        </p:nvGrpSpPr>
        <p:grpSpPr>
          <a:xfrm>
            <a:off x="5945323" y="2967269"/>
            <a:ext cx="147902" cy="277354"/>
            <a:chOff x="2095" y="2600"/>
            <a:chExt cx="94" cy="316"/>
          </a:xfrm>
        </p:grpSpPr>
        <p:sp>
          <p:nvSpPr>
            <p:cNvPr id="1094" name="Rectangle 22"/>
            <p:cNvSpPr>
              <a:spLocks noChangeArrowheads="1"/>
            </p:cNvSpPr>
            <p:nvPr/>
          </p:nvSpPr>
          <p:spPr bwMode="auto">
            <a:xfrm flipH="1">
              <a:off x="2095" y="2600"/>
              <a:ext cx="0" cy="316"/>
            </a:xfrm>
            <a:prstGeom prst="rect">
              <a:avLst/>
            </a:prstGeom>
            <a:noFill/>
            <a:ln w="19050" algn="ctr">
              <a:solidFill>
                <a:schemeClr val="accent1"/>
              </a:solidFill>
              <a:miter lim="800000"/>
            </a:ln>
          </p:spPr>
          <p:txBody>
            <a:bodyPr wrap="none" lIns="0" tIns="0" rIns="0" bIns="0" anchor="ctr">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ctr">
                <a:spcBef>
                  <a:spcPct val="30000"/>
                </a:spcBef>
              </a:pPr>
              <a:endParaRPr lang="en-US">
                <a:latin typeface="宋体" pitchFamily="2" charset="-122"/>
                <a:ea typeface="宋体" pitchFamily="2" charset="-122"/>
              </a:endParaRPr>
            </a:p>
          </p:txBody>
        </p:sp>
        <p:sp>
          <p:nvSpPr>
            <p:cNvPr id="1095" name="Rectangle 23"/>
            <p:cNvSpPr>
              <a:spLocks noChangeArrowheads="1"/>
            </p:cNvSpPr>
            <p:nvPr/>
          </p:nvSpPr>
          <p:spPr bwMode="auto">
            <a:xfrm flipH="1">
              <a:off x="2189" y="2600"/>
              <a:ext cx="0" cy="316"/>
            </a:xfrm>
            <a:prstGeom prst="rect">
              <a:avLst/>
            </a:prstGeom>
            <a:noFill/>
            <a:ln w="19050" algn="ctr">
              <a:solidFill>
                <a:schemeClr val="accent1"/>
              </a:solidFill>
              <a:miter lim="800000"/>
            </a:ln>
          </p:spPr>
          <p:txBody>
            <a:bodyPr wrap="none" lIns="0" tIns="0" rIns="0" bIns="0" anchor="ctr">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ctr">
                <a:spcBef>
                  <a:spcPct val="30000"/>
                </a:spcBef>
              </a:pPr>
              <a:endParaRPr lang="en-US">
                <a:latin typeface="宋体" pitchFamily="2" charset="-122"/>
                <a:ea typeface="宋体" pitchFamily="2" charset="-122"/>
              </a:endParaRPr>
            </a:p>
          </p:txBody>
        </p:sp>
      </p:grpSp>
      <p:grpSp>
        <p:nvGrpSpPr>
          <p:cNvPr id="4" name="Group 24"/>
          <p:cNvGrpSpPr/>
          <p:nvPr>
            <p:custDataLst>
              <p:tags r:id="rId16"/>
            </p:custDataLst>
          </p:nvPr>
        </p:nvGrpSpPr>
        <p:grpSpPr>
          <a:xfrm rot="5400000">
            <a:off x="7010874" y="3351462"/>
            <a:ext cx="125412" cy="277328"/>
            <a:chOff x="2095" y="2670"/>
            <a:chExt cx="94" cy="176"/>
          </a:xfrm>
        </p:grpSpPr>
        <p:sp>
          <p:nvSpPr>
            <p:cNvPr id="1092" name="Rectangle 25"/>
            <p:cNvSpPr>
              <a:spLocks noChangeArrowheads="1"/>
            </p:cNvSpPr>
            <p:nvPr/>
          </p:nvSpPr>
          <p:spPr bwMode="auto">
            <a:xfrm flipH="1">
              <a:off x="2095" y="2670"/>
              <a:ext cx="0" cy="176"/>
            </a:xfrm>
            <a:prstGeom prst="rect">
              <a:avLst/>
            </a:prstGeom>
            <a:noFill/>
            <a:ln w="19050" algn="ctr">
              <a:solidFill>
                <a:schemeClr val="accent1"/>
              </a:solidFill>
              <a:miter lim="800000"/>
            </a:ln>
          </p:spPr>
          <p:txBody>
            <a:bodyPr wrap="none" lIns="0" tIns="0" rIns="0" bIns="0" anchor="ctr">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ctr">
                <a:spcBef>
                  <a:spcPct val="30000"/>
                </a:spcBef>
              </a:pPr>
              <a:endParaRPr lang="en-US">
                <a:latin typeface="宋体" pitchFamily="2" charset="-122"/>
                <a:ea typeface="宋体" pitchFamily="2" charset="-122"/>
              </a:endParaRPr>
            </a:p>
          </p:txBody>
        </p:sp>
        <p:sp>
          <p:nvSpPr>
            <p:cNvPr id="1093" name="Rectangle 26"/>
            <p:cNvSpPr>
              <a:spLocks noChangeArrowheads="1"/>
            </p:cNvSpPr>
            <p:nvPr/>
          </p:nvSpPr>
          <p:spPr bwMode="auto">
            <a:xfrm flipH="1">
              <a:off x="2189" y="2670"/>
              <a:ext cx="0" cy="176"/>
            </a:xfrm>
            <a:prstGeom prst="rect">
              <a:avLst/>
            </a:prstGeom>
            <a:noFill/>
            <a:ln w="19050" algn="ctr">
              <a:solidFill>
                <a:schemeClr val="accent1"/>
              </a:solidFill>
              <a:miter lim="800000"/>
            </a:ln>
          </p:spPr>
          <p:txBody>
            <a:bodyPr wrap="none" lIns="0" tIns="0" rIns="0" bIns="0" anchor="ctr">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ctr">
                <a:spcBef>
                  <a:spcPct val="30000"/>
                </a:spcBef>
              </a:pPr>
              <a:endParaRPr lang="en-US">
                <a:latin typeface="宋体" pitchFamily="2" charset="-122"/>
                <a:ea typeface="宋体" pitchFamily="2" charset="-122"/>
              </a:endParaRPr>
            </a:p>
          </p:txBody>
        </p:sp>
      </p:grpSp>
      <p:sp>
        <p:nvSpPr>
          <p:cNvPr id="30778" name="Rectangle 27"/>
          <p:cNvSpPr>
            <a:spLocks noChangeArrowheads="1"/>
          </p:cNvSpPr>
          <p:nvPr>
            <p:custDataLst>
              <p:tags r:id="rId17"/>
            </p:custDataLst>
          </p:nvPr>
        </p:nvSpPr>
        <p:spPr bwMode="auto">
          <a:xfrm>
            <a:off x="7353838" y="3263907"/>
            <a:ext cx="1427427" cy="447675"/>
          </a:xfrm>
          <a:prstGeom prst="rect">
            <a:avLst/>
          </a:prstGeom>
          <a:solidFill>
            <a:srgbClr val="92D050"/>
          </a:solidFill>
          <a:ln w="19050" algn="ctr">
            <a:solidFill>
              <a:schemeClr val="bg2">
                <a:lumMod val="50000"/>
              </a:schemeClr>
            </a:solidFill>
            <a:miter lim="800000"/>
          </a:ln>
        </p:spPr>
        <p:txBody>
          <a:bodyPr lIns="0" tIns="0" rIns="0" bIns="0"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ctr" fontAlgn="auto">
              <a:spcBef>
                <a:spcPct val="30000"/>
              </a:spcBef>
              <a:spcAft>
                <a:spcPct val="0"/>
              </a:spcAft>
              <a:defRPr/>
            </a:pPr>
            <a:r>
              <a:rPr lang="zh-CN" altLang="en-US" b="1">
                <a:latin typeface="宋体" pitchFamily="2" charset="-122"/>
                <a:ea typeface="宋体" pitchFamily="2" charset="-122"/>
                <a:cs typeface="楷体_GB2312"/>
              </a:rPr>
              <a:t>总薪酬</a:t>
            </a:r>
            <a:endParaRPr lang="en-US" altLang="zh-CN" b="1">
              <a:latin typeface="宋体" pitchFamily="2" charset="-122"/>
              <a:ea typeface="宋体" pitchFamily="2" charset="-122"/>
              <a:cs typeface="楷体_GB2312"/>
            </a:endParaRPr>
          </a:p>
        </p:txBody>
      </p:sp>
      <p:sp>
        <p:nvSpPr>
          <p:cNvPr id="30724" name="AutoShape 29"/>
          <p:cNvSpPr>
            <a:spLocks noChangeArrowheads="1"/>
          </p:cNvSpPr>
          <p:nvPr>
            <p:custDataLst>
              <p:tags r:id="rId18"/>
            </p:custDataLst>
          </p:nvPr>
        </p:nvSpPr>
        <p:spPr bwMode="auto">
          <a:xfrm>
            <a:off x="321602" y="2335230"/>
            <a:ext cx="1742148" cy="765175"/>
          </a:xfrm>
          <a:prstGeom prst="wedgeRoundRectCallout">
            <a:avLst>
              <a:gd name="adj1" fmla="val 50889"/>
              <a:gd name="adj2" fmla="val 61611"/>
              <a:gd name="adj3" fmla="val 16667"/>
            </a:avLst>
          </a:prstGeom>
          <a:noFill/>
          <a:ln w="19050" algn="ctr">
            <a:solidFill>
              <a:schemeClr val="tx2">
                <a:lumMod val="60000"/>
                <a:lumOff val="40000"/>
              </a:schemeClr>
            </a:solidFill>
            <a:miter lim="800000"/>
          </a:ln>
        </p:spPr>
        <p:txBody>
          <a:bodyPr lIns="0" tIns="0" rIns="0" bIns="0"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ctr" fontAlgn="auto">
              <a:spcBef>
                <a:spcPct val="30000"/>
              </a:spcBef>
              <a:spcAft>
                <a:spcPct val="0"/>
              </a:spcAft>
              <a:defRPr/>
            </a:pPr>
            <a:r>
              <a:rPr lang="zh-CN" altLang="en-US" sz="1400">
                <a:latin typeface="宋体" pitchFamily="2" charset="-122"/>
                <a:ea typeface="宋体" pitchFamily="2" charset="-122"/>
                <a:cs typeface="+mn-cs"/>
              </a:rPr>
              <a:t>根据国家地方法律法规为员工提供的保险福利等内容</a:t>
            </a:r>
          </a:p>
        </p:txBody>
      </p:sp>
      <p:graphicFrame>
        <p:nvGraphicFramePr>
          <p:cNvPr id="305362" name="Group 210"/>
          <p:cNvGraphicFramePr>
            <a:graphicFrameLocks noGrp="1"/>
          </p:cNvGraphicFramePr>
          <p:nvPr>
            <p:custDataLst>
              <p:tags r:id="rId19"/>
            </p:custDataLst>
          </p:nvPr>
        </p:nvGraphicFramePr>
        <p:xfrm>
          <a:off x="495300" y="3830642"/>
          <a:ext cx="8832850" cy="2547577"/>
        </p:xfrm>
        <a:graphic>
          <a:graphicData uri="http://schemas.openxmlformats.org/drawingml/2006/table">
            <a:tbl>
              <a:tblPr/>
              <a:tblGrid>
                <a:gridCol w="1700971"/>
                <a:gridCol w="7131879"/>
              </a:tblGrid>
              <a:tr h="238970">
                <a:tc>
                  <a:txBody>
                    <a:bodyPr vert="horz" wrap="square"/>
                    <a:lstStyle/>
                    <a:p>
                      <a:pPr marL="0" marR="0" lvl="0" indent="0" algn="l" defTabSz="914400" rtl="0" eaLnBrk="1" fontAlgn="base" latinLnBrk="0" hangingPunct="1">
                        <a:lnSpc>
                          <a:spcPct val="100000"/>
                        </a:lnSpc>
                        <a:spcBef>
                          <a:spcPct val="50000"/>
                        </a:spcBef>
                        <a:spcAft>
                          <a:spcPct val="0"/>
                        </a:spcAft>
                        <a:buClr>
                          <a:schemeClr val="bg2"/>
                        </a:buClr>
                        <a:buSzTx/>
                        <a:buFont typeface="Verdana" pitchFamily="34" charset="0"/>
                        <a:buNone/>
                      </a:pPr>
                      <a:r>
                        <a:rPr kumimoji="0" lang="zh-CN" altLang="en-US" sz="1400" b="1" i="0" u="none" strike="noStrike" cap="none" normalizeH="0" baseline="0" smtClean="0">
                          <a:ln>
                            <a:noFill/>
                          </a:ln>
                          <a:solidFill>
                            <a:schemeClr val="tx1"/>
                          </a:solidFill>
                          <a:effectLst/>
                          <a:latin typeface="宋体" pitchFamily="2" charset="-122"/>
                          <a:ea typeface="宋体" pitchFamily="2" charset="-122"/>
                        </a:rPr>
                        <a:t>名称</a:t>
                      </a:r>
                    </a:p>
                  </a:txBody>
                  <a:tcPr marL="18000" marR="18000" marT="0" marB="0" anchor="ctr" horzOverflow="overflow">
                    <a:lnL w="1905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5">
                        <a:lumMod val="40000"/>
                        <a:lumOff val="60000"/>
                      </a:schemeClr>
                    </a:solidFill>
                  </a:tcPr>
                </a:tc>
                <a:tc>
                  <a:txBody>
                    <a:bodyPr vert="horz" wrap="square"/>
                    <a:lstStyle/>
                    <a:p>
                      <a:pPr marL="0" marR="0" lvl="0" indent="0" algn="l" defTabSz="914400" rtl="0" eaLnBrk="1" fontAlgn="base" latinLnBrk="0" hangingPunct="1">
                        <a:lnSpc>
                          <a:spcPct val="100000"/>
                        </a:lnSpc>
                        <a:spcBef>
                          <a:spcPct val="50000"/>
                        </a:spcBef>
                        <a:spcAft>
                          <a:spcPct val="0"/>
                        </a:spcAft>
                        <a:buClr>
                          <a:schemeClr val="bg2"/>
                        </a:buClr>
                        <a:buSzTx/>
                        <a:buFont typeface="Verdana" pitchFamily="34" charset="0"/>
                        <a:buNone/>
                      </a:pPr>
                      <a:r>
                        <a:rPr kumimoji="0" lang="zh-CN" altLang="en-US" sz="1400" b="1" i="0" u="none" strike="noStrike" cap="none" normalizeH="0" baseline="0" smtClean="0">
                          <a:ln>
                            <a:noFill/>
                          </a:ln>
                          <a:solidFill>
                            <a:schemeClr val="tx1"/>
                          </a:solidFill>
                          <a:effectLst/>
                          <a:latin typeface="宋体" pitchFamily="2" charset="-122"/>
                          <a:ea typeface="宋体" pitchFamily="2" charset="-122"/>
                        </a:rPr>
                        <a:t>定义</a:t>
                      </a:r>
                    </a:p>
                  </a:txBody>
                  <a:tcPr marL="18000" marR="18000" marT="0" marB="0" anchor="ctr" horzOverflow="overflow">
                    <a:lnL w="12700" cap="flat" cmpd="sng" algn="ctr">
                      <a:solidFill>
                        <a:schemeClr val="tx1"/>
                      </a:solidFill>
                      <a:prstDash val="solid"/>
                      <a:round/>
                      <a:headEnd type="none" w="med" len="med"/>
                      <a:tailEnd type="none" w="med" len="med"/>
                    </a:lnL>
                    <a:lnR w="1905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68841">
                <a:tc>
                  <a:txBody>
                    <a:bodyPr vert="horz" wrap="square"/>
                    <a:lstStyle/>
                    <a:p>
                      <a:pPr marL="0" marR="0" lvl="0" indent="0" algn="l" defTabSz="914400" rtl="0" eaLnBrk="1" fontAlgn="base" latinLnBrk="0" hangingPunct="1">
                        <a:lnSpc>
                          <a:spcPct val="100000"/>
                        </a:lnSpc>
                        <a:spcBef>
                          <a:spcPct val="50000"/>
                        </a:spcBef>
                        <a:spcAft>
                          <a:spcPct val="0"/>
                        </a:spcAft>
                        <a:buClr>
                          <a:schemeClr val="bg2"/>
                        </a:buClr>
                        <a:buSzTx/>
                        <a:buFont typeface="Verdana" pitchFamily="34" charset="0"/>
                        <a:buNone/>
                      </a:pPr>
                      <a:r>
                        <a:rPr kumimoji="0" lang="zh-CN" altLang="en-US" sz="1400" b="1" i="0" u="none" strike="noStrike" cap="none" normalizeH="0" baseline="0" smtClean="0">
                          <a:ln>
                            <a:noFill/>
                          </a:ln>
                          <a:solidFill>
                            <a:schemeClr val="tx1"/>
                          </a:solidFill>
                          <a:effectLst/>
                          <a:latin typeface="宋体" pitchFamily="2" charset="-122"/>
                          <a:ea typeface="宋体" pitchFamily="2" charset="-122"/>
                        </a:rPr>
                        <a:t>固定薪酬</a:t>
                      </a:r>
                      <a:endParaRPr kumimoji="0" lang="en-US" sz="1400" b="1" i="0" u="none" strike="noStrike" cap="none" normalizeH="0" baseline="0" smtClean="0">
                        <a:ln>
                          <a:noFill/>
                        </a:ln>
                        <a:solidFill>
                          <a:schemeClr val="tx1"/>
                        </a:solidFill>
                        <a:effectLst/>
                        <a:latin typeface="宋体" pitchFamily="2" charset="-122"/>
                        <a:ea typeface="宋体" pitchFamily="2" charset="-122"/>
                      </a:endParaRPr>
                    </a:p>
                  </a:txBody>
                  <a:tcPr marL="18000" marR="18000" marT="0" marB="0" anchor="ctr" horzOverflow="overflow">
                    <a:lnL w="1905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5">
                        <a:lumMod val="40000"/>
                        <a:lumOff val="60000"/>
                      </a:schemeClr>
                    </a:solidFill>
                  </a:tcPr>
                </a:tc>
                <a:tc>
                  <a:txBody>
                    <a:bodyPr vert="horz" wrap="square"/>
                    <a:lstStyle/>
                    <a:p>
                      <a:pPr marL="0" marR="0" lvl="0" indent="0" algn="l" defTabSz="914400" rtl="0" eaLnBrk="1" fontAlgn="auto" latinLnBrk="0" hangingPunct="1">
                        <a:lnSpc>
                          <a:spcPct val="100000"/>
                        </a:lnSpc>
                        <a:spcBef>
                          <a:spcPct val="0"/>
                        </a:spcBef>
                        <a:spcAft>
                          <a:spcPct val="0"/>
                        </a:spcAft>
                        <a:buClrTx/>
                        <a:buSzTx/>
                        <a:buFontTx/>
                        <a:buNone/>
                        <a:defRPr/>
                      </a:pPr>
                      <a:r>
                        <a:rPr kumimoji="0" lang="zh-CN" altLang="en-US" sz="1400" b="0" i="0" u="none" strike="noStrike" cap="none" normalizeH="0" baseline="0" smtClean="0">
                          <a:ln>
                            <a:noFill/>
                          </a:ln>
                          <a:solidFill>
                            <a:schemeClr val="tx1"/>
                          </a:solidFill>
                          <a:effectLst/>
                          <a:latin typeface="宋体" pitchFamily="2" charset="-122"/>
                          <a:ea typeface="宋体" pitchFamily="2" charset="-122"/>
                        </a:rPr>
                        <a:t>固定薪酬分为固定工资和固定津贴</a:t>
                      </a:r>
                      <a:endParaRPr lang="en-US" sz="1400">
                        <a:latin typeface="宋体" pitchFamily="2" charset="-122"/>
                        <a:ea typeface="宋体" pitchFamily="2" charset="-122"/>
                      </a:endParaRPr>
                    </a:p>
                  </a:txBody>
                  <a:tcPr marL="18000" marR="18000" marT="0" marB="0" anchor="ctr" horzOverflow="overflow">
                    <a:lnL w="12700" cap="flat" cmpd="sng" algn="ctr">
                      <a:solidFill>
                        <a:schemeClr val="tx1"/>
                      </a:solidFill>
                      <a:prstDash val="solid"/>
                      <a:round/>
                      <a:headEnd type="none" w="med" len="med"/>
                      <a:tailEnd type="none" w="med" len="med"/>
                    </a:lnL>
                    <a:lnR w="1905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68841">
                <a:tc>
                  <a:txBody>
                    <a:bodyPr vert="horz" wrap="square"/>
                    <a:lstStyle/>
                    <a:p>
                      <a:pPr marL="0" marR="0" lvl="0" indent="0" algn="l" defTabSz="914400" rtl="0" eaLnBrk="1" fontAlgn="base" latinLnBrk="0" hangingPunct="1">
                        <a:lnSpc>
                          <a:spcPct val="100000"/>
                        </a:lnSpc>
                        <a:spcBef>
                          <a:spcPct val="50000"/>
                        </a:spcBef>
                        <a:spcAft>
                          <a:spcPct val="0"/>
                        </a:spcAft>
                        <a:buClr>
                          <a:schemeClr val="bg2"/>
                        </a:buClr>
                        <a:buSzTx/>
                        <a:buFont typeface="Verdana" pitchFamily="34" charset="0"/>
                        <a:buNone/>
                      </a:pPr>
                      <a:r>
                        <a:rPr kumimoji="0" lang="zh-CN" altLang="en-US" sz="1400" b="0" i="0" u="none" strike="noStrike" cap="none" normalizeH="0" baseline="0" smtClean="0">
                          <a:ln>
                            <a:noFill/>
                          </a:ln>
                          <a:solidFill>
                            <a:schemeClr val="tx1"/>
                          </a:solidFill>
                          <a:effectLst/>
                          <a:latin typeface="宋体" pitchFamily="2" charset="-122"/>
                          <a:ea typeface="宋体" pitchFamily="2" charset="-122"/>
                        </a:rPr>
                        <a:t>固定工资</a:t>
                      </a:r>
                      <a:endParaRPr kumimoji="0" lang="en-US" sz="1400" b="0" i="0" u="none" strike="noStrike" cap="none" normalizeH="0" baseline="0" smtClean="0">
                        <a:ln>
                          <a:noFill/>
                        </a:ln>
                        <a:solidFill>
                          <a:schemeClr val="tx1"/>
                        </a:solidFill>
                        <a:effectLst/>
                        <a:latin typeface="宋体" pitchFamily="2" charset="-122"/>
                        <a:ea typeface="宋体" pitchFamily="2" charset="-122"/>
                      </a:endParaRPr>
                    </a:p>
                  </a:txBody>
                  <a:tcPr marL="18000" marR="18000" marT="0" marB="0" anchor="ctr" horzOverflow="overflow">
                    <a:lnL w="1905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5">
                        <a:lumMod val="40000"/>
                        <a:lumOff val="60000"/>
                      </a:schemeClr>
                    </a:solidFill>
                  </a:tcPr>
                </a:tc>
                <a:tc>
                  <a:txBody>
                    <a:bodyPr vert="horz" wrap="square"/>
                    <a:lstStyle/>
                    <a:p>
                      <a:pPr marL="0" marR="0" lvl="0" indent="0" algn="l" defTabSz="914400" rtl="0" eaLnBrk="1" fontAlgn="base" latinLnBrk="0" hangingPunct="1">
                        <a:lnSpc>
                          <a:spcPct val="100000"/>
                        </a:lnSpc>
                        <a:spcBef>
                          <a:spcPct val="50000"/>
                        </a:spcBef>
                        <a:spcAft>
                          <a:spcPct val="0"/>
                        </a:spcAft>
                        <a:buClr>
                          <a:schemeClr val="bg2"/>
                        </a:buClr>
                        <a:buSzTx/>
                        <a:buFont typeface="Verdana" pitchFamily="34" charset="0"/>
                        <a:buNone/>
                      </a:pPr>
                      <a:r>
                        <a:rPr kumimoji="0" lang="zh-CN" altLang="en-US" sz="1400" b="0" i="0" u="none" strike="noStrike" cap="none" normalizeH="0" baseline="0" smtClean="0">
                          <a:ln>
                            <a:noFill/>
                          </a:ln>
                          <a:solidFill>
                            <a:schemeClr val="tx1"/>
                          </a:solidFill>
                          <a:effectLst/>
                          <a:latin typeface="宋体" pitchFamily="2" charset="-122"/>
                          <a:ea typeface="宋体" pitchFamily="2" charset="-122"/>
                        </a:rPr>
                        <a:t>每月发放的固定工资部分</a:t>
                      </a:r>
                      <a:endParaRPr kumimoji="0" lang="en-US" sz="1400" b="0" i="0" u="none" strike="noStrike" cap="none" normalizeH="0" baseline="0" smtClean="0">
                        <a:ln>
                          <a:noFill/>
                        </a:ln>
                        <a:solidFill>
                          <a:schemeClr val="tx1"/>
                        </a:solidFill>
                        <a:effectLst/>
                        <a:latin typeface="宋体" pitchFamily="2" charset="-122"/>
                        <a:ea typeface="宋体" pitchFamily="2" charset="-122"/>
                      </a:endParaRPr>
                    </a:p>
                  </a:txBody>
                  <a:tcPr marL="18000" marR="18000" marT="0" marB="0" anchor="ctr" horzOverflow="overflow">
                    <a:lnL w="12700" cap="flat" cmpd="sng" algn="ctr">
                      <a:solidFill>
                        <a:schemeClr val="tx1"/>
                      </a:solidFill>
                      <a:prstDash val="solid"/>
                      <a:round/>
                      <a:headEnd type="none" w="med" len="med"/>
                      <a:tailEnd type="none" w="med" len="med"/>
                    </a:lnL>
                    <a:lnR w="1905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68841">
                <a:tc>
                  <a:txBody>
                    <a:bodyPr vert="horz" wrap="square"/>
                    <a:lstStyle/>
                    <a:p>
                      <a:pPr marL="0" marR="0" lvl="0" indent="0" algn="l" defTabSz="914400" rtl="0" eaLnBrk="1" fontAlgn="base" latinLnBrk="0" hangingPunct="1">
                        <a:lnSpc>
                          <a:spcPct val="100000"/>
                        </a:lnSpc>
                        <a:spcBef>
                          <a:spcPct val="50000"/>
                        </a:spcBef>
                        <a:spcAft>
                          <a:spcPct val="0"/>
                        </a:spcAft>
                        <a:buClr>
                          <a:schemeClr val="bg2"/>
                        </a:buClr>
                        <a:buSzTx/>
                        <a:buFont typeface="Verdana" pitchFamily="34" charset="0"/>
                        <a:buNone/>
                      </a:pPr>
                      <a:r>
                        <a:rPr lang="zh-CN" altLang="en-US" sz="1400" smtClean="0"/>
                        <a:t>加班费</a:t>
                      </a:r>
                      <a:endParaRPr kumimoji="0" lang="en-US" sz="1400" b="0" i="0" u="none" strike="noStrike" cap="none" normalizeH="0" baseline="0" smtClean="0">
                        <a:ln>
                          <a:noFill/>
                        </a:ln>
                        <a:solidFill>
                          <a:schemeClr val="tx1"/>
                        </a:solidFill>
                        <a:effectLst/>
                        <a:latin typeface="宋体" pitchFamily="2" charset="-122"/>
                        <a:ea typeface="宋体" pitchFamily="2" charset="-122"/>
                      </a:endParaRPr>
                    </a:p>
                  </a:txBody>
                  <a:tcPr marL="18000" marR="18000" marT="0" marB="0" anchor="ctr" horzOverflow="overflow">
                    <a:lnL w="1905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5">
                        <a:lumMod val="40000"/>
                        <a:lumOff val="60000"/>
                      </a:schemeClr>
                    </a:solidFill>
                  </a:tcPr>
                </a:tc>
                <a:tc>
                  <a:txBody>
                    <a:bodyPr vert="horz" wrap="square"/>
                    <a:lstStyle/>
                    <a:p>
                      <a:pPr marL="0" marR="0" lvl="0" indent="0" algn="l" defTabSz="914400" rtl="0" eaLnBrk="1" fontAlgn="base" latinLnBrk="0" hangingPunct="1">
                        <a:lnSpc>
                          <a:spcPct val="100000"/>
                        </a:lnSpc>
                        <a:spcBef>
                          <a:spcPct val="50000"/>
                        </a:spcBef>
                        <a:spcAft>
                          <a:spcPct val="0"/>
                        </a:spcAft>
                        <a:buClr>
                          <a:schemeClr val="bg2"/>
                        </a:buClr>
                        <a:buSzTx/>
                        <a:buFont typeface="Verdana" pitchFamily="34" charset="0"/>
                        <a:buNone/>
                      </a:pPr>
                      <a:r>
                        <a:rPr lang="zh-CN" altLang="en-US" sz="1400" smtClean="0"/>
                        <a:t>平时和周末加班实行倒休，国家法定假日</a:t>
                      </a:r>
                      <a:r>
                        <a:rPr lang="en-US" altLang="zh-CN" sz="1400" smtClean="0"/>
                        <a:t>3</a:t>
                      </a:r>
                      <a:r>
                        <a:rPr lang="zh-CN" altLang="en-US" sz="1400" smtClean="0"/>
                        <a:t>倍工资</a:t>
                      </a:r>
                      <a:endParaRPr kumimoji="0" lang="en-US" sz="1400" b="0" i="0" u="none" strike="noStrike" cap="none" normalizeH="0" baseline="0" smtClean="0">
                        <a:ln>
                          <a:noFill/>
                        </a:ln>
                        <a:solidFill>
                          <a:schemeClr val="tx1"/>
                        </a:solidFill>
                        <a:effectLst/>
                        <a:latin typeface="宋体" pitchFamily="2" charset="-122"/>
                        <a:ea typeface="宋体" pitchFamily="2" charset="-122"/>
                      </a:endParaRPr>
                    </a:p>
                  </a:txBody>
                  <a:tcPr marL="18000" marR="18000" marT="0" marB="0" anchor="ctr" horzOverflow="overflow">
                    <a:lnL w="12700" cap="flat" cmpd="sng" algn="ctr">
                      <a:solidFill>
                        <a:schemeClr val="tx1"/>
                      </a:solidFill>
                      <a:prstDash val="solid"/>
                      <a:round/>
                      <a:headEnd type="none" w="med" len="med"/>
                      <a:tailEnd type="none" w="med" len="med"/>
                    </a:lnL>
                    <a:lnR w="1905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309604">
                <a:tc>
                  <a:txBody>
                    <a:bodyPr vert="horz" wrap="square"/>
                    <a:lstStyle/>
                    <a:p>
                      <a:pPr marL="0" marR="0" lvl="0" indent="0" algn="l" defTabSz="914400" rtl="0" eaLnBrk="1" fontAlgn="base" latinLnBrk="0" hangingPunct="1">
                        <a:lnSpc>
                          <a:spcPct val="100000"/>
                        </a:lnSpc>
                        <a:spcBef>
                          <a:spcPct val="50000"/>
                        </a:spcBef>
                        <a:spcAft>
                          <a:spcPct val="0"/>
                        </a:spcAft>
                        <a:buClr>
                          <a:schemeClr val="bg2"/>
                        </a:buClr>
                        <a:buSzTx/>
                        <a:buFont typeface="Verdana" pitchFamily="34" charset="0"/>
                        <a:buNone/>
                      </a:pPr>
                      <a:r>
                        <a:rPr kumimoji="0" lang="zh-CN" altLang="en-US" sz="1400" b="0" i="0" u="none" strike="noStrike" cap="none" normalizeH="0" baseline="0" smtClean="0">
                          <a:ln>
                            <a:noFill/>
                          </a:ln>
                          <a:solidFill>
                            <a:schemeClr val="tx1"/>
                          </a:solidFill>
                          <a:effectLst/>
                          <a:latin typeface="宋体" pitchFamily="2" charset="-122"/>
                          <a:ea typeface="宋体" pitchFamily="2" charset="-122"/>
                        </a:rPr>
                        <a:t>年度固定津贴</a:t>
                      </a:r>
                      <a:endParaRPr kumimoji="0" lang="en-US" sz="1400" b="0" i="0" u="none" strike="noStrike" cap="none" normalizeH="0" baseline="0" smtClean="0">
                        <a:ln>
                          <a:noFill/>
                        </a:ln>
                        <a:solidFill>
                          <a:schemeClr val="tx1"/>
                        </a:solidFill>
                        <a:effectLst/>
                        <a:latin typeface="宋体" pitchFamily="2" charset="-122"/>
                        <a:ea typeface="宋体" pitchFamily="2" charset="-122"/>
                      </a:endParaRPr>
                    </a:p>
                  </a:txBody>
                  <a:tcPr marL="18000" marR="18000" marT="0" marB="0" anchor="ctr" horzOverflow="overflow">
                    <a:lnL w="1905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5">
                        <a:lumMod val="40000"/>
                        <a:lumOff val="60000"/>
                      </a:schemeClr>
                    </a:solidFill>
                  </a:tcPr>
                </a:tc>
                <a:tc>
                  <a:txBody>
                    <a:bodyPr vert="horz" wrap="square"/>
                    <a:lstStyle/>
                    <a:p>
                      <a:r>
                        <a:rPr lang="zh-CN" altLang="en-US" sz="1400" smtClean="0">
                          <a:latin typeface="宋体" pitchFamily="2" charset="-122"/>
                          <a:ea typeface="宋体" pitchFamily="2" charset="-122"/>
                        </a:rPr>
                        <a:t>过节费（如中秋、国庆、三八）、防暑降温费、生日蛋糕、年度体检和丧葬补助；之前有采暖费但目前已经取消；部分高管享交通补助和电话补助</a:t>
                      </a:r>
                      <a:endParaRPr lang="en-US" sz="1400">
                        <a:latin typeface="宋体" pitchFamily="2" charset="-122"/>
                        <a:ea typeface="宋体" pitchFamily="2" charset="-122"/>
                      </a:endParaRPr>
                    </a:p>
                  </a:txBody>
                  <a:tcPr marL="18000" marR="18000" marT="0" marB="0" anchor="ctr" horzOverflow="overflow">
                    <a:lnL w="12700" cap="flat" cmpd="sng" algn="ctr">
                      <a:solidFill>
                        <a:schemeClr val="tx1"/>
                      </a:solidFill>
                      <a:prstDash val="solid"/>
                      <a:round/>
                      <a:headEnd type="none" w="med" len="med"/>
                      <a:tailEnd type="none" w="med" len="med"/>
                    </a:lnL>
                    <a:lnR w="1905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68841">
                <a:tc>
                  <a:txBody>
                    <a:bodyPr vert="horz" wrap="square"/>
                    <a:lstStyle/>
                    <a:p>
                      <a:pPr marL="0" marR="0" lvl="0" indent="0" algn="l" defTabSz="914400" rtl="0" eaLnBrk="1" fontAlgn="base" latinLnBrk="0" hangingPunct="1">
                        <a:lnSpc>
                          <a:spcPct val="100000"/>
                        </a:lnSpc>
                        <a:spcBef>
                          <a:spcPct val="50000"/>
                        </a:spcBef>
                        <a:spcAft>
                          <a:spcPct val="0"/>
                        </a:spcAft>
                        <a:buClr>
                          <a:schemeClr val="bg2"/>
                        </a:buClr>
                        <a:buSzTx/>
                        <a:buFont typeface="Verdana" pitchFamily="34" charset="0"/>
                        <a:buNone/>
                      </a:pPr>
                      <a:r>
                        <a:rPr kumimoji="0" lang="zh-CN" altLang="en-US" sz="1400" b="1" i="0" u="none" strike="noStrike" cap="none" normalizeH="0" baseline="0" smtClean="0">
                          <a:ln>
                            <a:noFill/>
                          </a:ln>
                          <a:solidFill>
                            <a:schemeClr val="tx1"/>
                          </a:solidFill>
                          <a:effectLst/>
                          <a:latin typeface="宋体" pitchFamily="2" charset="-122"/>
                          <a:ea typeface="宋体" pitchFamily="2" charset="-122"/>
                        </a:rPr>
                        <a:t>激励薪酬</a:t>
                      </a:r>
                      <a:endParaRPr kumimoji="0" lang="en-US" sz="1400" b="1" i="0" u="none" strike="noStrike" cap="none" normalizeH="0" baseline="0" smtClean="0">
                        <a:ln>
                          <a:noFill/>
                        </a:ln>
                        <a:solidFill>
                          <a:schemeClr val="tx1"/>
                        </a:solidFill>
                        <a:effectLst/>
                        <a:latin typeface="宋体" pitchFamily="2" charset="-122"/>
                        <a:ea typeface="宋体" pitchFamily="2" charset="-122"/>
                      </a:endParaRPr>
                    </a:p>
                  </a:txBody>
                  <a:tcPr marL="18000" marR="18000" marT="0" marB="0" anchor="ctr" horzOverflow="overflow">
                    <a:lnL w="1905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5">
                        <a:lumMod val="40000"/>
                        <a:lumOff val="60000"/>
                      </a:schemeClr>
                    </a:solidFill>
                  </a:tcPr>
                </a:tc>
                <a:tc>
                  <a:txBody>
                    <a:bodyPr vert="horz" wrap="square"/>
                    <a:lstStyle/>
                    <a:p>
                      <a:pPr marL="0" marR="0" lvl="0" indent="0" algn="l" defTabSz="914400" rtl="0" eaLnBrk="1" fontAlgn="auto" latinLnBrk="0" hangingPunct="1">
                        <a:lnSpc>
                          <a:spcPct val="100000"/>
                        </a:lnSpc>
                        <a:spcBef>
                          <a:spcPct val="0"/>
                        </a:spcBef>
                        <a:spcAft>
                          <a:spcPct val="0"/>
                        </a:spcAft>
                        <a:buClrTx/>
                        <a:buSzTx/>
                        <a:buFontTx/>
                        <a:buNone/>
                        <a:defRPr/>
                      </a:pPr>
                      <a:r>
                        <a:rPr kumimoji="0" lang="zh-CN" altLang="en-US" sz="1400" b="0" i="0" u="none" strike="noStrike" cap="none" normalizeH="0" baseline="0" smtClean="0">
                          <a:ln>
                            <a:noFill/>
                          </a:ln>
                          <a:solidFill>
                            <a:schemeClr val="tx1"/>
                          </a:solidFill>
                          <a:effectLst/>
                          <a:latin typeface="Arial"/>
                          <a:ea typeface="宋体" pitchFamily="2" charset="-122"/>
                        </a:rPr>
                        <a:t>激励薪酬是根据员工绩效表现而上下浮动的激励薪酬</a:t>
                      </a:r>
                      <a:endParaRPr kumimoji="0" lang="en-US" sz="1400" b="0" i="0" u="none" strike="noStrike" cap="none" normalizeH="0" baseline="0" smtClean="0">
                        <a:ln>
                          <a:noFill/>
                        </a:ln>
                        <a:solidFill>
                          <a:schemeClr val="tx1"/>
                        </a:solidFill>
                        <a:effectLst/>
                        <a:latin typeface="Arial"/>
                        <a:ea typeface="宋体" pitchFamily="2" charset="-122"/>
                      </a:endParaRPr>
                    </a:p>
                  </a:txBody>
                  <a:tcPr marL="18000" marR="18000" marT="0" marB="0" anchor="ctr" horzOverflow="overflow">
                    <a:lnL w="12700" cap="flat" cmpd="sng" algn="ctr">
                      <a:solidFill>
                        <a:schemeClr val="tx1"/>
                      </a:solidFill>
                      <a:prstDash val="solid"/>
                      <a:round/>
                      <a:headEnd type="none" w="med" len="med"/>
                      <a:tailEnd type="none" w="med" len="med"/>
                    </a:lnL>
                    <a:lnR w="1905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68841">
                <a:tc>
                  <a:txBody>
                    <a:bodyPr vert="horz" wrap="square"/>
                    <a:lstStyle/>
                    <a:p>
                      <a:pPr marL="0" marR="0" lvl="0" indent="0" algn="l" defTabSz="914400" rtl="0" eaLnBrk="1" fontAlgn="base" latinLnBrk="0" hangingPunct="1">
                        <a:lnSpc>
                          <a:spcPct val="100000"/>
                        </a:lnSpc>
                        <a:spcBef>
                          <a:spcPct val="50000"/>
                        </a:spcBef>
                        <a:spcAft>
                          <a:spcPct val="0"/>
                        </a:spcAft>
                        <a:buClr>
                          <a:schemeClr val="bg2"/>
                        </a:buClr>
                        <a:buSzTx/>
                        <a:buFont typeface="Verdana" pitchFamily="34" charset="0"/>
                        <a:buNone/>
                      </a:pPr>
                      <a:r>
                        <a:rPr kumimoji="0" lang="zh-CN" altLang="en-US" sz="1400" b="0" i="0" u="none" strike="noStrike" cap="none" normalizeH="0" baseline="0" smtClean="0">
                          <a:ln>
                            <a:noFill/>
                          </a:ln>
                          <a:solidFill>
                            <a:schemeClr val="tx1"/>
                          </a:solidFill>
                          <a:effectLst/>
                          <a:latin typeface="宋体" pitchFamily="2" charset="-122"/>
                          <a:ea typeface="宋体" pitchFamily="2" charset="-122"/>
                        </a:rPr>
                        <a:t>年终绩效奖金</a:t>
                      </a:r>
                      <a:endParaRPr kumimoji="0" lang="en-US" sz="1400" b="0" i="0" u="none" strike="noStrike" cap="none" normalizeH="0" baseline="0" smtClean="0">
                        <a:ln>
                          <a:noFill/>
                        </a:ln>
                        <a:solidFill>
                          <a:schemeClr val="tx1"/>
                        </a:solidFill>
                        <a:effectLst/>
                        <a:latin typeface="宋体" pitchFamily="2" charset="-122"/>
                        <a:ea typeface="宋体" pitchFamily="2" charset="-122"/>
                      </a:endParaRPr>
                    </a:p>
                  </a:txBody>
                  <a:tcPr marL="18000" marR="18000" marT="0" marB="0" anchor="ctr" horzOverflow="overflow">
                    <a:lnL w="1905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5">
                        <a:lumMod val="40000"/>
                        <a:lumOff val="60000"/>
                      </a:schemeClr>
                    </a:solidFill>
                  </a:tcPr>
                </a:tc>
                <a:tc>
                  <a:txBody>
                    <a:bodyPr vert="horz" wrap="square"/>
                    <a:lstStyle/>
                    <a:p>
                      <a:r>
                        <a:rPr lang="zh-CN" altLang="en-US" sz="1400" smtClean="0">
                          <a:solidFill>
                            <a:srgbClr val="FF0000"/>
                          </a:solidFill>
                          <a:latin typeface="宋体" pitchFamily="2" charset="-122"/>
                          <a:ea typeface="宋体" pitchFamily="2" charset="-122"/>
                        </a:rPr>
                        <a:t>暂无</a:t>
                      </a:r>
                      <a:endParaRPr lang="en-US" sz="1400">
                        <a:solidFill>
                          <a:srgbClr val="FF0000"/>
                        </a:solidFill>
                        <a:latin typeface="宋体" pitchFamily="2" charset="-122"/>
                        <a:ea typeface="宋体" pitchFamily="2" charset="-122"/>
                      </a:endParaRPr>
                    </a:p>
                  </a:txBody>
                  <a:tcPr marL="18000" marR="18000" marT="0" marB="0" anchor="ctr" horzOverflow="overflow">
                    <a:lnL w="12700" cap="flat" cmpd="sng" algn="ctr">
                      <a:solidFill>
                        <a:schemeClr val="tx1"/>
                      </a:solidFill>
                      <a:prstDash val="solid"/>
                      <a:round/>
                      <a:headEnd type="none" w="med" len="med"/>
                      <a:tailEnd type="none" w="med" len="med"/>
                    </a:lnL>
                    <a:lnR w="1905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68841">
                <a:tc>
                  <a:txBody>
                    <a:bodyPr vert="horz" wrap="square"/>
                    <a:lstStyle/>
                    <a:p>
                      <a:pPr marL="0" marR="0" lvl="0" indent="0" algn="l" defTabSz="914400" rtl="0" eaLnBrk="1" fontAlgn="base" latinLnBrk="0" hangingPunct="1">
                        <a:lnSpc>
                          <a:spcPct val="100000"/>
                        </a:lnSpc>
                        <a:spcBef>
                          <a:spcPct val="50000"/>
                        </a:spcBef>
                        <a:spcAft>
                          <a:spcPct val="0"/>
                        </a:spcAft>
                        <a:buClr>
                          <a:schemeClr val="bg2"/>
                        </a:buClr>
                        <a:buSzTx/>
                        <a:buFont typeface="Verdana" pitchFamily="34" charset="0"/>
                        <a:buNone/>
                      </a:pPr>
                      <a:r>
                        <a:rPr kumimoji="0" lang="zh-CN" altLang="en-US" sz="1400" b="0" i="0" u="none" strike="noStrike" cap="none" normalizeH="0" baseline="0" smtClean="0">
                          <a:ln>
                            <a:noFill/>
                          </a:ln>
                          <a:solidFill>
                            <a:schemeClr val="tx1"/>
                          </a:solidFill>
                          <a:effectLst/>
                          <a:latin typeface="宋体" pitchFamily="2" charset="-122"/>
                          <a:ea typeface="宋体" pitchFamily="2" charset="-122"/>
                        </a:rPr>
                        <a:t>高管长期激励</a:t>
                      </a:r>
                      <a:endParaRPr kumimoji="0" lang="en-US" sz="1400" b="0" i="0" u="none" strike="noStrike" cap="none" normalizeH="0" baseline="0" smtClean="0">
                        <a:ln>
                          <a:noFill/>
                        </a:ln>
                        <a:solidFill>
                          <a:schemeClr val="tx1"/>
                        </a:solidFill>
                        <a:effectLst/>
                        <a:latin typeface="宋体" pitchFamily="2" charset="-122"/>
                        <a:ea typeface="宋体" pitchFamily="2" charset="-122"/>
                      </a:endParaRPr>
                    </a:p>
                  </a:txBody>
                  <a:tcPr marL="18000" marR="18000" marT="0" marB="0" anchor="ctr" horzOverflow="overflow">
                    <a:lnL w="1905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5">
                        <a:lumMod val="40000"/>
                        <a:lumOff val="60000"/>
                      </a:schemeClr>
                    </a:solidFill>
                  </a:tcPr>
                </a:tc>
                <a:tc>
                  <a:txBody>
                    <a:bodyPr vert="horz" wrap="square"/>
                    <a:lstStyle/>
                    <a:p>
                      <a:r>
                        <a:rPr lang="zh-CN" altLang="en-US" sz="1400" smtClean="0">
                          <a:solidFill>
                            <a:srgbClr val="FF0000"/>
                          </a:solidFill>
                          <a:latin typeface="宋体" pitchFamily="2" charset="-122"/>
                          <a:ea typeface="宋体" pitchFamily="2" charset="-122"/>
                        </a:rPr>
                        <a:t>暂无</a:t>
                      </a:r>
                      <a:endParaRPr lang="en-US" sz="1400">
                        <a:solidFill>
                          <a:srgbClr val="FF0000"/>
                        </a:solidFill>
                        <a:latin typeface="宋体" pitchFamily="2" charset="-122"/>
                        <a:ea typeface="宋体" pitchFamily="2" charset="-122"/>
                      </a:endParaRPr>
                    </a:p>
                  </a:txBody>
                  <a:tcPr marL="18000" marR="18000" marT="0" marB="0" anchor="ctr" horzOverflow="overflow">
                    <a:lnL w="12700" cap="flat" cmpd="sng" algn="ctr">
                      <a:solidFill>
                        <a:schemeClr val="tx1"/>
                      </a:solidFill>
                      <a:prstDash val="solid"/>
                      <a:round/>
                      <a:headEnd type="none" w="med" len="med"/>
                      <a:tailEnd type="none" w="med" len="med"/>
                    </a:lnL>
                    <a:lnR w="1905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68841">
                <a:tc>
                  <a:txBody>
                    <a:bodyPr vert="horz" wrap="square"/>
                    <a:lstStyle/>
                    <a:p>
                      <a:pPr marL="0" marR="0" lvl="0" indent="0" algn="l" defTabSz="914400" rtl="0" eaLnBrk="1" fontAlgn="base" latinLnBrk="0" hangingPunct="1">
                        <a:lnSpc>
                          <a:spcPct val="100000"/>
                        </a:lnSpc>
                        <a:spcBef>
                          <a:spcPct val="50000"/>
                        </a:spcBef>
                        <a:spcAft>
                          <a:spcPct val="0"/>
                        </a:spcAft>
                        <a:buClr>
                          <a:schemeClr val="bg2"/>
                        </a:buClr>
                        <a:buSzTx/>
                        <a:buFont typeface="Verdana" pitchFamily="34" charset="0"/>
                        <a:buNone/>
                      </a:pPr>
                      <a:r>
                        <a:rPr kumimoji="0" lang="zh-CN" altLang="en-US" sz="1400" b="1" i="0" u="none" strike="noStrike" cap="none" normalizeH="0" baseline="0" smtClean="0">
                          <a:ln>
                            <a:noFill/>
                          </a:ln>
                          <a:solidFill>
                            <a:schemeClr val="tx1"/>
                          </a:solidFill>
                          <a:effectLst/>
                          <a:latin typeface="宋体" pitchFamily="2" charset="-122"/>
                          <a:ea typeface="宋体" pitchFamily="2" charset="-122"/>
                        </a:rPr>
                        <a:t>各项福利</a:t>
                      </a:r>
                      <a:endParaRPr kumimoji="0" lang="en-US" sz="1400" b="1" i="0" u="none" strike="noStrike" cap="none" normalizeH="0" baseline="0" smtClean="0">
                        <a:ln>
                          <a:noFill/>
                        </a:ln>
                        <a:solidFill>
                          <a:schemeClr val="tx1"/>
                        </a:solidFill>
                        <a:effectLst/>
                        <a:latin typeface="宋体" pitchFamily="2" charset="-122"/>
                        <a:ea typeface="宋体" pitchFamily="2" charset="-122"/>
                      </a:endParaRPr>
                    </a:p>
                  </a:txBody>
                  <a:tcPr marL="18000" marR="18000" marT="0" marB="0" anchor="ctr" horzOverflow="overflow">
                    <a:lnL w="1905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solidFill>
                      <a:schemeClr val="accent5">
                        <a:lumMod val="40000"/>
                        <a:lumOff val="60000"/>
                      </a:schemeClr>
                    </a:solidFill>
                  </a:tcPr>
                </a:tc>
                <a:tc>
                  <a:txBody>
                    <a:bodyPr vert="horz" wrap="square"/>
                    <a:lstStyle/>
                    <a:p>
                      <a:r>
                        <a:rPr lang="zh-CN" altLang="en-US" sz="1400" smtClean="0">
                          <a:latin typeface="宋体" pitchFamily="2" charset="-122"/>
                          <a:ea typeface="宋体" pitchFamily="2" charset="-122"/>
                        </a:rPr>
                        <a:t>国家规定的社会保险（五险一金）</a:t>
                      </a:r>
                      <a:endParaRPr lang="en-US" sz="1400">
                        <a:latin typeface="宋体" pitchFamily="2" charset="-122"/>
                        <a:ea typeface="宋体" pitchFamily="2" charset="-122"/>
                      </a:endParaRPr>
                    </a:p>
                  </a:txBody>
                  <a:tcPr marL="18000" marR="18000" marT="0" marB="0" anchor="ctr" horzOverflow="overflow">
                    <a:lnL w="12700" cap="flat" cmpd="sng" algn="ctr">
                      <a:solidFill>
                        <a:schemeClr val="tx1"/>
                      </a:solidFill>
                      <a:prstDash val="solid"/>
                      <a:round/>
                      <a:headEnd type="none" w="med" len="med"/>
                      <a:tailEnd type="none" w="med" len="med"/>
                    </a:lnL>
                    <a:lnR w="1905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tr>
            </a:tbl>
          </a:graphicData>
        </a:graphic>
      </p:graphicFrame>
      <p:cxnSp>
        <p:nvCxnSpPr>
          <p:cNvPr id="37" name="Straight Connector 36"/>
          <p:cNvCxnSpPr/>
          <p:nvPr>
            <p:custDataLst>
              <p:tags r:id="rId20"/>
            </p:custDataLst>
          </p:nvPr>
        </p:nvCxnSpPr>
        <p:spPr bwMode="auto">
          <a:xfrm>
            <a:off x="2915057" y="3482982"/>
            <a:ext cx="297523" cy="4763"/>
          </a:xfrm>
          <a:prstGeom prst="line">
            <a:avLst/>
          </a:prstGeom>
          <a:noFill/>
          <a:ln w="9525" cap="flat" cmpd="sng" algn="ctr">
            <a:solidFill>
              <a:schemeClr val="bg1">
                <a:lumMod val="50000"/>
              </a:schemeClr>
            </a:solidFill>
            <a:prstDash val="solid"/>
            <a:round/>
            <a:headEnd type="none" w="med" len="med"/>
            <a:tailEnd type="none" w="med" len="med"/>
          </a:ln>
          <a:effectLst/>
        </p:spPr>
      </p:cxnSp>
      <p:cxnSp>
        <p:nvCxnSpPr>
          <p:cNvPr id="39" name="Straight Connector 38"/>
          <p:cNvCxnSpPr/>
          <p:nvPr>
            <p:custDataLst>
              <p:tags r:id="rId21"/>
            </p:custDataLst>
          </p:nvPr>
        </p:nvCxnSpPr>
        <p:spPr bwMode="auto">
          <a:xfrm>
            <a:off x="4903136" y="3482982"/>
            <a:ext cx="297523" cy="4763"/>
          </a:xfrm>
          <a:prstGeom prst="line">
            <a:avLst/>
          </a:prstGeom>
          <a:noFill/>
          <a:ln w="9525" cap="flat" cmpd="sng" algn="ctr">
            <a:solidFill>
              <a:schemeClr val="bg1">
                <a:lumMod val="50000"/>
              </a:schemeClr>
            </a:solidFill>
            <a:prstDash val="solid"/>
            <a:round/>
            <a:headEnd type="none" w="med" len="med"/>
            <a:tailEnd type="none" w="med" len="med"/>
          </a:ln>
          <a:effectLst/>
        </p:spPr>
      </p:cxnSp>
      <p:sp>
        <p:nvSpPr>
          <p:cNvPr id="30764" name="Rectangle 6"/>
          <p:cNvSpPr>
            <a:spLocks noChangeArrowheads="1"/>
          </p:cNvSpPr>
          <p:nvPr>
            <p:custDataLst>
              <p:tags r:id="rId22"/>
            </p:custDataLst>
          </p:nvPr>
        </p:nvSpPr>
        <p:spPr bwMode="auto">
          <a:xfrm>
            <a:off x="5305558" y="1836549"/>
            <a:ext cx="1429146" cy="447675"/>
          </a:xfrm>
          <a:prstGeom prst="rect">
            <a:avLst/>
          </a:prstGeom>
          <a:solidFill>
            <a:schemeClr val="tx2">
              <a:lumMod val="20000"/>
              <a:lumOff val="80000"/>
            </a:schemeClr>
          </a:solidFill>
          <a:ln w="19050" algn="ctr">
            <a:solidFill>
              <a:schemeClr val="hlink"/>
            </a:solidFill>
            <a:prstDash val="dash"/>
            <a:miter lim="800000"/>
          </a:ln>
        </p:spPr>
        <p:txBody>
          <a:bodyPr lIns="0" tIns="0" rIns="0" bIns="0"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ctr" fontAlgn="auto">
              <a:spcBef>
                <a:spcPct val="30000"/>
              </a:spcBef>
              <a:spcAft>
                <a:spcPct val="0"/>
              </a:spcAft>
              <a:defRPr/>
            </a:pPr>
            <a:r>
              <a:rPr lang="zh-CN" altLang="en-US" sz="1600">
                <a:latin typeface="宋体" pitchFamily="2" charset="-122"/>
                <a:ea typeface="宋体" pitchFamily="2" charset="-122"/>
                <a:cs typeface="楷体_GB2312"/>
              </a:rPr>
              <a:t>高管长期激励</a:t>
            </a:r>
          </a:p>
        </p:txBody>
      </p:sp>
      <p:sp>
        <p:nvSpPr>
          <p:cNvPr id="1090" name="AutoShape 29"/>
          <p:cNvSpPr>
            <a:spLocks noChangeArrowheads="1"/>
          </p:cNvSpPr>
          <p:nvPr/>
        </p:nvSpPr>
        <p:spPr bwMode="auto">
          <a:xfrm>
            <a:off x="7162800" y="1981200"/>
            <a:ext cx="1710400" cy="990601"/>
          </a:xfrm>
          <a:prstGeom prst="wedgeRoundRectCallout">
            <a:avLst>
              <a:gd name="adj1" fmla="val -67634"/>
              <a:gd name="adj2" fmla="val 34865"/>
              <a:gd name="adj3" fmla="val 16667"/>
            </a:avLst>
          </a:prstGeom>
          <a:noFill/>
          <a:ln w="19050" algn="ctr">
            <a:solidFill>
              <a:schemeClr val="accent1"/>
            </a:solidFill>
            <a:miter lim="800000"/>
          </a:ln>
        </p:spPr>
        <p:txBody>
          <a:bodyPr lIns="0" tIns="0" rIns="0" bIns="0"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ctr">
              <a:spcBef>
                <a:spcPct val="30000"/>
              </a:spcBef>
            </a:pPr>
            <a:r>
              <a:rPr lang="zh-CN" altLang="en-US" sz="1400" smtClean="0">
                <a:latin typeface="宋体" pitchFamily="2" charset="-122"/>
                <a:ea typeface="宋体" pitchFamily="2" charset="-122"/>
              </a:rPr>
              <a:t>固定</a:t>
            </a:r>
            <a:r>
              <a:rPr lang="zh-CN" altLang="en-US" sz="1400">
                <a:latin typeface="宋体" pitchFamily="2" charset="-122"/>
                <a:ea typeface="宋体" pitchFamily="2" charset="-122"/>
              </a:rPr>
              <a:t>工资</a:t>
            </a:r>
            <a:r>
              <a:rPr lang="zh-CN" altLang="en-US" sz="1400" smtClean="0">
                <a:latin typeface="宋体" pitchFamily="2" charset="-122"/>
                <a:ea typeface="宋体" pitchFamily="2" charset="-122"/>
              </a:rPr>
              <a:t>、绩效奖金和固定津贴构成普通员工的年薪</a:t>
            </a:r>
            <a:endParaRPr lang="en-US" altLang="zh-CN" sz="1400" smtClean="0">
              <a:latin typeface="宋体" pitchFamily="2" charset="-122"/>
              <a:ea typeface="宋体" pitchFamily="2" charset="-122"/>
            </a:endParaRPr>
          </a:p>
        </p:txBody>
      </p:sp>
      <p:sp>
        <p:nvSpPr>
          <p:cNvPr id="38" name="Rectangle 6"/>
          <p:cNvSpPr>
            <a:spLocks noChangeArrowheads="1"/>
          </p:cNvSpPr>
          <p:nvPr>
            <p:custDataLst>
              <p:tags r:id="rId23"/>
            </p:custDataLst>
          </p:nvPr>
        </p:nvSpPr>
        <p:spPr bwMode="auto">
          <a:xfrm>
            <a:off x="3327798" y="1143017"/>
            <a:ext cx="1429146" cy="447675"/>
          </a:xfrm>
          <a:prstGeom prst="rect">
            <a:avLst/>
          </a:prstGeom>
          <a:solidFill>
            <a:schemeClr val="tx2">
              <a:lumMod val="20000"/>
              <a:lumOff val="80000"/>
            </a:schemeClr>
          </a:solidFill>
          <a:ln w="19050" algn="ctr">
            <a:solidFill>
              <a:schemeClr val="hlink"/>
            </a:solidFill>
            <a:prstDash val="dash"/>
            <a:miter lim="800000"/>
          </a:ln>
        </p:spPr>
        <p:txBody>
          <a:bodyPr lIns="0" tIns="0" rIns="0" bIns="0"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ctr" fontAlgn="auto">
              <a:spcBef>
                <a:spcPct val="30000"/>
              </a:spcBef>
              <a:spcAft>
                <a:spcPct val="0"/>
              </a:spcAft>
              <a:defRPr/>
            </a:pPr>
            <a:r>
              <a:rPr lang="zh-CN" altLang="en-US" sz="1600">
                <a:latin typeface="宋体" pitchFamily="2" charset="-122"/>
                <a:ea typeface="宋体" pitchFamily="2" charset="-122"/>
                <a:cs typeface="楷体_GB2312"/>
              </a:rPr>
              <a:t>加班费</a:t>
            </a:r>
          </a:p>
        </p:txBody>
      </p:sp>
      <p:sp>
        <p:nvSpPr>
          <p:cNvPr id="40" name="AutoShape 12"/>
          <p:cNvSpPr>
            <a:spLocks noChangeArrowheads="1"/>
          </p:cNvSpPr>
          <p:nvPr>
            <p:custDataLst>
              <p:tags r:id="rId24"/>
            </p:custDataLst>
          </p:nvPr>
        </p:nvSpPr>
        <p:spPr bwMode="auto">
          <a:xfrm>
            <a:off x="4038431" y="2242474"/>
            <a:ext cx="170" cy="276999"/>
          </a:xfrm>
          <a:prstGeom prst="plus">
            <a:avLst>
              <a:gd name="adj" fmla="val 31356"/>
            </a:avLst>
          </a:prstGeom>
          <a:solidFill>
            <a:schemeClr val="bg2"/>
          </a:solidFill>
          <a:ln w="19050" algn="ctr">
            <a:solidFill>
              <a:schemeClr val="bg2"/>
            </a:solidFill>
            <a:miter lim="800000"/>
          </a:ln>
        </p:spPr>
        <p:txBody>
          <a:bodyPr wrap="none" lIns="0" tIns="0" rIns="0" bIns="0" anchor="ctr">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ctr">
              <a:spcBef>
                <a:spcPct val="30000"/>
              </a:spcBef>
            </a:pPr>
            <a:endParaRPr lang="en-US">
              <a:latin typeface="宋体" pitchFamily="2" charset="-122"/>
              <a:ea typeface="宋体" pitchFamily="2" charset="-122"/>
            </a:endParaRPr>
          </a:p>
        </p:txBody>
      </p:sp>
      <p:sp>
        <p:nvSpPr>
          <p:cNvPr id="42" name="Oval 41"/>
          <p:cNvSpPr/>
          <p:nvPr/>
        </p:nvSpPr>
        <p:spPr bwMode="auto">
          <a:xfrm rot="4813858">
            <a:off x="4222722" y="249970"/>
            <a:ext cx="1406809" cy="4187857"/>
          </a:xfrm>
          <a:prstGeom prst="ellipse">
            <a:avLst/>
          </a:prstGeom>
          <a:noFill/>
          <a:ln w="19050" cap="flat" cmpd="sng" algn="ctr">
            <a:solidFill>
              <a:srgbClr val="FF0000"/>
            </a:solidFill>
            <a:prstDash val="solid"/>
            <a:round/>
            <a:headEnd type="none" w="med" len="med"/>
            <a:tailEnd type="none" w="med" len="med"/>
          </a:ln>
          <a:effectLst/>
        </p:spPr>
        <p:txBody>
          <a:bodyPr vert="horz" wrap="square" lIns="0" tIns="0" rIns="0" bIns="0" numCol="1" rtlCol="0" anchor="t" anchorCtr="0" compatLnSpc="1">
            <a:prstTxWarp prst="textNoShape">
              <a:avLst/>
            </a:prstTxWarp>
            <a:no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marL="0" marR="0" indent="0" algn="l" defTabSz="914400" rtl="0" eaLnBrk="1" fontAlgn="base" latinLnBrk="0" hangingPunct="1">
              <a:lnSpc>
                <a:spcPct val="100000"/>
              </a:lnSpc>
              <a:spcBef>
                <a:spcPct val="0"/>
              </a:spcBef>
              <a:spcAft>
                <a:spcPct val="0"/>
              </a:spcAft>
              <a:buClrTx/>
              <a:buSzTx/>
              <a:buFontTx/>
              <a:buNone/>
            </a:pPr>
            <a:endParaRPr lang="en-US" sz="1600" smtClean="0">
              <a:latin typeface="宋体" pitchFamily="2" charset="-122"/>
              <a:ea typeface="宋体" pitchFamily="2" charset="-122"/>
            </a:endParaRPr>
          </a:p>
        </p:txBody>
      </p:sp>
      <p:sp>
        <p:nvSpPr>
          <p:cNvPr id="44" name="Oval 43"/>
          <p:cNvSpPr/>
          <p:nvPr/>
        </p:nvSpPr>
        <p:spPr bwMode="auto">
          <a:xfrm rot="923953">
            <a:off x="2891718" y="2014565"/>
            <a:ext cx="3838609" cy="1063594"/>
          </a:xfrm>
          <a:prstGeom prst="ellipse">
            <a:avLst/>
          </a:prstGeom>
          <a:noFill/>
          <a:ln w="19050" cap="flat" cmpd="sng" algn="ctr">
            <a:solidFill>
              <a:schemeClr val="tx1">
                <a:lumMod val="50000"/>
                <a:lumOff val="50000"/>
              </a:schemeClr>
            </a:solidFill>
            <a:prstDash val="solid"/>
            <a:round/>
            <a:headEnd type="none" w="med" len="med"/>
            <a:tailEnd type="none" w="med" len="med"/>
          </a:ln>
          <a:effectLst/>
        </p:spPr>
        <p:txBody>
          <a:bodyPr vert="horz" wrap="square" lIns="0" tIns="0" rIns="0" bIns="0" numCol="1" rtlCol="0" anchor="t" anchorCtr="0" compatLnSpc="1">
            <a:prstTxWarp prst="textNoShape">
              <a:avLst/>
            </a:prstTxWarp>
            <a:no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marL="0" marR="0" indent="0" algn="l" defTabSz="914400" rtl="0" eaLnBrk="1" fontAlgn="base" latinLnBrk="0" hangingPunct="1">
              <a:lnSpc>
                <a:spcPct val="100000"/>
              </a:lnSpc>
              <a:spcBef>
                <a:spcPct val="0"/>
              </a:spcBef>
              <a:spcAft>
                <a:spcPct val="0"/>
              </a:spcAft>
              <a:buClrTx/>
              <a:buSzTx/>
              <a:buFontTx/>
              <a:buNone/>
            </a:pPr>
            <a:endParaRPr lang="en-US" sz="1600" smtClean="0">
              <a:latin typeface="宋体" pitchFamily="2" charset="-122"/>
              <a:ea typeface="宋体" pitchFamily="2" charset="-122"/>
            </a:endParaRPr>
          </a:p>
        </p:txBody>
      </p:sp>
      <p:sp>
        <p:nvSpPr>
          <p:cNvPr id="45" name="AutoShape 29"/>
          <p:cNvSpPr>
            <a:spLocks noChangeArrowheads="1"/>
          </p:cNvSpPr>
          <p:nvPr>
            <p:custDataLst>
              <p:tags r:id="rId25"/>
            </p:custDataLst>
          </p:nvPr>
        </p:nvSpPr>
        <p:spPr bwMode="auto">
          <a:xfrm>
            <a:off x="1219200" y="1276742"/>
            <a:ext cx="1591514" cy="933059"/>
          </a:xfrm>
          <a:prstGeom prst="wedgeRoundRectCallout">
            <a:avLst>
              <a:gd name="adj1" fmla="val 48136"/>
              <a:gd name="adj2" fmla="val 68550"/>
              <a:gd name="adj3" fmla="val 16667"/>
            </a:avLst>
          </a:prstGeom>
          <a:noFill/>
          <a:ln w="19050" algn="ctr">
            <a:solidFill>
              <a:srgbClr val="FF0000"/>
            </a:solidFill>
            <a:miter lim="800000"/>
          </a:ln>
        </p:spPr>
        <p:txBody>
          <a:bodyPr lIns="0" tIns="0" rIns="0" bIns="0"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ctr">
              <a:spcBef>
                <a:spcPct val="30000"/>
              </a:spcBef>
            </a:pPr>
            <a:r>
              <a:rPr lang="zh-CN" altLang="en-US" sz="1400" smtClean="0">
                <a:latin typeface="宋体" pitchFamily="2" charset="-122"/>
                <a:ea typeface="宋体" pitchFamily="2" charset="-122"/>
              </a:rPr>
              <a:t>固定工资、绩效奖金、固定津贴和长期激励构成高管的年薪</a:t>
            </a:r>
            <a:endParaRPr lang="en-US" altLang="zh-CN" sz="1400" smtClean="0">
              <a:latin typeface="宋体" pitchFamily="2" charset="-122"/>
              <a:ea typeface="宋体" pitchFamily="2" charset="-122"/>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sz="2200" smtClean="0">
                <a:solidFill>
                  <a:schemeClr val="tx1"/>
                </a:solidFill>
                <a:latin typeface="宋体" pitchFamily="2" charset="-122"/>
                <a:ea typeface="宋体" pitchFamily="2" charset="-122"/>
              </a:rPr>
              <a:t>薪酬调查问卷分析</a:t>
            </a:r>
            <a:r>
              <a:rPr lang="en-US" altLang="zh-CN" sz="2200" smtClean="0">
                <a:solidFill>
                  <a:schemeClr val="tx1"/>
                </a:solidFill>
                <a:latin typeface="宋体" pitchFamily="2" charset="-122"/>
                <a:ea typeface="宋体" pitchFamily="2" charset="-122"/>
              </a:rPr>
              <a:t>——</a:t>
            </a:r>
            <a:r>
              <a:rPr lang="zh-CN" altLang="en-US" sz="2200" smtClean="0">
                <a:solidFill>
                  <a:schemeClr val="tx1"/>
                </a:solidFill>
                <a:latin typeface="宋体" pitchFamily="2" charset="-122"/>
                <a:ea typeface="宋体" pitchFamily="2" charset="-122"/>
              </a:rPr>
              <a:t>薪酬结构的合理性和对浮动薪酬的看法</a:t>
            </a:r>
            <a:endParaRPr lang="en-US" sz="2200">
              <a:solidFill>
                <a:schemeClr val="tx1"/>
              </a:solidFill>
              <a:latin typeface="宋体" pitchFamily="2" charset="-122"/>
              <a:ea typeface="宋体" pitchFamily="2" charset="-122"/>
            </a:endParaRPr>
          </a:p>
        </p:txBody>
      </p:sp>
      <p:sp>
        <p:nvSpPr>
          <p:cNvPr id="5" name="TextBox 4"/>
          <p:cNvSpPr txBox="1"/>
          <p:nvPr/>
        </p:nvSpPr>
        <p:spPr>
          <a:xfrm>
            <a:off x="380999" y="1066800"/>
            <a:ext cx="8839201" cy="762000"/>
          </a:xfrm>
          <a:prstGeom prst="rect">
            <a:avLst/>
          </a:prstGeom>
          <a:noFill/>
        </p:spPr>
        <p:txBody>
          <a:bodyPr wrap="square" rtlCol="0">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r>
              <a:rPr lang="zh-CN" altLang="en-US" sz="1400" smtClean="0">
                <a:solidFill>
                  <a:schemeClr val="tx1"/>
                </a:solidFill>
                <a:latin typeface="宋体" pitchFamily="2" charset="-122"/>
                <a:ea typeface="宋体" pitchFamily="2" charset="-122"/>
              </a:rPr>
              <a:t>本次问卷调查共发放</a:t>
            </a:r>
            <a:r>
              <a:rPr lang="en-US" altLang="zh-CN" sz="1400" smtClean="0">
                <a:solidFill>
                  <a:schemeClr val="tx1"/>
                </a:solidFill>
                <a:latin typeface="宋体" pitchFamily="2" charset="-122"/>
                <a:ea typeface="宋体" pitchFamily="2" charset="-122"/>
              </a:rPr>
              <a:t>30</a:t>
            </a:r>
            <a:r>
              <a:rPr lang="zh-CN" altLang="en-US" sz="1400" smtClean="0">
                <a:solidFill>
                  <a:schemeClr val="tx1"/>
                </a:solidFill>
                <a:latin typeface="宋体" pitchFamily="2" charset="-122"/>
                <a:ea typeface="宋体" pitchFamily="2" charset="-122"/>
              </a:rPr>
              <a:t>份问卷，面向东方大学城中层与高层管理人员。其中有效问卷问卷</a:t>
            </a:r>
            <a:r>
              <a:rPr lang="en-US" altLang="zh-CN" sz="1400" smtClean="0">
                <a:solidFill>
                  <a:schemeClr val="tx1"/>
                </a:solidFill>
                <a:latin typeface="宋体" pitchFamily="2" charset="-122"/>
                <a:ea typeface="宋体" pitchFamily="2" charset="-122"/>
              </a:rPr>
              <a:t>19</a:t>
            </a:r>
            <a:r>
              <a:rPr lang="zh-CN" altLang="en-US" sz="1400" smtClean="0">
                <a:solidFill>
                  <a:schemeClr val="tx1"/>
                </a:solidFill>
                <a:latin typeface="宋体" pitchFamily="2" charset="-122"/>
                <a:ea typeface="宋体" pitchFamily="2" charset="-122"/>
              </a:rPr>
              <a:t>份，有效回收率为</a:t>
            </a:r>
            <a:r>
              <a:rPr lang="en-US" altLang="zh-CN" sz="1400" smtClean="0">
                <a:solidFill>
                  <a:schemeClr val="tx1"/>
                </a:solidFill>
                <a:latin typeface="宋体" pitchFamily="2" charset="-122"/>
                <a:ea typeface="宋体" pitchFamily="2" charset="-122"/>
              </a:rPr>
              <a:t>63%</a:t>
            </a:r>
            <a:r>
              <a:rPr lang="zh-CN" altLang="en-US" sz="1400" smtClean="0">
                <a:solidFill>
                  <a:schemeClr val="tx1"/>
                </a:solidFill>
                <a:latin typeface="宋体" pitchFamily="2" charset="-122"/>
                <a:ea typeface="宋体" pitchFamily="2" charset="-122"/>
              </a:rPr>
              <a:t>。主要意在从员工的角度考量现行薪酬制度的激励性，薪酬和绩效的关联程度，薪酬结构的有效性和对浮动工资比例的看法。</a:t>
            </a:r>
            <a:endParaRPr lang="en-US" sz="1400" smtClean="0">
              <a:solidFill>
                <a:schemeClr val="tx1"/>
              </a:solidFill>
              <a:latin typeface="宋体" pitchFamily="2" charset="-122"/>
              <a:ea typeface="宋体" pitchFamily="2" charset="-122"/>
            </a:endParaRPr>
          </a:p>
        </p:txBody>
      </p:sp>
      <p:graphicFrame>
        <p:nvGraphicFramePr>
          <p:cNvPr id="6" name="Chart 5"/>
          <p:cNvGraphicFramePr/>
          <p:nvPr/>
        </p:nvGraphicFramePr>
        <p:xfrm>
          <a:off x="1143000" y="1905000"/>
          <a:ext cx="2209800" cy="1676400"/>
        </p:xfrm>
        <a:graphic>
          <a:graphicData uri="http://schemas.openxmlformats.org/drawingml/2006/chart">
            <c:chart xmlns:c="http://schemas.openxmlformats.org/drawingml/2006/chart" r:id="rId2"/>
          </a:graphicData>
        </a:graphic>
      </p:graphicFrame>
      <p:sp>
        <p:nvSpPr>
          <p:cNvPr id="7" name="TextBox 6"/>
          <p:cNvSpPr txBox="1"/>
          <p:nvPr/>
        </p:nvSpPr>
        <p:spPr>
          <a:xfrm>
            <a:off x="609600" y="2039783"/>
            <a:ext cx="1371600" cy="246221"/>
          </a:xfrm>
          <a:prstGeom prst="rect">
            <a:avLst/>
          </a:prstGeom>
          <a:noFill/>
        </p:spPr>
        <p:txBody>
          <a:bodyPr wrap="square" rtlCol="0">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l"/>
            <a:r>
              <a:rPr lang="zh-CN" altLang="en-US" sz="1000" smtClean="0">
                <a:solidFill>
                  <a:schemeClr val="tx1"/>
                </a:solidFill>
                <a:latin typeface="宋体" pitchFamily="2" charset="-122"/>
                <a:ea typeface="宋体" pitchFamily="2" charset="-122"/>
              </a:rPr>
              <a:t>没有发表意见</a:t>
            </a:r>
            <a:endParaRPr lang="en-US" sz="1000" smtClean="0">
              <a:solidFill>
                <a:schemeClr val="tx1"/>
              </a:solidFill>
              <a:latin typeface="宋体" pitchFamily="2" charset="-122"/>
              <a:ea typeface="宋体" pitchFamily="2" charset="-122"/>
            </a:endParaRPr>
          </a:p>
        </p:txBody>
      </p:sp>
      <p:sp>
        <p:nvSpPr>
          <p:cNvPr id="8" name="TextBox 7"/>
          <p:cNvSpPr txBox="1"/>
          <p:nvPr/>
        </p:nvSpPr>
        <p:spPr>
          <a:xfrm>
            <a:off x="2895600" y="2057401"/>
            <a:ext cx="1447800" cy="246221"/>
          </a:xfrm>
          <a:prstGeom prst="rect">
            <a:avLst/>
          </a:prstGeom>
          <a:noFill/>
        </p:spPr>
        <p:txBody>
          <a:bodyPr wrap="square" rtlCol="0">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l"/>
            <a:r>
              <a:rPr lang="zh-CN" altLang="en-US" sz="1000" smtClean="0">
                <a:solidFill>
                  <a:schemeClr val="tx1"/>
                </a:solidFill>
                <a:latin typeface="宋体" pitchFamily="2" charset="-122"/>
                <a:ea typeface="宋体" pitchFamily="2" charset="-122"/>
              </a:rPr>
              <a:t>奖金和绩效无挂钩</a:t>
            </a:r>
            <a:endParaRPr lang="en-US" sz="1000" smtClean="0">
              <a:solidFill>
                <a:schemeClr val="tx1"/>
              </a:solidFill>
              <a:latin typeface="宋体" pitchFamily="2" charset="-122"/>
              <a:ea typeface="宋体" pitchFamily="2" charset="-122"/>
            </a:endParaRPr>
          </a:p>
        </p:txBody>
      </p:sp>
      <p:sp>
        <p:nvSpPr>
          <p:cNvPr id="9" name="TextBox 8"/>
          <p:cNvSpPr txBox="1"/>
          <p:nvPr/>
        </p:nvSpPr>
        <p:spPr>
          <a:xfrm>
            <a:off x="457200" y="3124216"/>
            <a:ext cx="1371600" cy="246221"/>
          </a:xfrm>
          <a:prstGeom prst="rect">
            <a:avLst/>
          </a:prstGeom>
          <a:noFill/>
        </p:spPr>
        <p:txBody>
          <a:bodyPr wrap="square" rtlCol="0">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l"/>
            <a:r>
              <a:rPr lang="zh-CN" altLang="en-US" sz="1000" smtClean="0">
                <a:solidFill>
                  <a:schemeClr val="tx1"/>
                </a:solidFill>
                <a:latin typeface="宋体" pitchFamily="2" charset="-122"/>
                <a:ea typeface="宋体" pitchFamily="2" charset="-122"/>
              </a:rPr>
              <a:t>薪酬结构不合理</a:t>
            </a:r>
            <a:endParaRPr lang="en-US" sz="1000" smtClean="0">
              <a:solidFill>
                <a:schemeClr val="tx1"/>
              </a:solidFill>
              <a:latin typeface="宋体" pitchFamily="2" charset="-122"/>
              <a:ea typeface="宋体" pitchFamily="2" charset="-122"/>
            </a:endParaRPr>
          </a:p>
        </p:txBody>
      </p:sp>
      <p:sp>
        <p:nvSpPr>
          <p:cNvPr id="10" name="TextBox 9"/>
          <p:cNvSpPr txBox="1"/>
          <p:nvPr/>
        </p:nvSpPr>
        <p:spPr>
          <a:xfrm>
            <a:off x="2895600" y="2971816"/>
            <a:ext cx="1447800" cy="246221"/>
          </a:xfrm>
          <a:prstGeom prst="rect">
            <a:avLst/>
          </a:prstGeom>
          <a:noFill/>
        </p:spPr>
        <p:txBody>
          <a:bodyPr wrap="square" rtlCol="0">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l"/>
            <a:r>
              <a:rPr lang="zh-CN" altLang="en-US" sz="1000" smtClean="0">
                <a:solidFill>
                  <a:schemeClr val="tx1"/>
                </a:solidFill>
                <a:latin typeface="宋体" pitchFamily="2" charset="-122"/>
                <a:ea typeface="宋体" pitchFamily="2" charset="-122"/>
              </a:rPr>
              <a:t>奖金和技能无挂钩</a:t>
            </a:r>
            <a:endParaRPr lang="en-US" sz="1000" smtClean="0">
              <a:solidFill>
                <a:schemeClr val="tx1"/>
              </a:solidFill>
              <a:latin typeface="宋体" pitchFamily="2" charset="-122"/>
              <a:ea typeface="宋体" pitchFamily="2" charset="-122"/>
            </a:endParaRPr>
          </a:p>
        </p:txBody>
      </p:sp>
      <p:sp>
        <p:nvSpPr>
          <p:cNvPr id="12" name="TextBox 11"/>
          <p:cNvSpPr txBox="1"/>
          <p:nvPr/>
        </p:nvSpPr>
        <p:spPr>
          <a:xfrm>
            <a:off x="5105400" y="1981200"/>
            <a:ext cx="3276600" cy="1384995"/>
          </a:xfrm>
          <a:prstGeom prst="rect">
            <a:avLst/>
          </a:prstGeom>
          <a:noFill/>
        </p:spPr>
        <p:txBody>
          <a:bodyPr wrap="square" rtlCol="0">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l">
              <a:buClr>
                <a:schemeClr val="tx2"/>
              </a:buClr>
              <a:buSzPct val="75000"/>
              <a:buFontTx/>
              <a:buChar char="►"/>
            </a:pPr>
            <a:r>
              <a:rPr lang="en-US" sz="1200" b="1" smtClean="0">
                <a:solidFill>
                  <a:schemeClr val="tx1"/>
                </a:solidFill>
                <a:latin typeface="宋体" pitchFamily="2" charset="-122"/>
                <a:ea typeface="宋体" pitchFamily="2" charset="-122"/>
              </a:rPr>
              <a:t> </a:t>
            </a:r>
            <a:r>
              <a:rPr lang="en-US" altLang="zh-CN" sz="1200" b="1" smtClean="0">
                <a:solidFill>
                  <a:schemeClr val="tx1"/>
                </a:solidFill>
                <a:latin typeface="宋体" pitchFamily="2" charset="-122"/>
                <a:ea typeface="宋体" pitchFamily="2" charset="-122"/>
              </a:rPr>
              <a:t>79%</a:t>
            </a:r>
            <a:r>
              <a:rPr lang="zh-CN" altLang="en-US" sz="1200" b="1" smtClean="0">
                <a:solidFill>
                  <a:schemeClr val="tx1"/>
                </a:solidFill>
                <a:latin typeface="宋体" pitchFamily="2" charset="-122"/>
                <a:ea typeface="宋体" pitchFamily="2" charset="-122"/>
              </a:rPr>
              <a:t>的管理者认为目前的薪酬结构并不能很好的发挥激励的作用</a:t>
            </a:r>
            <a:endParaRPr lang="en-US" altLang="zh-CN" sz="1200" b="1" smtClean="0">
              <a:solidFill>
                <a:schemeClr val="tx1"/>
              </a:solidFill>
              <a:latin typeface="宋体" pitchFamily="2" charset="-122"/>
              <a:ea typeface="宋体" pitchFamily="2" charset="-122"/>
            </a:endParaRPr>
          </a:p>
          <a:p>
            <a:pPr algn="l">
              <a:buClr>
                <a:schemeClr val="tx2"/>
              </a:buClr>
              <a:buSzPct val="75000"/>
              <a:buFontTx/>
              <a:buChar char="►"/>
            </a:pPr>
            <a:endParaRPr lang="en-US" sz="1200" b="1" smtClean="0">
              <a:solidFill>
                <a:schemeClr val="tx1"/>
              </a:solidFill>
              <a:latin typeface="宋体" pitchFamily="2" charset="-122"/>
              <a:ea typeface="宋体" pitchFamily="2" charset="-122"/>
            </a:endParaRPr>
          </a:p>
          <a:p>
            <a:pPr algn="l">
              <a:buClr>
                <a:schemeClr val="tx2"/>
              </a:buClr>
              <a:buSzPct val="75000"/>
              <a:buFontTx/>
              <a:buChar char="►"/>
            </a:pPr>
            <a:r>
              <a:rPr lang="en-US" sz="1200" b="1" smtClean="0">
                <a:solidFill>
                  <a:schemeClr val="tx1"/>
                </a:solidFill>
                <a:latin typeface="宋体" pitchFamily="2" charset="-122"/>
                <a:ea typeface="宋体" pitchFamily="2" charset="-122"/>
              </a:rPr>
              <a:t> </a:t>
            </a:r>
            <a:r>
              <a:rPr lang="en-US" altLang="zh-CN" sz="1200" b="1" smtClean="0">
                <a:solidFill>
                  <a:schemeClr val="tx1"/>
                </a:solidFill>
                <a:latin typeface="宋体" pitchFamily="2" charset="-122"/>
                <a:ea typeface="宋体" pitchFamily="2" charset="-122"/>
              </a:rPr>
              <a:t>11%</a:t>
            </a:r>
            <a:r>
              <a:rPr lang="zh-CN" altLang="en-US" sz="1200" b="1" smtClean="0">
                <a:solidFill>
                  <a:schemeClr val="tx1"/>
                </a:solidFill>
                <a:latin typeface="宋体" pitchFamily="2" charset="-122"/>
                <a:ea typeface="宋体" pitchFamily="2" charset="-122"/>
              </a:rPr>
              <a:t>的管理者认为奖金和他的能力和技能并无很大关系</a:t>
            </a:r>
            <a:endParaRPr lang="en-US" altLang="zh-CN" sz="1200" b="1" smtClean="0">
              <a:solidFill>
                <a:schemeClr val="tx1"/>
              </a:solidFill>
              <a:latin typeface="宋体" pitchFamily="2" charset="-122"/>
              <a:ea typeface="宋体" pitchFamily="2" charset="-122"/>
            </a:endParaRPr>
          </a:p>
          <a:p>
            <a:pPr algn="l">
              <a:buClr>
                <a:schemeClr val="tx2"/>
              </a:buClr>
              <a:buSzPct val="75000"/>
              <a:buFontTx/>
              <a:buChar char="►"/>
            </a:pPr>
            <a:endParaRPr lang="en-US" sz="1200" b="1" smtClean="0">
              <a:solidFill>
                <a:schemeClr val="tx1"/>
              </a:solidFill>
              <a:latin typeface="宋体" pitchFamily="2" charset="-122"/>
              <a:ea typeface="宋体" pitchFamily="2" charset="-122"/>
            </a:endParaRPr>
          </a:p>
          <a:p>
            <a:pPr algn="l">
              <a:buClr>
                <a:schemeClr val="tx2"/>
              </a:buClr>
              <a:buSzPct val="75000"/>
              <a:buFontTx/>
              <a:buChar char="►"/>
            </a:pPr>
            <a:r>
              <a:rPr lang="en-US" sz="1200" b="1" smtClean="0">
                <a:solidFill>
                  <a:schemeClr val="tx1"/>
                </a:solidFill>
                <a:latin typeface="宋体" pitchFamily="2" charset="-122"/>
                <a:ea typeface="宋体" pitchFamily="2" charset="-122"/>
              </a:rPr>
              <a:t> </a:t>
            </a:r>
            <a:r>
              <a:rPr lang="en-US" altLang="zh-CN" sz="1200" b="1" smtClean="0">
                <a:solidFill>
                  <a:schemeClr val="tx1"/>
                </a:solidFill>
                <a:latin typeface="宋体" pitchFamily="2" charset="-122"/>
                <a:ea typeface="宋体" pitchFamily="2" charset="-122"/>
              </a:rPr>
              <a:t>42%</a:t>
            </a:r>
            <a:r>
              <a:rPr lang="zh-CN" altLang="en-US" sz="1200" b="1" smtClean="0">
                <a:solidFill>
                  <a:schemeClr val="tx1"/>
                </a:solidFill>
                <a:latin typeface="宋体" pitchFamily="2" charset="-122"/>
                <a:ea typeface="宋体" pitchFamily="2" charset="-122"/>
              </a:rPr>
              <a:t>的管理者认为目前的薪酬结构不合理</a:t>
            </a:r>
            <a:endParaRPr lang="en-US" sz="1200" b="1" smtClean="0">
              <a:solidFill>
                <a:schemeClr val="tx1"/>
              </a:solidFill>
              <a:latin typeface="宋体" pitchFamily="2" charset="-122"/>
              <a:ea typeface="宋体" pitchFamily="2" charset="-122"/>
            </a:endParaRPr>
          </a:p>
        </p:txBody>
      </p:sp>
      <p:graphicFrame>
        <p:nvGraphicFramePr>
          <p:cNvPr id="11" name="Chart 10"/>
          <p:cNvGraphicFramePr/>
          <p:nvPr/>
        </p:nvGraphicFramePr>
        <p:xfrm>
          <a:off x="4724401" y="3810000"/>
          <a:ext cx="4419600" cy="2209800"/>
        </p:xfrm>
        <a:graphic>
          <a:graphicData uri="http://schemas.openxmlformats.org/drawingml/2006/chart">
            <c:chart xmlns:c="http://schemas.openxmlformats.org/drawingml/2006/chart" r:id="rId3"/>
          </a:graphicData>
        </a:graphic>
      </p:graphicFrame>
      <p:sp>
        <p:nvSpPr>
          <p:cNvPr id="13" name="TextBox 12"/>
          <p:cNvSpPr txBox="1"/>
          <p:nvPr/>
        </p:nvSpPr>
        <p:spPr>
          <a:xfrm>
            <a:off x="609600" y="4221540"/>
            <a:ext cx="3276600" cy="1569660"/>
          </a:xfrm>
          <a:prstGeom prst="rect">
            <a:avLst/>
          </a:prstGeom>
          <a:noFill/>
        </p:spPr>
        <p:txBody>
          <a:bodyPr wrap="square" rtlCol="0">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l">
              <a:buClr>
                <a:schemeClr val="tx2"/>
              </a:buClr>
              <a:buSzPct val="75000"/>
              <a:buFontTx/>
              <a:buChar char="►"/>
            </a:pPr>
            <a:r>
              <a:rPr lang="en-US" sz="1200" b="1" smtClean="0">
                <a:solidFill>
                  <a:schemeClr val="tx1"/>
                </a:solidFill>
                <a:latin typeface="宋体" pitchFamily="2" charset="-122"/>
                <a:ea typeface="宋体" pitchFamily="2" charset="-122"/>
              </a:rPr>
              <a:t> </a:t>
            </a:r>
            <a:r>
              <a:rPr lang="en-US" altLang="zh-CN" sz="1200" b="1" smtClean="0">
                <a:solidFill>
                  <a:schemeClr val="tx1"/>
                </a:solidFill>
                <a:latin typeface="宋体" pitchFamily="2" charset="-122"/>
                <a:ea typeface="宋体" pitchFamily="2" charset="-122"/>
              </a:rPr>
              <a:t>26%</a:t>
            </a:r>
            <a:r>
              <a:rPr lang="zh-CN" altLang="en-US" sz="1200" b="1" smtClean="0">
                <a:solidFill>
                  <a:schemeClr val="tx1"/>
                </a:solidFill>
                <a:latin typeface="宋体" pitchFamily="2" charset="-122"/>
                <a:ea typeface="宋体" pitchFamily="2" charset="-122"/>
              </a:rPr>
              <a:t>的管理者接受浮动薪酬占年薪的的比例在</a:t>
            </a:r>
            <a:r>
              <a:rPr lang="en-US" altLang="zh-CN" sz="1200" b="1" smtClean="0">
                <a:solidFill>
                  <a:schemeClr val="tx1"/>
                </a:solidFill>
                <a:latin typeface="宋体" pitchFamily="2" charset="-122"/>
                <a:ea typeface="宋体" pitchFamily="2" charset="-122"/>
              </a:rPr>
              <a:t>20%</a:t>
            </a:r>
            <a:r>
              <a:rPr lang="zh-CN" altLang="en-US" sz="1200" b="1" smtClean="0">
                <a:solidFill>
                  <a:schemeClr val="tx1"/>
                </a:solidFill>
                <a:latin typeface="宋体" pitchFamily="2" charset="-122"/>
                <a:ea typeface="宋体" pitchFamily="2" charset="-122"/>
              </a:rPr>
              <a:t>到</a:t>
            </a:r>
            <a:r>
              <a:rPr lang="en-US" altLang="zh-CN" sz="1200" b="1" smtClean="0">
                <a:solidFill>
                  <a:schemeClr val="tx1"/>
                </a:solidFill>
                <a:latin typeface="宋体" pitchFamily="2" charset="-122"/>
                <a:ea typeface="宋体" pitchFamily="2" charset="-122"/>
              </a:rPr>
              <a:t>40%</a:t>
            </a:r>
            <a:r>
              <a:rPr lang="zh-CN" altLang="en-US" sz="1200" b="1" smtClean="0">
                <a:solidFill>
                  <a:schemeClr val="tx1"/>
                </a:solidFill>
                <a:latin typeface="宋体" pitchFamily="2" charset="-122"/>
                <a:ea typeface="宋体" pitchFamily="2" charset="-122"/>
              </a:rPr>
              <a:t>之间</a:t>
            </a:r>
            <a:endParaRPr lang="en-US" altLang="zh-CN" sz="1200" b="1" smtClean="0">
              <a:solidFill>
                <a:schemeClr val="tx1"/>
              </a:solidFill>
              <a:latin typeface="宋体" pitchFamily="2" charset="-122"/>
              <a:ea typeface="宋体" pitchFamily="2" charset="-122"/>
            </a:endParaRPr>
          </a:p>
          <a:p>
            <a:pPr algn="l">
              <a:buClr>
                <a:schemeClr val="tx2"/>
              </a:buClr>
              <a:buSzPct val="75000"/>
              <a:buFontTx/>
              <a:buChar char="►"/>
            </a:pPr>
            <a:endParaRPr lang="en-US" altLang="zh-CN" sz="1200" b="1" smtClean="0">
              <a:solidFill>
                <a:schemeClr val="tx1"/>
              </a:solidFill>
              <a:latin typeface="宋体" pitchFamily="2" charset="-122"/>
              <a:ea typeface="宋体" pitchFamily="2" charset="-122"/>
            </a:endParaRPr>
          </a:p>
          <a:p>
            <a:pPr algn="l">
              <a:buClr>
                <a:schemeClr val="tx2"/>
              </a:buClr>
              <a:buSzPct val="75000"/>
              <a:buFontTx/>
              <a:buChar char="►"/>
            </a:pPr>
            <a:r>
              <a:rPr lang="en-US" altLang="zh-CN" sz="1200" b="1" smtClean="0">
                <a:solidFill>
                  <a:schemeClr val="tx1"/>
                </a:solidFill>
                <a:latin typeface="宋体" pitchFamily="2" charset="-122"/>
                <a:ea typeface="宋体" pitchFamily="2" charset="-122"/>
              </a:rPr>
              <a:t> 21%</a:t>
            </a:r>
            <a:r>
              <a:rPr lang="zh-CN" altLang="en-US" sz="1200" b="1" smtClean="0">
                <a:solidFill>
                  <a:schemeClr val="tx1"/>
                </a:solidFill>
                <a:latin typeface="宋体" pitchFamily="2" charset="-122"/>
                <a:ea typeface="宋体" pitchFamily="2" charset="-122"/>
              </a:rPr>
              <a:t>的管理者接受比例为</a:t>
            </a:r>
            <a:r>
              <a:rPr lang="en-US" altLang="zh-CN" sz="1200" b="1" smtClean="0">
                <a:solidFill>
                  <a:schemeClr val="tx1"/>
                </a:solidFill>
                <a:latin typeface="宋体" pitchFamily="2" charset="-122"/>
                <a:ea typeface="宋体" pitchFamily="2" charset="-122"/>
              </a:rPr>
              <a:t>40%</a:t>
            </a:r>
            <a:r>
              <a:rPr lang="zh-CN" altLang="en-US" sz="1200" b="1" smtClean="0">
                <a:solidFill>
                  <a:schemeClr val="tx1"/>
                </a:solidFill>
                <a:latin typeface="宋体" pitchFamily="2" charset="-122"/>
                <a:ea typeface="宋体" pitchFamily="2" charset="-122"/>
              </a:rPr>
              <a:t>到</a:t>
            </a:r>
            <a:r>
              <a:rPr lang="en-US" altLang="zh-CN" sz="1200" b="1" smtClean="0">
                <a:solidFill>
                  <a:schemeClr val="tx1"/>
                </a:solidFill>
                <a:latin typeface="宋体" pitchFamily="2" charset="-122"/>
                <a:ea typeface="宋体" pitchFamily="2" charset="-122"/>
              </a:rPr>
              <a:t>60%</a:t>
            </a:r>
            <a:r>
              <a:rPr lang="zh-CN" altLang="en-US" sz="1200" b="1" smtClean="0">
                <a:solidFill>
                  <a:schemeClr val="tx1"/>
                </a:solidFill>
                <a:latin typeface="宋体" pitchFamily="2" charset="-122"/>
                <a:ea typeface="宋体" pitchFamily="2" charset="-122"/>
              </a:rPr>
              <a:t>之间</a:t>
            </a:r>
            <a:endParaRPr lang="en-US" altLang="zh-CN" sz="1200" b="1" smtClean="0">
              <a:solidFill>
                <a:schemeClr val="tx1"/>
              </a:solidFill>
              <a:latin typeface="宋体" pitchFamily="2" charset="-122"/>
              <a:ea typeface="宋体" pitchFamily="2" charset="-122"/>
            </a:endParaRPr>
          </a:p>
          <a:p>
            <a:pPr algn="l">
              <a:buClr>
                <a:schemeClr val="tx2"/>
              </a:buClr>
              <a:buSzPct val="75000"/>
              <a:buFontTx/>
              <a:buChar char="►"/>
            </a:pPr>
            <a:endParaRPr lang="en-US" altLang="zh-CN" sz="1200" b="1" smtClean="0">
              <a:solidFill>
                <a:schemeClr val="tx1"/>
              </a:solidFill>
              <a:latin typeface="宋体" pitchFamily="2" charset="-122"/>
              <a:ea typeface="宋体" pitchFamily="2" charset="-122"/>
            </a:endParaRPr>
          </a:p>
          <a:p>
            <a:pPr algn="l">
              <a:buClr>
                <a:schemeClr val="tx2"/>
              </a:buClr>
              <a:buSzPct val="75000"/>
              <a:buFontTx/>
              <a:buChar char="►"/>
            </a:pPr>
            <a:r>
              <a:rPr lang="en-US" altLang="zh-CN" sz="1200" b="1" smtClean="0">
                <a:solidFill>
                  <a:schemeClr val="tx1"/>
                </a:solidFill>
                <a:latin typeface="宋体" pitchFamily="2" charset="-122"/>
                <a:ea typeface="宋体" pitchFamily="2" charset="-122"/>
              </a:rPr>
              <a:t> 16%</a:t>
            </a:r>
            <a:r>
              <a:rPr lang="zh-CN" altLang="en-US" sz="1200" b="1" smtClean="0">
                <a:solidFill>
                  <a:schemeClr val="tx1"/>
                </a:solidFill>
                <a:latin typeface="宋体" pitchFamily="2" charset="-122"/>
                <a:ea typeface="宋体" pitchFamily="2" charset="-122"/>
              </a:rPr>
              <a:t>的管理者接受比例在</a:t>
            </a:r>
            <a:r>
              <a:rPr lang="en-US" altLang="zh-CN" sz="1200" b="1" smtClean="0">
                <a:solidFill>
                  <a:schemeClr val="tx1"/>
                </a:solidFill>
                <a:latin typeface="宋体" pitchFamily="2" charset="-122"/>
                <a:ea typeface="宋体" pitchFamily="2" charset="-122"/>
              </a:rPr>
              <a:t>20%</a:t>
            </a:r>
            <a:r>
              <a:rPr lang="zh-CN" altLang="en-US" sz="1200" b="1" smtClean="0">
                <a:solidFill>
                  <a:schemeClr val="tx1"/>
                </a:solidFill>
                <a:latin typeface="宋体" pitchFamily="2" charset="-122"/>
                <a:ea typeface="宋体" pitchFamily="2" charset="-122"/>
              </a:rPr>
              <a:t>一下的浮动薪酬</a:t>
            </a:r>
            <a:endParaRPr lang="en-US" altLang="zh-CN" sz="1200" b="1" smtClean="0">
              <a:solidFill>
                <a:schemeClr val="tx1"/>
              </a:solidFill>
              <a:latin typeface="宋体" pitchFamily="2" charset="-122"/>
              <a:ea typeface="宋体" pitchFamily="2" charset="-122"/>
            </a:endParaRPr>
          </a:p>
          <a:p>
            <a:pPr algn="l">
              <a:buClr>
                <a:schemeClr val="tx2"/>
              </a:buClr>
              <a:buSzPct val="75000"/>
              <a:buFontTx/>
              <a:buChar char="►"/>
            </a:pPr>
            <a:endParaRPr lang="en-US" altLang="zh-CN" sz="1200" b="1" smtClean="0">
              <a:solidFill>
                <a:schemeClr val="tx1"/>
              </a:solidFill>
              <a:latin typeface="宋体" pitchFamily="2" charset="-122"/>
              <a:ea typeface="宋体" pitchFamily="2" charset="-122"/>
            </a:endParaRPr>
          </a:p>
          <a:p>
            <a:pPr algn="l">
              <a:buClr>
                <a:schemeClr val="tx2"/>
              </a:buClr>
              <a:buSzPct val="75000"/>
              <a:buFontTx/>
              <a:buChar char="►"/>
            </a:pPr>
            <a:r>
              <a:rPr lang="en-US" altLang="zh-CN" sz="1200" b="1" smtClean="0">
                <a:solidFill>
                  <a:schemeClr val="tx1"/>
                </a:solidFill>
                <a:latin typeface="宋体" pitchFamily="2" charset="-122"/>
                <a:ea typeface="宋体" pitchFamily="2" charset="-122"/>
              </a:rPr>
              <a:t> 5%</a:t>
            </a:r>
            <a:r>
              <a:rPr lang="zh-CN" altLang="en-US" sz="1200" b="1" smtClean="0">
                <a:solidFill>
                  <a:schemeClr val="tx1"/>
                </a:solidFill>
                <a:latin typeface="宋体" pitchFamily="2" charset="-122"/>
                <a:ea typeface="宋体" pitchFamily="2" charset="-122"/>
              </a:rPr>
              <a:t>的管理者接受</a:t>
            </a:r>
            <a:r>
              <a:rPr lang="en-US" altLang="zh-CN" sz="1200" b="1" smtClean="0">
                <a:solidFill>
                  <a:schemeClr val="tx1"/>
                </a:solidFill>
                <a:latin typeface="宋体" pitchFamily="2" charset="-122"/>
                <a:ea typeface="宋体" pitchFamily="2" charset="-122"/>
              </a:rPr>
              <a:t>80%</a:t>
            </a:r>
            <a:r>
              <a:rPr lang="zh-CN" altLang="en-US" sz="1200" b="1" smtClean="0">
                <a:solidFill>
                  <a:schemeClr val="tx1"/>
                </a:solidFill>
                <a:latin typeface="宋体" pitchFamily="2" charset="-122"/>
                <a:ea typeface="宋体" pitchFamily="2" charset="-122"/>
              </a:rPr>
              <a:t>以上的浮动薪酬</a:t>
            </a:r>
            <a:endParaRPr lang="en-US" altLang="zh-CN" sz="1200" b="1" smtClean="0">
              <a:solidFill>
                <a:schemeClr val="tx1"/>
              </a:solidFill>
              <a:latin typeface="宋体" pitchFamily="2" charset="-122"/>
              <a:ea typeface="宋体" pitchFamily="2" charset="-122"/>
            </a:endParaRPr>
          </a:p>
        </p:txBody>
      </p:sp>
      <p:sp>
        <p:nvSpPr>
          <p:cNvPr id="14" name="TextBox 13"/>
          <p:cNvSpPr txBox="1"/>
          <p:nvPr/>
        </p:nvSpPr>
        <p:spPr>
          <a:xfrm>
            <a:off x="5181600" y="5943616"/>
            <a:ext cx="762000" cy="246221"/>
          </a:xfrm>
          <a:prstGeom prst="rect">
            <a:avLst/>
          </a:prstGeom>
          <a:noFill/>
        </p:spPr>
        <p:txBody>
          <a:bodyPr wrap="square" rtlCol="0">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l"/>
            <a:r>
              <a:rPr lang="en-US" altLang="zh-CN" sz="1000" smtClean="0">
                <a:latin typeface="宋体" pitchFamily="2" charset="-122"/>
                <a:ea typeface="宋体" pitchFamily="2" charset="-122"/>
              </a:rPr>
              <a:t>80%</a:t>
            </a:r>
            <a:r>
              <a:rPr lang="zh-CN" altLang="en-US" sz="1000" smtClean="0">
                <a:latin typeface="宋体" pitchFamily="2" charset="-122"/>
                <a:ea typeface="宋体" pitchFamily="2" charset="-122"/>
              </a:rPr>
              <a:t>以上</a:t>
            </a:r>
            <a:endParaRPr lang="en-US" sz="1000" smtClean="0">
              <a:latin typeface="宋体" pitchFamily="2" charset="-122"/>
              <a:ea typeface="宋体" pitchFamily="2" charset="-122"/>
            </a:endParaRPr>
          </a:p>
        </p:txBody>
      </p:sp>
      <p:sp>
        <p:nvSpPr>
          <p:cNvPr id="15" name="TextBox 14"/>
          <p:cNvSpPr txBox="1"/>
          <p:nvPr/>
        </p:nvSpPr>
        <p:spPr>
          <a:xfrm>
            <a:off x="5962650" y="5943608"/>
            <a:ext cx="762000" cy="246221"/>
          </a:xfrm>
          <a:prstGeom prst="rect">
            <a:avLst/>
          </a:prstGeom>
          <a:noFill/>
        </p:spPr>
        <p:txBody>
          <a:bodyPr wrap="square" rtlCol="0">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l"/>
            <a:r>
              <a:rPr lang="en-US" altLang="zh-CN" sz="1000" smtClean="0">
                <a:latin typeface="宋体" pitchFamily="2" charset="-122"/>
                <a:ea typeface="宋体" pitchFamily="2" charset="-122"/>
              </a:rPr>
              <a:t>60% - 80%</a:t>
            </a:r>
            <a:endParaRPr lang="en-US" sz="1000" smtClean="0">
              <a:latin typeface="宋体" pitchFamily="2" charset="-122"/>
              <a:ea typeface="宋体" pitchFamily="2" charset="-122"/>
            </a:endParaRPr>
          </a:p>
        </p:txBody>
      </p:sp>
      <p:sp>
        <p:nvSpPr>
          <p:cNvPr id="16" name="TextBox 15"/>
          <p:cNvSpPr txBox="1"/>
          <p:nvPr/>
        </p:nvSpPr>
        <p:spPr>
          <a:xfrm>
            <a:off x="6743703" y="5943608"/>
            <a:ext cx="762000" cy="246221"/>
          </a:xfrm>
          <a:prstGeom prst="rect">
            <a:avLst/>
          </a:prstGeom>
          <a:noFill/>
        </p:spPr>
        <p:txBody>
          <a:bodyPr wrap="square" rtlCol="0">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l"/>
            <a:r>
              <a:rPr lang="en-US" altLang="zh-CN" sz="1000" smtClean="0">
                <a:latin typeface="宋体" pitchFamily="2" charset="-122"/>
                <a:ea typeface="宋体" pitchFamily="2" charset="-122"/>
              </a:rPr>
              <a:t>40% - 60%</a:t>
            </a:r>
            <a:endParaRPr lang="en-US" sz="1000" smtClean="0">
              <a:latin typeface="宋体" pitchFamily="2" charset="-122"/>
              <a:ea typeface="宋体" pitchFamily="2" charset="-122"/>
            </a:endParaRPr>
          </a:p>
        </p:txBody>
      </p:sp>
      <p:sp>
        <p:nvSpPr>
          <p:cNvPr id="17" name="TextBox 16"/>
          <p:cNvSpPr txBox="1"/>
          <p:nvPr/>
        </p:nvSpPr>
        <p:spPr>
          <a:xfrm>
            <a:off x="7524756" y="5943608"/>
            <a:ext cx="762000" cy="246221"/>
          </a:xfrm>
          <a:prstGeom prst="rect">
            <a:avLst/>
          </a:prstGeom>
          <a:noFill/>
        </p:spPr>
        <p:txBody>
          <a:bodyPr wrap="square" rtlCol="0">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l"/>
            <a:r>
              <a:rPr lang="en-US" altLang="zh-CN" sz="1000" smtClean="0">
                <a:latin typeface="宋体" pitchFamily="2" charset="-122"/>
                <a:ea typeface="宋体" pitchFamily="2" charset="-122"/>
              </a:rPr>
              <a:t>20% - 40%</a:t>
            </a:r>
            <a:endParaRPr lang="en-US" sz="1000" smtClean="0">
              <a:latin typeface="宋体" pitchFamily="2" charset="-122"/>
              <a:ea typeface="宋体" pitchFamily="2" charset="-122"/>
            </a:endParaRPr>
          </a:p>
        </p:txBody>
      </p:sp>
      <p:sp>
        <p:nvSpPr>
          <p:cNvPr id="18" name="TextBox 17"/>
          <p:cNvSpPr txBox="1"/>
          <p:nvPr/>
        </p:nvSpPr>
        <p:spPr>
          <a:xfrm>
            <a:off x="8305800" y="5943616"/>
            <a:ext cx="762000" cy="246221"/>
          </a:xfrm>
          <a:prstGeom prst="rect">
            <a:avLst/>
          </a:prstGeom>
          <a:noFill/>
        </p:spPr>
        <p:txBody>
          <a:bodyPr wrap="square" rtlCol="0">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l"/>
            <a:r>
              <a:rPr lang="en-US" altLang="zh-CN" sz="1000" smtClean="0">
                <a:latin typeface="宋体" pitchFamily="2" charset="-122"/>
                <a:ea typeface="宋体" pitchFamily="2" charset="-122"/>
              </a:rPr>
              <a:t>20%</a:t>
            </a:r>
            <a:r>
              <a:rPr lang="zh-CN" altLang="en-US" sz="1000" smtClean="0">
                <a:latin typeface="宋体" pitchFamily="2" charset="-122"/>
                <a:ea typeface="宋体" pitchFamily="2" charset="-122"/>
              </a:rPr>
              <a:t>以下</a:t>
            </a:r>
            <a:endParaRPr lang="en-US" sz="1000" smtClean="0">
              <a:latin typeface="宋体" pitchFamily="2" charset="-122"/>
              <a:ea typeface="宋体" pitchFamily="2" charset="-122"/>
            </a:endParaRPr>
          </a:p>
        </p:txBody>
      </p:sp>
      <p:cxnSp>
        <p:nvCxnSpPr>
          <p:cNvPr id="21" name="Straight Connector 20"/>
          <p:cNvCxnSpPr/>
          <p:nvPr/>
        </p:nvCxnSpPr>
        <p:spPr bwMode="auto">
          <a:xfrm>
            <a:off x="228600" y="3733800"/>
            <a:ext cx="9296400" cy="0"/>
          </a:xfrm>
          <a:prstGeom prst="line">
            <a:avLst/>
          </a:prstGeom>
          <a:noFill/>
          <a:ln w="19050" cap="flat" cmpd="sng" algn="ctr">
            <a:solidFill>
              <a:schemeClr val="tx2"/>
            </a:solidFill>
            <a:prstDash val="dash"/>
            <a:round/>
            <a:headEnd type="none" w="med" len="med"/>
            <a:tailEnd type="none" w="med" len="med"/>
          </a:ln>
          <a:effectLst/>
        </p:spPr>
      </p:cxn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smtClean="0">
                <a:solidFill>
                  <a:schemeClr val="tx1"/>
                </a:solidFill>
                <a:latin typeface="宋体" pitchFamily="2" charset="-122"/>
                <a:ea typeface="宋体" pitchFamily="2" charset="-122"/>
              </a:rPr>
              <a:t>薪酬调查问卷分析</a:t>
            </a:r>
            <a:r>
              <a:rPr lang="en-US" altLang="zh-CN" smtClean="0">
                <a:solidFill>
                  <a:schemeClr val="tx1"/>
                </a:solidFill>
                <a:latin typeface="宋体" pitchFamily="2" charset="-122"/>
                <a:ea typeface="宋体" pitchFamily="2" charset="-122"/>
              </a:rPr>
              <a:t>——</a:t>
            </a:r>
            <a:r>
              <a:rPr lang="zh-CN" altLang="en-US" smtClean="0">
                <a:solidFill>
                  <a:schemeClr val="tx1"/>
                </a:solidFill>
                <a:latin typeface="宋体" pitchFamily="2" charset="-122"/>
                <a:ea typeface="宋体" pitchFamily="2" charset="-122"/>
              </a:rPr>
              <a:t>内部公平性和外部竞争性的看法</a:t>
            </a:r>
            <a:endParaRPr lang="en-US">
              <a:solidFill>
                <a:schemeClr val="tx1"/>
              </a:solidFill>
              <a:latin typeface="宋体" pitchFamily="2" charset="-122"/>
              <a:ea typeface="宋体" pitchFamily="2" charset="-122"/>
            </a:endParaRPr>
          </a:p>
        </p:txBody>
      </p:sp>
      <p:sp>
        <p:nvSpPr>
          <p:cNvPr id="5" name="TextBox 4"/>
          <p:cNvSpPr txBox="1"/>
          <p:nvPr/>
        </p:nvSpPr>
        <p:spPr>
          <a:xfrm>
            <a:off x="457204" y="1066817"/>
            <a:ext cx="8763000" cy="954107"/>
          </a:xfrm>
          <a:prstGeom prst="rect">
            <a:avLst/>
          </a:prstGeom>
          <a:noFill/>
        </p:spPr>
        <p:txBody>
          <a:bodyPr wrap="square" rtlCol="0">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r>
              <a:rPr lang="zh-CN" altLang="en-US" sz="1400" smtClean="0">
                <a:solidFill>
                  <a:schemeClr val="tx1"/>
                </a:solidFill>
                <a:latin typeface="宋体" pitchFamily="2" charset="-122"/>
                <a:ea typeface="宋体" pitchFamily="2" charset="-122"/>
              </a:rPr>
              <a:t>内部公平感首先产生于员工本人</a:t>
            </a:r>
            <a:r>
              <a:rPr lang="en-US" sz="1400" smtClean="0">
                <a:solidFill>
                  <a:schemeClr val="tx1"/>
                </a:solidFill>
                <a:latin typeface="宋体" pitchFamily="2" charset="-122"/>
                <a:ea typeface="宋体" pitchFamily="2" charset="-122"/>
              </a:rPr>
              <a:t>“</a:t>
            </a:r>
            <a:r>
              <a:rPr lang="zh-CN" altLang="en-US" sz="1400" smtClean="0">
                <a:solidFill>
                  <a:schemeClr val="tx1"/>
                </a:solidFill>
                <a:latin typeface="宋体" pitchFamily="2" charset="-122"/>
                <a:ea typeface="宋体" pitchFamily="2" charset="-122"/>
              </a:rPr>
              <a:t>投入</a:t>
            </a:r>
            <a:r>
              <a:rPr lang="en-US" sz="1400" smtClean="0">
                <a:solidFill>
                  <a:schemeClr val="tx1"/>
                </a:solidFill>
                <a:latin typeface="宋体" pitchFamily="2" charset="-122"/>
                <a:ea typeface="宋体" pitchFamily="2" charset="-122"/>
              </a:rPr>
              <a:t>”</a:t>
            </a:r>
            <a:r>
              <a:rPr lang="zh-CN" altLang="en-US" sz="1400" smtClean="0">
                <a:solidFill>
                  <a:schemeClr val="tx1"/>
                </a:solidFill>
                <a:latin typeface="宋体" pitchFamily="2" charset="-122"/>
                <a:ea typeface="宋体" pitchFamily="2" charset="-122"/>
              </a:rPr>
              <a:t>与</a:t>
            </a:r>
            <a:r>
              <a:rPr lang="en-US" sz="1400" smtClean="0">
                <a:solidFill>
                  <a:schemeClr val="tx1"/>
                </a:solidFill>
                <a:latin typeface="宋体" pitchFamily="2" charset="-122"/>
                <a:ea typeface="宋体" pitchFamily="2" charset="-122"/>
              </a:rPr>
              <a:t>“</a:t>
            </a:r>
            <a:r>
              <a:rPr lang="zh-CN" altLang="en-US" sz="1400" smtClean="0">
                <a:solidFill>
                  <a:schemeClr val="tx1"/>
                </a:solidFill>
                <a:latin typeface="宋体" pitchFamily="2" charset="-122"/>
                <a:ea typeface="宋体" pitchFamily="2" charset="-122"/>
              </a:rPr>
              <a:t>回报</a:t>
            </a:r>
            <a:r>
              <a:rPr lang="en-US" sz="1400" smtClean="0">
                <a:solidFill>
                  <a:schemeClr val="tx1"/>
                </a:solidFill>
                <a:latin typeface="宋体" pitchFamily="2" charset="-122"/>
                <a:ea typeface="宋体" pitchFamily="2" charset="-122"/>
              </a:rPr>
              <a:t>”</a:t>
            </a:r>
            <a:r>
              <a:rPr lang="zh-CN" altLang="en-US" sz="1400" smtClean="0">
                <a:solidFill>
                  <a:schemeClr val="tx1"/>
                </a:solidFill>
                <a:latin typeface="宋体" pitchFamily="2" charset="-122"/>
                <a:ea typeface="宋体" pitchFamily="2" charset="-122"/>
              </a:rPr>
              <a:t>的评估，即现在的工作努力与所得回报，同自己的努力程度与所得回报相比。如果</a:t>
            </a:r>
            <a:r>
              <a:rPr lang="en-US" sz="1400" smtClean="0">
                <a:solidFill>
                  <a:schemeClr val="tx1"/>
                </a:solidFill>
                <a:latin typeface="宋体" pitchFamily="2" charset="-122"/>
                <a:ea typeface="宋体" pitchFamily="2" charset="-122"/>
              </a:rPr>
              <a:t>“</a:t>
            </a:r>
            <a:r>
              <a:rPr lang="zh-CN" altLang="en-US" sz="1400" smtClean="0">
                <a:solidFill>
                  <a:schemeClr val="tx1"/>
                </a:solidFill>
                <a:latin typeface="宋体" pitchFamily="2" charset="-122"/>
                <a:ea typeface="宋体" pitchFamily="2" charset="-122"/>
              </a:rPr>
              <a:t>回报</a:t>
            </a:r>
            <a:r>
              <a:rPr lang="en-US" sz="1400" smtClean="0">
                <a:solidFill>
                  <a:schemeClr val="tx1"/>
                </a:solidFill>
                <a:latin typeface="宋体" pitchFamily="2" charset="-122"/>
                <a:ea typeface="宋体" pitchFamily="2" charset="-122"/>
              </a:rPr>
              <a:t>/</a:t>
            </a:r>
            <a:r>
              <a:rPr lang="zh-CN" altLang="en-US" sz="1400" smtClean="0">
                <a:solidFill>
                  <a:schemeClr val="tx1"/>
                </a:solidFill>
                <a:latin typeface="宋体" pitchFamily="2" charset="-122"/>
                <a:ea typeface="宋体" pitchFamily="2" charset="-122"/>
              </a:rPr>
              <a:t>投入</a:t>
            </a:r>
            <a:r>
              <a:rPr lang="en-US" sz="1400" smtClean="0">
                <a:solidFill>
                  <a:schemeClr val="tx1"/>
                </a:solidFill>
                <a:latin typeface="宋体" pitchFamily="2" charset="-122"/>
                <a:ea typeface="宋体" pitchFamily="2" charset="-122"/>
              </a:rPr>
              <a:t>”</a:t>
            </a:r>
            <a:r>
              <a:rPr lang="zh-CN" altLang="en-US" sz="1400" smtClean="0">
                <a:solidFill>
                  <a:schemeClr val="tx1"/>
                </a:solidFill>
                <a:latin typeface="宋体" pitchFamily="2" charset="-122"/>
                <a:ea typeface="宋体" pitchFamily="2" charset="-122"/>
              </a:rPr>
              <a:t>比率在过去基础上有所增加时，即产生公平感，否则就会不满意。在内部公平性方面，员工往往有一种有趣的现象，总会认为自己的付出高于其他员工，而收入要低于别人。所以在分析的时候要结合外部竞争性、岗位分析和企业发展阶段规模等因素相结合</a:t>
            </a:r>
            <a:endParaRPr lang="en-US" sz="1400" smtClean="0">
              <a:solidFill>
                <a:schemeClr val="tx1"/>
              </a:solidFill>
              <a:latin typeface="宋体" pitchFamily="2" charset="-122"/>
              <a:ea typeface="宋体" pitchFamily="2" charset="-122"/>
            </a:endParaRPr>
          </a:p>
        </p:txBody>
      </p:sp>
      <p:sp>
        <p:nvSpPr>
          <p:cNvPr id="7" name="TextBox 6"/>
          <p:cNvSpPr txBox="1"/>
          <p:nvPr/>
        </p:nvSpPr>
        <p:spPr>
          <a:xfrm>
            <a:off x="838200" y="2133616"/>
            <a:ext cx="1143000" cy="246221"/>
          </a:xfrm>
          <a:prstGeom prst="rect">
            <a:avLst/>
          </a:prstGeom>
          <a:noFill/>
        </p:spPr>
        <p:txBody>
          <a:bodyPr wrap="square" rtlCol="0">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l"/>
            <a:r>
              <a:rPr lang="zh-CN" altLang="en-US" sz="1000" smtClean="0">
                <a:solidFill>
                  <a:schemeClr val="tx1"/>
                </a:solidFill>
                <a:latin typeface="宋体" pitchFamily="2" charset="-122"/>
                <a:ea typeface="宋体" pitchFamily="2" charset="-122"/>
              </a:rPr>
              <a:t>没有发表意见</a:t>
            </a:r>
            <a:endParaRPr lang="en-US" sz="1000" smtClean="0">
              <a:solidFill>
                <a:schemeClr val="tx1"/>
              </a:solidFill>
              <a:latin typeface="宋体" pitchFamily="2" charset="-122"/>
              <a:ea typeface="宋体" pitchFamily="2" charset="-122"/>
            </a:endParaRPr>
          </a:p>
        </p:txBody>
      </p:sp>
      <p:sp>
        <p:nvSpPr>
          <p:cNvPr id="9" name="TextBox 8"/>
          <p:cNvSpPr txBox="1"/>
          <p:nvPr/>
        </p:nvSpPr>
        <p:spPr>
          <a:xfrm>
            <a:off x="304800" y="3200400"/>
            <a:ext cx="1371600" cy="400110"/>
          </a:xfrm>
          <a:prstGeom prst="rect">
            <a:avLst/>
          </a:prstGeom>
          <a:noFill/>
        </p:spPr>
        <p:txBody>
          <a:bodyPr wrap="square" rtlCol="0">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l"/>
            <a:r>
              <a:rPr lang="zh-CN" altLang="en-US" sz="1000" smtClean="0">
                <a:solidFill>
                  <a:schemeClr val="tx1"/>
                </a:solidFill>
                <a:latin typeface="宋体" pitchFamily="2" charset="-122"/>
                <a:ea typeface="宋体" pitchFamily="2" charset="-122"/>
              </a:rPr>
              <a:t>工资与他人比较差不多</a:t>
            </a:r>
            <a:endParaRPr lang="en-US" sz="1000" smtClean="0">
              <a:solidFill>
                <a:schemeClr val="tx1"/>
              </a:solidFill>
              <a:latin typeface="宋体" pitchFamily="2" charset="-122"/>
              <a:ea typeface="宋体" pitchFamily="2" charset="-122"/>
            </a:endParaRPr>
          </a:p>
        </p:txBody>
      </p:sp>
      <p:sp>
        <p:nvSpPr>
          <p:cNvPr id="10" name="TextBox 9"/>
          <p:cNvSpPr txBox="1"/>
          <p:nvPr/>
        </p:nvSpPr>
        <p:spPr>
          <a:xfrm>
            <a:off x="3048000" y="3200416"/>
            <a:ext cx="1143000" cy="246221"/>
          </a:xfrm>
          <a:prstGeom prst="rect">
            <a:avLst/>
          </a:prstGeom>
          <a:noFill/>
        </p:spPr>
        <p:txBody>
          <a:bodyPr wrap="square" rtlCol="0">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l"/>
            <a:r>
              <a:rPr lang="zh-CN" altLang="en-US" sz="1000" smtClean="0">
                <a:solidFill>
                  <a:schemeClr val="tx1"/>
                </a:solidFill>
                <a:latin typeface="宋体" pitchFamily="2" charset="-122"/>
                <a:ea typeface="宋体" pitchFamily="2" charset="-122"/>
              </a:rPr>
              <a:t>跟他人比较低</a:t>
            </a:r>
            <a:endParaRPr lang="en-US" sz="1000" smtClean="0">
              <a:solidFill>
                <a:schemeClr val="tx1"/>
              </a:solidFill>
              <a:latin typeface="宋体" pitchFamily="2" charset="-122"/>
              <a:ea typeface="宋体" pitchFamily="2" charset="-122"/>
            </a:endParaRPr>
          </a:p>
        </p:txBody>
      </p:sp>
      <p:sp>
        <p:nvSpPr>
          <p:cNvPr id="12" name="TextBox 11"/>
          <p:cNvSpPr txBox="1"/>
          <p:nvPr/>
        </p:nvSpPr>
        <p:spPr>
          <a:xfrm>
            <a:off x="5410200" y="2304887"/>
            <a:ext cx="3276600" cy="1200329"/>
          </a:xfrm>
          <a:prstGeom prst="rect">
            <a:avLst/>
          </a:prstGeom>
          <a:noFill/>
        </p:spPr>
        <p:txBody>
          <a:bodyPr wrap="square" rtlCol="0">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buClr>
                <a:schemeClr val="tx2"/>
              </a:buClr>
              <a:buSzPct val="75000"/>
              <a:buFontTx/>
              <a:buChar char="►"/>
            </a:pPr>
            <a:r>
              <a:rPr lang="en-US" altLang="zh-CN" sz="1200" b="1" smtClean="0">
                <a:solidFill>
                  <a:schemeClr val="tx1"/>
                </a:solidFill>
                <a:latin typeface="宋体" pitchFamily="2" charset="-122"/>
                <a:ea typeface="宋体" pitchFamily="2" charset="-122"/>
              </a:rPr>
              <a:t> 63%</a:t>
            </a:r>
            <a:r>
              <a:rPr lang="zh-CN" altLang="en-US" sz="1200" b="1" smtClean="0">
                <a:solidFill>
                  <a:schemeClr val="tx1"/>
                </a:solidFill>
                <a:latin typeface="宋体" pitchFamily="2" charset="-122"/>
                <a:ea typeface="宋体" pitchFamily="2" charset="-122"/>
              </a:rPr>
              <a:t>的管理者认为自己目前的薪水与公司内部持有相同工作或能力相当的同事相比较低</a:t>
            </a:r>
            <a:endParaRPr lang="en-US" altLang="zh-CN" sz="1200" b="1" smtClean="0">
              <a:solidFill>
                <a:schemeClr val="tx1"/>
              </a:solidFill>
              <a:latin typeface="宋体" pitchFamily="2" charset="-122"/>
              <a:ea typeface="宋体" pitchFamily="2" charset="-122"/>
            </a:endParaRPr>
          </a:p>
          <a:p>
            <a:pPr algn="l">
              <a:buClr>
                <a:schemeClr val="tx2"/>
              </a:buClr>
              <a:buSzPct val="75000"/>
              <a:buFontTx/>
              <a:buChar char="►"/>
            </a:pPr>
            <a:endParaRPr lang="en-US" sz="1200" b="1" smtClean="0">
              <a:solidFill>
                <a:schemeClr val="tx1"/>
              </a:solidFill>
              <a:latin typeface="宋体" pitchFamily="2" charset="-122"/>
              <a:ea typeface="宋体" pitchFamily="2" charset="-122"/>
            </a:endParaRPr>
          </a:p>
          <a:p>
            <a:pPr algn="l">
              <a:buClr>
                <a:schemeClr val="tx2"/>
              </a:buClr>
              <a:buSzPct val="75000"/>
              <a:buFontTx/>
              <a:buChar char="►"/>
            </a:pPr>
            <a:r>
              <a:rPr lang="en-US" sz="1200" b="1" smtClean="0">
                <a:solidFill>
                  <a:schemeClr val="tx1"/>
                </a:solidFill>
                <a:latin typeface="宋体" pitchFamily="2" charset="-122"/>
                <a:ea typeface="宋体" pitchFamily="2" charset="-122"/>
              </a:rPr>
              <a:t> </a:t>
            </a:r>
            <a:r>
              <a:rPr lang="en-US" altLang="zh-CN" sz="1200" b="1" smtClean="0">
                <a:solidFill>
                  <a:schemeClr val="tx1"/>
                </a:solidFill>
                <a:latin typeface="宋体" pitchFamily="2" charset="-122"/>
                <a:ea typeface="宋体" pitchFamily="2" charset="-122"/>
              </a:rPr>
              <a:t>21%</a:t>
            </a:r>
            <a:r>
              <a:rPr lang="zh-CN" altLang="en-US" sz="1200" b="1" smtClean="0">
                <a:solidFill>
                  <a:schemeClr val="tx1"/>
                </a:solidFill>
                <a:latin typeface="宋体" pitchFamily="2" charset="-122"/>
                <a:ea typeface="宋体" pitchFamily="2" charset="-122"/>
              </a:rPr>
              <a:t>的管理者认为与他人比较差不多</a:t>
            </a:r>
            <a:endParaRPr lang="en-US" altLang="zh-CN" sz="1200" b="1" smtClean="0">
              <a:solidFill>
                <a:schemeClr val="tx1"/>
              </a:solidFill>
              <a:latin typeface="宋体" pitchFamily="2" charset="-122"/>
              <a:ea typeface="宋体" pitchFamily="2" charset="-122"/>
            </a:endParaRPr>
          </a:p>
          <a:p>
            <a:pPr algn="l">
              <a:buClr>
                <a:schemeClr val="tx2"/>
              </a:buClr>
              <a:buSzPct val="75000"/>
              <a:buFontTx/>
              <a:buChar char="►"/>
            </a:pPr>
            <a:endParaRPr lang="en-US" sz="1200" b="1" smtClean="0">
              <a:solidFill>
                <a:schemeClr val="tx1"/>
              </a:solidFill>
              <a:latin typeface="宋体" pitchFamily="2" charset="-122"/>
              <a:ea typeface="宋体" pitchFamily="2" charset="-122"/>
            </a:endParaRPr>
          </a:p>
          <a:p>
            <a:pPr algn="l">
              <a:buClr>
                <a:schemeClr val="tx2"/>
              </a:buClr>
              <a:buSzPct val="75000"/>
              <a:buFontTx/>
              <a:buChar char="►"/>
            </a:pPr>
            <a:r>
              <a:rPr lang="en-US" sz="1200" b="1" smtClean="0">
                <a:solidFill>
                  <a:schemeClr val="tx1"/>
                </a:solidFill>
                <a:latin typeface="宋体" pitchFamily="2" charset="-122"/>
                <a:ea typeface="宋体" pitchFamily="2" charset="-122"/>
              </a:rPr>
              <a:t> </a:t>
            </a:r>
            <a:r>
              <a:rPr lang="en-US" altLang="zh-CN" sz="1200" b="1" smtClean="0">
                <a:solidFill>
                  <a:schemeClr val="tx1"/>
                </a:solidFill>
                <a:latin typeface="宋体" pitchFamily="2" charset="-122"/>
                <a:ea typeface="宋体" pitchFamily="2" charset="-122"/>
              </a:rPr>
              <a:t>16%</a:t>
            </a:r>
            <a:r>
              <a:rPr lang="zh-CN" altLang="en-US" sz="1200" b="1" smtClean="0">
                <a:solidFill>
                  <a:schemeClr val="tx1"/>
                </a:solidFill>
                <a:latin typeface="宋体" pitchFamily="2" charset="-122"/>
                <a:ea typeface="宋体" pitchFamily="2" charset="-122"/>
              </a:rPr>
              <a:t>的管理者持中立态度，没有发表意见</a:t>
            </a:r>
            <a:endParaRPr lang="en-US" sz="1200" b="1" smtClean="0">
              <a:solidFill>
                <a:schemeClr val="tx1"/>
              </a:solidFill>
              <a:latin typeface="宋体" pitchFamily="2" charset="-122"/>
              <a:ea typeface="宋体" pitchFamily="2" charset="-122"/>
            </a:endParaRPr>
          </a:p>
        </p:txBody>
      </p:sp>
      <p:graphicFrame>
        <p:nvGraphicFramePr>
          <p:cNvPr id="11" name="Chart 10"/>
          <p:cNvGraphicFramePr/>
          <p:nvPr/>
        </p:nvGraphicFramePr>
        <p:xfrm>
          <a:off x="1066800" y="2133600"/>
          <a:ext cx="2743200" cy="1676400"/>
        </p:xfrm>
        <a:graphic>
          <a:graphicData uri="http://schemas.openxmlformats.org/drawingml/2006/chart">
            <c:chart xmlns:c="http://schemas.openxmlformats.org/drawingml/2006/chart" r:id="rId2"/>
          </a:graphicData>
        </a:graphic>
      </p:graphicFrame>
      <p:sp>
        <p:nvSpPr>
          <p:cNvPr id="13" name="TextBox 12"/>
          <p:cNvSpPr txBox="1"/>
          <p:nvPr/>
        </p:nvSpPr>
        <p:spPr>
          <a:xfrm>
            <a:off x="381000" y="3886200"/>
            <a:ext cx="8991600" cy="762000"/>
          </a:xfrm>
          <a:prstGeom prst="rect">
            <a:avLst/>
          </a:prstGeom>
          <a:noFill/>
        </p:spPr>
        <p:txBody>
          <a:bodyPr wrap="square" rtlCol="0">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r>
              <a:rPr lang="zh-CN" altLang="en-US" sz="1400" smtClean="0">
                <a:solidFill>
                  <a:schemeClr val="tx1"/>
                </a:solidFill>
                <a:latin typeface="宋体" pitchFamily="2" charset="-122"/>
                <a:ea typeface="宋体" pitchFamily="2" charset="-122"/>
              </a:rPr>
              <a:t>员工会将自己的报酬与本地区同行业的其他人或同学、亲戚相比，从而产生公平感。企业的薪酬要确保对外公平，即要有相应的竞争力。当一定时间内，员工工资待遇高于同行业其他公司时，员工会产生满意感。在这种情况下，企业有利于吸引和留住优秀人才，获得较强的人力资源竞争优势</a:t>
            </a:r>
            <a:endParaRPr lang="en-US" sz="1400" smtClean="0">
              <a:solidFill>
                <a:schemeClr val="tx1"/>
              </a:solidFill>
              <a:latin typeface="宋体" pitchFamily="2" charset="-122"/>
              <a:ea typeface="宋体" pitchFamily="2" charset="-122"/>
            </a:endParaRPr>
          </a:p>
        </p:txBody>
      </p:sp>
      <p:cxnSp>
        <p:nvCxnSpPr>
          <p:cNvPr id="15" name="Straight Connector 14"/>
          <p:cNvCxnSpPr/>
          <p:nvPr/>
        </p:nvCxnSpPr>
        <p:spPr bwMode="auto">
          <a:xfrm flipV="1">
            <a:off x="152400" y="3733800"/>
            <a:ext cx="9525000" cy="76200"/>
          </a:xfrm>
          <a:prstGeom prst="line">
            <a:avLst/>
          </a:prstGeom>
          <a:noFill/>
          <a:ln w="19050" cap="flat" cmpd="sng" algn="ctr">
            <a:solidFill>
              <a:schemeClr val="tx2"/>
            </a:solidFill>
            <a:prstDash val="dash"/>
            <a:round/>
            <a:headEnd type="none" w="med" len="med"/>
            <a:tailEnd type="none" w="med" len="med"/>
          </a:ln>
          <a:effectLst/>
        </p:spPr>
      </p:cxnSp>
      <p:graphicFrame>
        <p:nvGraphicFramePr>
          <p:cNvPr id="16" name="Chart 15"/>
          <p:cNvGraphicFramePr/>
          <p:nvPr/>
        </p:nvGraphicFramePr>
        <p:xfrm>
          <a:off x="5943605" y="4572000"/>
          <a:ext cx="2743200" cy="2057400"/>
        </p:xfrm>
        <a:graphic>
          <a:graphicData uri="http://schemas.openxmlformats.org/drawingml/2006/chart">
            <c:chart xmlns:c="http://schemas.openxmlformats.org/drawingml/2006/chart" r:id="rId3"/>
          </a:graphicData>
        </a:graphic>
      </p:graphicFrame>
      <p:sp>
        <p:nvSpPr>
          <p:cNvPr id="17" name="TextBox 16"/>
          <p:cNvSpPr txBox="1"/>
          <p:nvPr/>
        </p:nvSpPr>
        <p:spPr>
          <a:xfrm>
            <a:off x="5943607" y="4706795"/>
            <a:ext cx="1143000" cy="246221"/>
          </a:xfrm>
          <a:prstGeom prst="rect">
            <a:avLst/>
          </a:prstGeom>
          <a:noFill/>
        </p:spPr>
        <p:txBody>
          <a:bodyPr wrap="square" rtlCol="0">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l"/>
            <a:r>
              <a:rPr lang="zh-CN" altLang="en-US" sz="1000" smtClean="0">
                <a:solidFill>
                  <a:schemeClr val="tx1"/>
                </a:solidFill>
                <a:latin typeface="宋体" pitchFamily="2" charset="-122"/>
                <a:ea typeface="宋体" pitchFamily="2" charset="-122"/>
              </a:rPr>
              <a:t>没有发表意见</a:t>
            </a:r>
            <a:endParaRPr lang="en-US" sz="1000" smtClean="0">
              <a:solidFill>
                <a:schemeClr val="tx1"/>
              </a:solidFill>
              <a:latin typeface="宋体" pitchFamily="2" charset="-122"/>
              <a:ea typeface="宋体" pitchFamily="2" charset="-122"/>
            </a:endParaRPr>
          </a:p>
        </p:txBody>
      </p:sp>
      <p:sp>
        <p:nvSpPr>
          <p:cNvPr id="18" name="TextBox 17"/>
          <p:cNvSpPr txBox="1"/>
          <p:nvPr/>
        </p:nvSpPr>
        <p:spPr>
          <a:xfrm>
            <a:off x="5257800" y="5235730"/>
            <a:ext cx="1371600" cy="246221"/>
          </a:xfrm>
          <a:prstGeom prst="rect">
            <a:avLst/>
          </a:prstGeom>
          <a:noFill/>
        </p:spPr>
        <p:txBody>
          <a:bodyPr wrap="square" rtlCol="0">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l"/>
            <a:r>
              <a:rPr lang="zh-CN" altLang="en-US" sz="1000" smtClean="0">
                <a:solidFill>
                  <a:schemeClr val="tx1"/>
                </a:solidFill>
                <a:latin typeface="宋体" pitchFamily="2" charset="-122"/>
                <a:ea typeface="宋体" pitchFamily="2" charset="-122"/>
              </a:rPr>
              <a:t>与同行比较差不多</a:t>
            </a:r>
            <a:endParaRPr lang="en-US" sz="1000" smtClean="0">
              <a:solidFill>
                <a:schemeClr val="tx1"/>
              </a:solidFill>
              <a:latin typeface="宋体" pitchFamily="2" charset="-122"/>
              <a:ea typeface="宋体" pitchFamily="2" charset="-122"/>
            </a:endParaRPr>
          </a:p>
        </p:txBody>
      </p:sp>
      <p:sp>
        <p:nvSpPr>
          <p:cNvPr id="19" name="TextBox 18"/>
          <p:cNvSpPr txBox="1"/>
          <p:nvPr/>
        </p:nvSpPr>
        <p:spPr>
          <a:xfrm>
            <a:off x="7848601" y="5925987"/>
            <a:ext cx="1143000" cy="246221"/>
          </a:xfrm>
          <a:prstGeom prst="rect">
            <a:avLst/>
          </a:prstGeom>
          <a:noFill/>
        </p:spPr>
        <p:txBody>
          <a:bodyPr wrap="square" rtlCol="0">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l"/>
            <a:r>
              <a:rPr lang="zh-CN" altLang="en-US" sz="1000" smtClean="0">
                <a:solidFill>
                  <a:schemeClr val="tx1"/>
                </a:solidFill>
                <a:latin typeface="宋体" pitchFamily="2" charset="-122"/>
                <a:ea typeface="宋体" pitchFamily="2" charset="-122"/>
              </a:rPr>
              <a:t>与同行业比较低</a:t>
            </a:r>
            <a:endParaRPr lang="en-US" sz="1000" smtClean="0">
              <a:solidFill>
                <a:schemeClr val="tx1"/>
              </a:solidFill>
              <a:latin typeface="宋体" pitchFamily="2" charset="-122"/>
              <a:ea typeface="宋体" pitchFamily="2" charset="-122"/>
            </a:endParaRPr>
          </a:p>
        </p:txBody>
      </p:sp>
      <p:sp>
        <p:nvSpPr>
          <p:cNvPr id="20" name="TextBox 19"/>
          <p:cNvSpPr txBox="1"/>
          <p:nvPr/>
        </p:nvSpPr>
        <p:spPr>
          <a:xfrm>
            <a:off x="838200" y="4851753"/>
            <a:ext cx="3810000" cy="1015663"/>
          </a:xfrm>
          <a:prstGeom prst="rect">
            <a:avLst/>
          </a:prstGeom>
          <a:noFill/>
        </p:spPr>
        <p:txBody>
          <a:bodyPr wrap="square" rtlCol="0">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buClr>
                <a:schemeClr val="tx2"/>
              </a:buClr>
              <a:buSzPct val="75000"/>
              <a:buFontTx/>
              <a:buChar char="►"/>
            </a:pPr>
            <a:r>
              <a:rPr lang="en-US" altLang="zh-CN" sz="1200" b="1" smtClean="0">
                <a:solidFill>
                  <a:schemeClr val="tx1"/>
                </a:solidFill>
                <a:latin typeface="宋体" pitchFamily="2" charset="-122"/>
                <a:ea typeface="宋体" pitchFamily="2" charset="-122"/>
              </a:rPr>
              <a:t> 79%</a:t>
            </a:r>
            <a:r>
              <a:rPr lang="zh-CN" altLang="en-US" sz="1200" b="1" smtClean="0">
                <a:solidFill>
                  <a:schemeClr val="tx1"/>
                </a:solidFill>
                <a:latin typeface="宋体" pitchFamily="2" charset="-122"/>
                <a:ea typeface="宋体" pitchFamily="2" charset="-122"/>
              </a:rPr>
              <a:t>的管理者认为目前的薪水与同行业水平相差较大</a:t>
            </a:r>
            <a:endParaRPr lang="en-US" altLang="zh-CN" sz="1200" b="1" smtClean="0">
              <a:solidFill>
                <a:schemeClr val="tx1"/>
              </a:solidFill>
              <a:latin typeface="宋体" pitchFamily="2" charset="-122"/>
              <a:ea typeface="宋体" pitchFamily="2" charset="-122"/>
            </a:endParaRPr>
          </a:p>
          <a:p>
            <a:pPr algn="l">
              <a:buClr>
                <a:schemeClr val="tx2"/>
              </a:buClr>
              <a:buSzPct val="75000"/>
              <a:buFontTx/>
              <a:buChar char="►"/>
            </a:pPr>
            <a:endParaRPr lang="en-US" sz="1200" b="1" smtClean="0">
              <a:solidFill>
                <a:schemeClr val="tx1"/>
              </a:solidFill>
              <a:latin typeface="宋体" pitchFamily="2" charset="-122"/>
              <a:ea typeface="宋体" pitchFamily="2" charset="-122"/>
            </a:endParaRPr>
          </a:p>
          <a:p>
            <a:pPr algn="l">
              <a:buClr>
                <a:schemeClr val="tx2"/>
              </a:buClr>
              <a:buSzPct val="75000"/>
              <a:buFontTx/>
              <a:buChar char="►"/>
            </a:pPr>
            <a:r>
              <a:rPr lang="en-US" sz="1200" b="1" smtClean="0">
                <a:solidFill>
                  <a:schemeClr val="tx1"/>
                </a:solidFill>
                <a:latin typeface="宋体" pitchFamily="2" charset="-122"/>
                <a:ea typeface="宋体" pitchFamily="2" charset="-122"/>
              </a:rPr>
              <a:t> </a:t>
            </a:r>
            <a:r>
              <a:rPr lang="en-US" altLang="zh-CN" sz="1200" b="1" smtClean="0">
                <a:solidFill>
                  <a:schemeClr val="tx1"/>
                </a:solidFill>
                <a:latin typeface="宋体" pitchFamily="2" charset="-122"/>
                <a:ea typeface="宋体" pitchFamily="2" charset="-122"/>
              </a:rPr>
              <a:t>5%</a:t>
            </a:r>
            <a:r>
              <a:rPr lang="zh-CN" altLang="en-US" sz="1200" b="1" smtClean="0">
                <a:solidFill>
                  <a:schemeClr val="tx1"/>
                </a:solidFill>
                <a:latin typeface="宋体" pitchFamily="2" charset="-122"/>
                <a:ea typeface="宋体" pitchFamily="2" charset="-122"/>
              </a:rPr>
              <a:t>的管理者认为目前的薪酬水平与同行业差不多</a:t>
            </a:r>
            <a:endParaRPr lang="en-US" altLang="zh-CN" sz="1200" b="1" smtClean="0">
              <a:solidFill>
                <a:schemeClr val="tx1"/>
              </a:solidFill>
              <a:latin typeface="宋体" pitchFamily="2" charset="-122"/>
              <a:ea typeface="宋体" pitchFamily="2" charset="-122"/>
            </a:endParaRPr>
          </a:p>
          <a:p>
            <a:pPr algn="l">
              <a:buClr>
                <a:schemeClr val="tx2"/>
              </a:buClr>
              <a:buSzPct val="75000"/>
              <a:buFontTx/>
              <a:buChar char="►"/>
            </a:pPr>
            <a:endParaRPr lang="en-US" sz="1200" b="1" smtClean="0">
              <a:solidFill>
                <a:schemeClr val="tx1"/>
              </a:solidFill>
              <a:latin typeface="宋体" pitchFamily="2" charset="-122"/>
              <a:ea typeface="宋体" pitchFamily="2" charset="-122"/>
            </a:endParaRPr>
          </a:p>
          <a:p>
            <a:pPr algn="l">
              <a:buClr>
                <a:schemeClr val="tx2"/>
              </a:buClr>
              <a:buSzPct val="75000"/>
              <a:buFontTx/>
              <a:buChar char="►"/>
            </a:pPr>
            <a:r>
              <a:rPr lang="en-US" sz="1200" b="1" smtClean="0">
                <a:solidFill>
                  <a:schemeClr val="tx1"/>
                </a:solidFill>
                <a:latin typeface="宋体" pitchFamily="2" charset="-122"/>
                <a:ea typeface="宋体" pitchFamily="2" charset="-122"/>
              </a:rPr>
              <a:t> </a:t>
            </a:r>
            <a:r>
              <a:rPr lang="en-US" altLang="zh-CN" sz="1200" b="1" smtClean="0">
                <a:solidFill>
                  <a:schemeClr val="tx1"/>
                </a:solidFill>
                <a:latin typeface="宋体" pitchFamily="2" charset="-122"/>
                <a:ea typeface="宋体" pitchFamily="2" charset="-122"/>
              </a:rPr>
              <a:t>16%</a:t>
            </a:r>
            <a:r>
              <a:rPr lang="zh-CN" altLang="en-US" sz="1200" b="1" smtClean="0">
                <a:solidFill>
                  <a:schemeClr val="tx1"/>
                </a:solidFill>
                <a:latin typeface="宋体" pitchFamily="2" charset="-122"/>
                <a:ea typeface="宋体" pitchFamily="2" charset="-122"/>
              </a:rPr>
              <a:t>的管理者持中立态度，没有发表意见</a:t>
            </a:r>
            <a:endParaRPr lang="en-US" sz="1200" b="1" smtClean="0">
              <a:solidFill>
                <a:schemeClr val="tx1"/>
              </a:solidFill>
              <a:latin typeface="宋体" pitchFamily="2" charset="-122"/>
              <a:ea typeface="宋体" pitchFamily="2" charset="-122"/>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290" name="Rectangle 2"/>
          <p:cNvSpPr>
            <a:spLocks noGrp="1" noChangeArrowheads="1"/>
          </p:cNvSpPr>
          <p:nvPr>
            <p:ph type="title"/>
          </p:nvPr>
        </p:nvSpPr>
        <p:spPr/>
        <p:txBody>
          <a:bodyPr/>
          <a:lstStyle/>
          <a:p>
            <a:pPr eaLnBrk="1" hangingPunct="1"/>
            <a:r>
              <a:rPr lang="zh-CN" altLang="en-US" sz="2200" smtClean="0">
                <a:solidFill>
                  <a:schemeClr val="tx1"/>
                </a:solidFill>
                <a:latin typeface="+mn-ea"/>
                <a:ea typeface="+mn-ea"/>
              </a:rPr>
              <a:t>目前东方大学城薪酬结构存在一定的问题</a:t>
            </a:r>
            <a:endParaRPr lang="en-US" altLang="zh-CN" sz="2200" smtClean="0">
              <a:solidFill>
                <a:schemeClr val="tx1"/>
              </a:solidFill>
              <a:latin typeface="+mn-ea"/>
              <a:ea typeface="+mn-ea"/>
            </a:endParaRPr>
          </a:p>
        </p:txBody>
      </p:sp>
      <p:sp>
        <p:nvSpPr>
          <p:cNvPr id="12291" name="Rectangle 3"/>
          <p:cNvSpPr>
            <a:spLocks noGrp="1" noChangeArrowheads="1"/>
          </p:cNvSpPr>
          <p:nvPr>
            <p:ph type="body" idx="4294967295"/>
          </p:nvPr>
        </p:nvSpPr>
        <p:spPr>
          <a:xfrm>
            <a:off x="381000" y="1219200"/>
            <a:ext cx="8991600" cy="609600"/>
          </a:xfrm>
        </p:spPr>
        <p:txBody>
          <a:bodyPr/>
          <a:lstStyle/>
          <a:p>
            <a:pPr marL="0" indent="0" eaLnBrk="1" hangingPunct="1">
              <a:buClr>
                <a:schemeClr val="hlink"/>
              </a:buClr>
              <a:buFont typeface="Wingdings" pitchFamily="2" charset="2"/>
              <a:buNone/>
            </a:pPr>
            <a:r>
              <a:rPr lang="zh-CN" altLang="en-US" smtClean="0">
                <a:latin typeface="宋体" pitchFamily="2" charset="-122"/>
                <a:ea typeface="宋体" pitchFamily="2" charset="-122"/>
              </a:rPr>
              <a:t>目前，东方大学城的薪酬</a:t>
            </a:r>
            <a:r>
              <a:rPr lang="zh-CN" altLang="en-US">
                <a:latin typeface="宋体" pitchFamily="2" charset="-122"/>
                <a:ea typeface="宋体" pitchFamily="2" charset="-122"/>
              </a:rPr>
              <a:t>构</a:t>
            </a:r>
            <a:r>
              <a:rPr lang="zh-CN" altLang="en-US" smtClean="0">
                <a:latin typeface="宋体" pitchFamily="2" charset="-122"/>
                <a:ea typeface="宋体" pitchFamily="2" charset="-122"/>
              </a:rPr>
              <a:t>成比较单一，只有固定薪酬，没有可变薪酬；薪酬和绩效没有挂钩，干多干少一个样；</a:t>
            </a:r>
            <a:r>
              <a:rPr lang="zh-CN" altLang="en-US">
                <a:latin typeface="宋体" pitchFamily="2" charset="-122"/>
                <a:ea typeface="宋体" pitchFamily="2" charset="-122"/>
              </a:rPr>
              <a:t>现</a:t>
            </a:r>
            <a:r>
              <a:rPr lang="zh-CN" altLang="en-US" smtClean="0">
                <a:latin typeface="宋体" pitchFamily="2" charset="-122"/>
                <a:ea typeface="宋体" pitchFamily="2" charset="-122"/>
              </a:rPr>
              <a:t>行的年终绩效核量化不明确，此种薪酬体系对于发展稳定的企业来说存在一定弊端</a:t>
            </a:r>
            <a:endParaRPr lang="en-US" altLang="zh-CN" smtClean="0">
              <a:latin typeface="宋体" pitchFamily="2" charset="-122"/>
              <a:ea typeface="宋体" pitchFamily="2" charset="-122"/>
            </a:endParaRPr>
          </a:p>
        </p:txBody>
      </p:sp>
      <p:sp>
        <p:nvSpPr>
          <p:cNvPr id="299012" name="Rectangle 4"/>
          <p:cNvSpPr>
            <a:spLocks noChangeArrowheads="1"/>
          </p:cNvSpPr>
          <p:nvPr/>
        </p:nvSpPr>
        <p:spPr bwMode="auto">
          <a:xfrm>
            <a:off x="3271838" y="3373438"/>
            <a:ext cx="3249612" cy="1085850"/>
          </a:xfrm>
          <a:prstGeom prst="rect">
            <a:avLst/>
          </a:prstGeom>
          <a:solidFill>
            <a:schemeClr val="accent2"/>
          </a:solidFill>
          <a:ln w="6350">
            <a:noFill/>
            <a:miter lim="800000"/>
          </a:ln>
          <a:effectLst>
            <a:prstShdw prst="shdw17" dist="17961" dir="2700000">
              <a:schemeClr val="accent1">
                <a:gamma/>
                <a:shade val="60000"/>
                <a:invGamma/>
              </a:schemeClr>
            </a:prstShdw>
          </a:effectLst>
        </p:spPr>
        <p:txBody>
          <a:bodyPr wrap="none" lIns="72000" tIns="0" rIns="0" bIns="0"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ctr">
              <a:spcBef>
                <a:spcPct val="30000"/>
              </a:spcBef>
              <a:defRPr/>
            </a:pPr>
            <a:endParaRPr lang="en-US">
              <a:solidFill>
                <a:schemeClr val="tx1"/>
              </a:solidFill>
              <a:latin typeface="宋体" pitchFamily="2" charset="-122"/>
              <a:ea typeface="宋体" pitchFamily="2" charset="-122"/>
              <a:cs typeface="+mn-cs"/>
            </a:endParaRPr>
          </a:p>
        </p:txBody>
      </p:sp>
      <p:sp>
        <p:nvSpPr>
          <p:cNvPr id="12293" name="Freeform 5"/>
          <p:cNvSpPr/>
          <p:nvPr/>
        </p:nvSpPr>
        <p:spPr bwMode="auto">
          <a:xfrm>
            <a:off x="349254" y="1981200"/>
            <a:ext cx="4465638" cy="1854200"/>
          </a:xfrm>
          <a:custGeom>
            <a:gdLst>
              <a:gd name="T0" fmla="*/ 0 w 2444"/>
              <a:gd name="T1" fmla="*/ 1014 h 1014"/>
              <a:gd name="T2" fmla="*/ 1518 w 2444"/>
              <a:gd name="T3" fmla="*/ 1014 h 1014"/>
              <a:gd name="T4" fmla="*/ 1518 w 2444"/>
              <a:gd name="T5" fmla="*/ 696 h 1014"/>
              <a:gd name="T6" fmla="*/ 2444 w 2444"/>
              <a:gd name="T7" fmla="*/ 696 h 1014"/>
              <a:gd name="T8" fmla="*/ 2444 w 2444"/>
              <a:gd name="T9" fmla="*/ 0 h 1014"/>
              <a:gd name="T10" fmla="*/ 0 w 2444"/>
              <a:gd name="T11" fmla="*/ 0 h 1014"/>
              <a:gd name="T12" fmla="*/ 0 w 2444"/>
              <a:gd name="T13" fmla="*/ 1014 h 1014"/>
              <a:gd name="T14" fmla="*/ 0 60000 65536"/>
              <a:gd name="T15" fmla="*/ 0 60000 65536"/>
              <a:gd name="T16" fmla="*/ 0 60000 65536"/>
              <a:gd name="T17" fmla="*/ 0 60000 65536"/>
              <a:gd name="T18" fmla="*/ 0 60000 65536"/>
              <a:gd name="T19" fmla="*/ 0 60000 65536"/>
              <a:gd name="T20" fmla="*/ 0 60000 65536"/>
              <a:gd name="T21" fmla="*/ 0 w 2444"/>
              <a:gd name="T22" fmla="*/ 0 h 1014"/>
              <a:gd name="T23" fmla="*/ 2444 w 2444"/>
              <a:gd name="T24" fmla="*/ 1014 h 1014"/>
            </a:gdLst>
            <a:cxnLst>
              <a:cxn ang="T14">
                <a:pos x="T0" y="T1"/>
              </a:cxn>
              <a:cxn ang="T15">
                <a:pos x="T2" y="T3"/>
              </a:cxn>
              <a:cxn ang="T16">
                <a:pos x="T4" y="T5"/>
              </a:cxn>
              <a:cxn ang="T17">
                <a:pos x="T6" y="T7"/>
              </a:cxn>
              <a:cxn ang="T18">
                <a:pos x="T8" y="T9"/>
              </a:cxn>
              <a:cxn ang="T19">
                <a:pos x="T10" y="T11"/>
              </a:cxn>
              <a:cxn ang="T20">
                <a:pos x="T12" y="T13"/>
              </a:cxn>
            </a:cxnLst>
            <a:rect l="T21" t="T22" r="T23" b="T24"/>
            <a:pathLst>
              <a:path w="2444" h="1014">
                <a:moveTo>
                  <a:pt x="0" y="1014"/>
                </a:moveTo>
                <a:lnTo>
                  <a:pt x="1518" y="1014"/>
                </a:lnTo>
                <a:lnTo>
                  <a:pt x="1518" y="696"/>
                </a:lnTo>
                <a:lnTo>
                  <a:pt x="2444" y="696"/>
                </a:lnTo>
                <a:lnTo>
                  <a:pt x="2444" y="0"/>
                </a:lnTo>
                <a:lnTo>
                  <a:pt x="0" y="0"/>
                </a:lnTo>
                <a:lnTo>
                  <a:pt x="0" y="1014"/>
                </a:lnTo>
              </a:path>
            </a:pathLst>
          </a:custGeom>
          <a:noFill/>
          <a:ln w="6350" cmpd="sng">
            <a:solidFill>
              <a:srgbClr val="969696"/>
            </a:solidFill>
            <a:prstDash val="solid"/>
            <a:round/>
          </a:ln>
        </p:spPr>
        <p:txBody>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endParaRPr lang="en-US">
              <a:solidFill>
                <a:schemeClr val="tx1"/>
              </a:solidFill>
              <a:latin typeface="宋体" pitchFamily="2" charset="-122"/>
              <a:ea typeface="宋体" pitchFamily="2" charset="-122"/>
            </a:endParaRPr>
          </a:p>
        </p:txBody>
      </p:sp>
      <p:sp>
        <p:nvSpPr>
          <p:cNvPr id="12294" name="Freeform 6"/>
          <p:cNvSpPr/>
          <p:nvPr/>
        </p:nvSpPr>
        <p:spPr bwMode="auto">
          <a:xfrm>
            <a:off x="4945063" y="1981200"/>
            <a:ext cx="4465637" cy="1854200"/>
          </a:xfrm>
          <a:custGeom>
            <a:gdLst>
              <a:gd name="T0" fmla="*/ 2444 w 2444"/>
              <a:gd name="T1" fmla="*/ 1014 h 1014"/>
              <a:gd name="T2" fmla="*/ 926 w 2444"/>
              <a:gd name="T3" fmla="*/ 1014 h 1014"/>
              <a:gd name="T4" fmla="*/ 926 w 2444"/>
              <a:gd name="T5" fmla="*/ 696 h 1014"/>
              <a:gd name="T6" fmla="*/ 0 w 2444"/>
              <a:gd name="T7" fmla="*/ 696 h 1014"/>
              <a:gd name="T8" fmla="*/ 0 w 2444"/>
              <a:gd name="T9" fmla="*/ 0 h 1014"/>
              <a:gd name="T10" fmla="*/ 2444 w 2444"/>
              <a:gd name="T11" fmla="*/ 0 h 1014"/>
              <a:gd name="T12" fmla="*/ 2444 w 2444"/>
              <a:gd name="T13" fmla="*/ 1014 h 1014"/>
              <a:gd name="T14" fmla="*/ 0 60000 65536"/>
              <a:gd name="T15" fmla="*/ 0 60000 65536"/>
              <a:gd name="T16" fmla="*/ 0 60000 65536"/>
              <a:gd name="T17" fmla="*/ 0 60000 65536"/>
              <a:gd name="T18" fmla="*/ 0 60000 65536"/>
              <a:gd name="T19" fmla="*/ 0 60000 65536"/>
              <a:gd name="T20" fmla="*/ 0 60000 65536"/>
              <a:gd name="T21" fmla="*/ 0 w 2444"/>
              <a:gd name="T22" fmla="*/ 0 h 1014"/>
              <a:gd name="T23" fmla="*/ 2444 w 2444"/>
              <a:gd name="T24" fmla="*/ 1014 h 1014"/>
            </a:gdLst>
            <a:cxnLst>
              <a:cxn ang="T14">
                <a:pos x="T0" y="T1"/>
              </a:cxn>
              <a:cxn ang="T15">
                <a:pos x="T2" y="T3"/>
              </a:cxn>
              <a:cxn ang="T16">
                <a:pos x="T4" y="T5"/>
              </a:cxn>
              <a:cxn ang="T17">
                <a:pos x="T6" y="T7"/>
              </a:cxn>
              <a:cxn ang="T18">
                <a:pos x="T8" y="T9"/>
              </a:cxn>
              <a:cxn ang="T19">
                <a:pos x="T10" y="T11"/>
              </a:cxn>
              <a:cxn ang="T20">
                <a:pos x="T12" y="T13"/>
              </a:cxn>
            </a:cxnLst>
            <a:rect l="T21" t="T22" r="T23" b="T24"/>
            <a:pathLst>
              <a:path w="2444" h="1014">
                <a:moveTo>
                  <a:pt x="2444" y="1014"/>
                </a:moveTo>
                <a:lnTo>
                  <a:pt x="926" y="1014"/>
                </a:lnTo>
                <a:lnTo>
                  <a:pt x="926" y="696"/>
                </a:lnTo>
                <a:lnTo>
                  <a:pt x="0" y="696"/>
                </a:lnTo>
                <a:lnTo>
                  <a:pt x="0" y="0"/>
                </a:lnTo>
                <a:lnTo>
                  <a:pt x="2444" y="0"/>
                </a:lnTo>
                <a:lnTo>
                  <a:pt x="2444" y="1014"/>
                </a:lnTo>
              </a:path>
            </a:pathLst>
          </a:custGeom>
          <a:noFill/>
          <a:ln w="6350" cmpd="sng">
            <a:solidFill>
              <a:srgbClr val="969696"/>
            </a:solidFill>
            <a:prstDash val="solid"/>
            <a:round/>
          </a:ln>
        </p:spPr>
        <p:txBody>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endParaRPr lang="en-US">
              <a:solidFill>
                <a:schemeClr val="tx1"/>
              </a:solidFill>
              <a:latin typeface="宋体" pitchFamily="2" charset="-122"/>
              <a:ea typeface="宋体" pitchFamily="2" charset="-122"/>
            </a:endParaRPr>
          </a:p>
        </p:txBody>
      </p:sp>
      <p:sp>
        <p:nvSpPr>
          <p:cNvPr id="12295" name="Freeform 7"/>
          <p:cNvSpPr/>
          <p:nvPr/>
        </p:nvSpPr>
        <p:spPr bwMode="auto">
          <a:xfrm>
            <a:off x="349254" y="3970340"/>
            <a:ext cx="4465638" cy="1868487"/>
          </a:xfrm>
          <a:custGeom>
            <a:gdLst>
              <a:gd name="T0" fmla="*/ 0 w 2444"/>
              <a:gd name="T1" fmla="*/ 0 h 1022"/>
              <a:gd name="T2" fmla="*/ 1518 w 2444"/>
              <a:gd name="T3" fmla="*/ 0 h 1022"/>
              <a:gd name="T4" fmla="*/ 1518 w 2444"/>
              <a:gd name="T5" fmla="*/ 326 h 1022"/>
              <a:gd name="T6" fmla="*/ 2444 w 2444"/>
              <a:gd name="T7" fmla="*/ 326 h 1022"/>
              <a:gd name="T8" fmla="*/ 2444 w 2444"/>
              <a:gd name="T9" fmla="*/ 1022 h 1022"/>
              <a:gd name="T10" fmla="*/ 0 w 2444"/>
              <a:gd name="T11" fmla="*/ 1022 h 1022"/>
              <a:gd name="T12" fmla="*/ 0 w 2444"/>
              <a:gd name="T13" fmla="*/ 0 h 1022"/>
              <a:gd name="T14" fmla="*/ 0 60000 65536"/>
              <a:gd name="T15" fmla="*/ 0 60000 65536"/>
              <a:gd name="T16" fmla="*/ 0 60000 65536"/>
              <a:gd name="T17" fmla="*/ 0 60000 65536"/>
              <a:gd name="T18" fmla="*/ 0 60000 65536"/>
              <a:gd name="T19" fmla="*/ 0 60000 65536"/>
              <a:gd name="T20" fmla="*/ 0 60000 65536"/>
              <a:gd name="T21" fmla="*/ 0 w 2444"/>
              <a:gd name="T22" fmla="*/ 0 h 1022"/>
              <a:gd name="T23" fmla="*/ 2444 w 2444"/>
              <a:gd name="T24" fmla="*/ 1022 h 1022"/>
            </a:gdLst>
            <a:cxnLst>
              <a:cxn ang="T14">
                <a:pos x="T0" y="T1"/>
              </a:cxn>
              <a:cxn ang="T15">
                <a:pos x="T2" y="T3"/>
              </a:cxn>
              <a:cxn ang="T16">
                <a:pos x="T4" y="T5"/>
              </a:cxn>
              <a:cxn ang="T17">
                <a:pos x="T6" y="T7"/>
              </a:cxn>
              <a:cxn ang="T18">
                <a:pos x="T8" y="T9"/>
              </a:cxn>
              <a:cxn ang="T19">
                <a:pos x="T10" y="T11"/>
              </a:cxn>
              <a:cxn ang="T20">
                <a:pos x="T12" y="T13"/>
              </a:cxn>
            </a:cxnLst>
            <a:rect l="T21" t="T22" r="T23" b="T24"/>
            <a:pathLst>
              <a:path w="2444" h="1022">
                <a:moveTo>
                  <a:pt x="0" y="0"/>
                </a:moveTo>
                <a:lnTo>
                  <a:pt x="1518" y="0"/>
                </a:lnTo>
                <a:lnTo>
                  <a:pt x="1518" y="326"/>
                </a:lnTo>
                <a:lnTo>
                  <a:pt x="2444" y="326"/>
                </a:lnTo>
                <a:lnTo>
                  <a:pt x="2444" y="1022"/>
                </a:lnTo>
                <a:lnTo>
                  <a:pt x="0" y="1022"/>
                </a:lnTo>
                <a:lnTo>
                  <a:pt x="0" y="0"/>
                </a:lnTo>
              </a:path>
            </a:pathLst>
          </a:custGeom>
          <a:noFill/>
          <a:ln w="6350" cmpd="sng">
            <a:solidFill>
              <a:srgbClr val="969696"/>
            </a:solidFill>
            <a:prstDash val="solid"/>
            <a:round/>
          </a:ln>
        </p:spPr>
        <p:txBody>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endParaRPr lang="en-US">
              <a:solidFill>
                <a:schemeClr val="tx1"/>
              </a:solidFill>
              <a:latin typeface="宋体" pitchFamily="2" charset="-122"/>
              <a:ea typeface="宋体" pitchFamily="2" charset="-122"/>
            </a:endParaRPr>
          </a:p>
        </p:txBody>
      </p:sp>
      <p:sp>
        <p:nvSpPr>
          <p:cNvPr id="12296" name="Freeform 8"/>
          <p:cNvSpPr/>
          <p:nvPr/>
        </p:nvSpPr>
        <p:spPr bwMode="auto">
          <a:xfrm>
            <a:off x="4945063" y="3970340"/>
            <a:ext cx="4465637" cy="1868487"/>
          </a:xfrm>
          <a:custGeom>
            <a:gdLst>
              <a:gd name="T0" fmla="*/ 2444 w 2444"/>
              <a:gd name="T1" fmla="*/ 0 h 1022"/>
              <a:gd name="T2" fmla="*/ 926 w 2444"/>
              <a:gd name="T3" fmla="*/ 0 h 1022"/>
              <a:gd name="T4" fmla="*/ 926 w 2444"/>
              <a:gd name="T5" fmla="*/ 326 h 1022"/>
              <a:gd name="T6" fmla="*/ 0 w 2444"/>
              <a:gd name="T7" fmla="*/ 326 h 1022"/>
              <a:gd name="T8" fmla="*/ 0 w 2444"/>
              <a:gd name="T9" fmla="*/ 1022 h 1022"/>
              <a:gd name="T10" fmla="*/ 2444 w 2444"/>
              <a:gd name="T11" fmla="*/ 1022 h 1022"/>
              <a:gd name="T12" fmla="*/ 2444 w 2444"/>
              <a:gd name="T13" fmla="*/ 0 h 1022"/>
              <a:gd name="T14" fmla="*/ 0 60000 65536"/>
              <a:gd name="T15" fmla="*/ 0 60000 65536"/>
              <a:gd name="T16" fmla="*/ 0 60000 65536"/>
              <a:gd name="T17" fmla="*/ 0 60000 65536"/>
              <a:gd name="T18" fmla="*/ 0 60000 65536"/>
              <a:gd name="T19" fmla="*/ 0 60000 65536"/>
              <a:gd name="T20" fmla="*/ 0 60000 65536"/>
              <a:gd name="T21" fmla="*/ 0 w 2444"/>
              <a:gd name="T22" fmla="*/ 0 h 1022"/>
              <a:gd name="T23" fmla="*/ 2444 w 2444"/>
              <a:gd name="T24" fmla="*/ 1022 h 1022"/>
            </a:gdLst>
            <a:cxnLst>
              <a:cxn ang="T14">
                <a:pos x="T0" y="T1"/>
              </a:cxn>
              <a:cxn ang="T15">
                <a:pos x="T2" y="T3"/>
              </a:cxn>
              <a:cxn ang="T16">
                <a:pos x="T4" y="T5"/>
              </a:cxn>
              <a:cxn ang="T17">
                <a:pos x="T6" y="T7"/>
              </a:cxn>
              <a:cxn ang="T18">
                <a:pos x="T8" y="T9"/>
              </a:cxn>
              <a:cxn ang="T19">
                <a:pos x="T10" y="T11"/>
              </a:cxn>
              <a:cxn ang="T20">
                <a:pos x="T12" y="T13"/>
              </a:cxn>
            </a:cxnLst>
            <a:rect l="T21" t="T22" r="T23" b="T24"/>
            <a:pathLst>
              <a:path w="2444" h="1022">
                <a:moveTo>
                  <a:pt x="2444" y="0"/>
                </a:moveTo>
                <a:lnTo>
                  <a:pt x="926" y="0"/>
                </a:lnTo>
                <a:lnTo>
                  <a:pt x="926" y="326"/>
                </a:lnTo>
                <a:lnTo>
                  <a:pt x="0" y="326"/>
                </a:lnTo>
                <a:lnTo>
                  <a:pt x="0" y="1022"/>
                </a:lnTo>
                <a:lnTo>
                  <a:pt x="2444" y="1022"/>
                </a:lnTo>
                <a:lnTo>
                  <a:pt x="2444" y="0"/>
                </a:lnTo>
              </a:path>
            </a:pathLst>
          </a:custGeom>
          <a:noFill/>
          <a:ln w="6350" cmpd="sng">
            <a:solidFill>
              <a:srgbClr val="969696"/>
            </a:solidFill>
            <a:prstDash val="solid"/>
            <a:round/>
          </a:ln>
        </p:spPr>
        <p:txBody>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endParaRPr lang="en-US">
              <a:solidFill>
                <a:schemeClr val="tx1"/>
              </a:solidFill>
              <a:latin typeface="宋体" pitchFamily="2" charset="-122"/>
              <a:ea typeface="宋体" pitchFamily="2" charset="-122"/>
            </a:endParaRPr>
          </a:p>
        </p:txBody>
      </p:sp>
      <p:sp>
        <p:nvSpPr>
          <p:cNvPr id="12297" name="Text Box 9"/>
          <p:cNvSpPr txBox="1">
            <a:spLocks noChangeArrowheads="1"/>
          </p:cNvSpPr>
          <p:nvPr/>
        </p:nvSpPr>
        <p:spPr bwMode="auto">
          <a:xfrm>
            <a:off x="533400" y="2133616"/>
            <a:ext cx="4076700" cy="1138773"/>
          </a:xfrm>
          <a:prstGeom prst="rect">
            <a:avLst/>
          </a:prstGeom>
          <a:noFill/>
          <a:ln w="19050" algn="ctr">
            <a:noFill/>
            <a:miter lim="800000"/>
          </a:ln>
        </p:spPr>
        <p:txBody>
          <a:bodyPr wrap="square" lIns="0" tIns="0" rIns="0" bIns="0">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marL="177800" indent="-177800" algn="ctr">
              <a:spcBef>
                <a:spcPct val="50000"/>
              </a:spcBef>
              <a:buClr>
                <a:schemeClr val="hlink"/>
              </a:buClr>
            </a:pPr>
            <a:r>
              <a:rPr lang="zh-CN" altLang="en-US" sz="1600" b="1" smtClean="0">
                <a:solidFill>
                  <a:schemeClr val="tx1"/>
                </a:solidFill>
                <a:latin typeface="+mn-ea"/>
                <a:ea typeface="+mn-ea"/>
              </a:rPr>
              <a:t>绩效和薪酬未挂钩</a:t>
            </a:r>
            <a:endParaRPr lang="en-US" altLang="zh-CN" b="1" smtClean="0">
              <a:solidFill>
                <a:schemeClr val="tx1"/>
              </a:solidFill>
              <a:latin typeface="+mn-ea"/>
              <a:ea typeface="+mn-ea"/>
            </a:endParaRPr>
          </a:p>
          <a:p>
            <a:pPr marL="177800" indent="-177800">
              <a:spcBef>
                <a:spcPct val="50000"/>
              </a:spcBef>
              <a:buClr>
                <a:schemeClr val="hlink"/>
              </a:buClr>
              <a:buFont typeface="Wingdings" pitchFamily="2" charset="2"/>
              <a:buChar char="§"/>
            </a:pPr>
            <a:r>
              <a:rPr lang="zh-CN" altLang="en-US" sz="1400" smtClean="0">
                <a:solidFill>
                  <a:schemeClr val="tx1"/>
                </a:solidFill>
                <a:latin typeface="宋体" pitchFamily="2" charset="-122"/>
                <a:ea typeface="宋体" pitchFamily="2" charset="-122"/>
              </a:rPr>
              <a:t>员工绩效与工资不挂钩，没能发挥其激励员工的行为向企业希望的方向发展的作用</a:t>
            </a:r>
            <a:endParaRPr lang="en-US" altLang="zh-CN" sz="1400" smtClean="0">
              <a:solidFill>
                <a:schemeClr val="tx1"/>
              </a:solidFill>
              <a:latin typeface="宋体" pitchFamily="2" charset="-122"/>
              <a:ea typeface="宋体" pitchFamily="2" charset="-122"/>
            </a:endParaRPr>
          </a:p>
          <a:p>
            <a:pPr marL="177800" indent="-177800">
              <a:spcBef>
                <a:spcPct val="50000"/>
              </a:spcBef>
              <a:buClr>
                <a:schemeClr val="hlink"/>
              </a:buClr>
              <a:buFont typeface="Wingdings" pitchFamily="2" charset="2"/>
              <a:buChar char="§"/>
            </a:pPr>
            <a:r>
              <a:rPr lang="zh-CN" altLang="en-US" sz="1400" smtClean="0">
                <a:solidFill>
                  <a:schemeClr val="tx1"/>
                </a:solidFill>
                <a:latin typeface="宋体" pitchFamily="2" charset="-122"/>
                <a:ea typeface="宋体" pitchFamily="2" charset="-122"/>
              </a:rPr>
              <a:t>员工普遍反映“干多干少一个样”</a:t>
            </a:r>
            <a:endParaRPr lang="en-US" altLang="zh-CN" sz="1400" smtClean="0">
              <a:solidFill>
                <a:schemeClr val="tx1"/>
              </a:solidFill>
              <a:latin typeface="宋体" pitchFamily="2" charset="-122"/>
              <a:ea typeface="宋体" pitchFamily="2" charset="-122"/>
            </a:endParaRPr>
          </a:p>
        </p:txBody>
      </p:sp>
      <p:sp>
        <p:nvSpPr>
          <p:cNvPr id="12301" name="Text Box 13"/>
          <p:cNvSpPr txBox="1">
            <a:spLocks noChangeArrowheads="1"/>
          </p:cNvSpPr>
          <p:nvPr/>
        </p:nvSpPr>
        <p:spPr bwMode="auto">
          <a:xfrm>
            <a:off x="3340100" y="3429004"/>
            <a:ext cx="3136900" cy="984885"/>
          </a:xfrm>
          <a:prstGeom prst="rect">
            <a:avLst/>
          </a:prstGeom>
          <a:noFill/>
          <a:ln w="19050" algn="ctr">
            <a:noFill/>
            <a:miter lim="800000"/>
          </a:ln>
        </p:spPr>
        <p:txBody>
          <a:bodyPr lIns="0" tIns="0" rIns="0" bIns="0">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ctr">
              <a:spcBef>
                <a:spcPct val="50000"/>
              </a:spcBef>
            </a:pPr>
            <a:r>
              <a:rPr lang="zh-CN" altLang="en-US" sz="1600" b="1" smtClean="0">
                <a:solidFill>
                  <a:schemeClr val="tx1"/>
                </a:solidFill>
                <a:latin typeface="+mn-ea"/>
                <a:ea typeface="+mn-ea"/>
              </a:rPr>
              <a:t>固定薪酬制：缺乏基于绩效考核的可变薪酬体系，缺乏高管的激励机制；薪酬体系缺乏内部公平性和外部竞争性的统一，激励作用降低</a:t>
            </a:r>
            <a:endParaRPr lang="en-US" altLang="zh-CN" sz="1600" b="1">
              <a:solidFill>
                <a:schemeClr val="tx1"/>
              </a:solidFill>
              <a:latin typeface="+mn-ea"/>
              <a:ea typeface="+mn-ea"/>
            </a:endParaRPr>
          </a:p>
        </p:txBody>
      </p:sp>
      <p:sp>
        <p:nvSpPr>
          <p:cNvPr id="15" name="Text Box 9"/>
          <p:cNvSpPr txBox="1">
            <a:spLocks noChangeArrowheads="1"/>
          </p:cNvSpPr>
          <p:nvPr/>
        </p:nvSpPr>
        <p:spPr bwMode="auto">
          <a:xfrm>
            <a:off x="5295900" y="2133612"/>
            <a:ext cx="4076700" cy="1107996"/>
          </a:xfrm>
          <a:prstGeom prst="rect">
            <a:avLst/>
          </a:prstGeom>
          <a:noFill/>
          <a:ln w="19050" algn="ctr">
            <a:noFill/>
            <a:miter lim="800000"/>
          </a:ln>
        </p:spPr>
        <p:txBody>
          <a:bodyPr wrap="square" lIns="0" tIns="0" rIns="0" bIns="0">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marL="177800" indent="-177800" algn="ctr">
              <a:spcBef>
                <a:spcPct val="50000"/>
              </a:spcBef>
              <a:buClr>
                <a:schemeClr val="hlink"/>
              </a:buClr>
            </a:pPr>
            <a:r>
              <a:rPr lang="zh-CN" altLang="en-US" sz="1600" b="1" smtClean="0">
                <a:solidFill>
                  <a:schemeClr val="tx1"/>
                </a:solidFill>
                <a:latin typeface="宋体" pitchFamily="2" charset="-122"/>
                <a:ea typeface="宋体" pitchFamily="2" charset="-122"/>
              </a:rPr>
              <a:t>薪资结构确定的基础不明确</a:t>
            </a:r>
            <a:endParaRPr lang="en-US" altLang="zh-CN" b="1" smtClean="0">
              <a:solidFill>
                <a:schemeClr val="tx1"/>
              </a:solidFill>
              <a:latin typeface="+mn-ea"/>
              <a:ea typeface="+mn-ea"/>
            </a:endParaRPr>
          </a:p>
          <a:p>
            <a:pPr marL="177800" indent="-177800">
              <a:spcBef>
                <a:spcPct val="50000"/>
              </a:spcBef>
              <a:buClr>
                <a:schemeClr val="hlink"/>
              </a:buClr>
              <a:buFont typeface="Wingdings" pitchFamily="2" charset="2"/>
              <a:buChar char="§"/>
            </a:pPr>
            <a:r>
              <a:rPr lang="zh-CN" altLang="en-US" sz="1400" smtClean="0">
                <a:solidFill>
                  <a:schemeClr val="tx1"/>
                </a:solidFill>
                <a:latin typeface="宋体" pitchFamily="2" charset="-122"/>
                <a:ea typeface="宋体" pitchFamily="2" charset="-122"/>
              </a:rPr>
              <a:t>基本薪酬的确定的基础并不是很明确，以岗位定工资的做法人需要进一步优化。</a:t>
            </a:r>
            <a:endParaRPr lang="en-US" altLang="zh-CN" sz="1400" smtClean="0">
              <a:solidFill>
                <a:schemeClr val="tx1"/>
              </a:solidFill>
              <a:latin typeface="宋体" pitchFamily="2" charset="-122"/>
              <a:ea typeface="宋体" pitchFamily="2" charset="-122"/>
            </a:endParaRPr>
          </a:p>
          <a:p>
            <a:pPr marL="177800" indent="-177800">
              <a:spcBef>
                <a:spcPct val="50000"/>
              </a:spcBef>
              <a:buClr>
                <a:schemeClr val="hlink"/>
              </a:buClr>
              <a:buFont typeface="Wingdings" pitchFamily="2" charset="2"/>
              <a:buChar char="§"/>
            </a:pPr>
            <a:r>
              <a:rPr lang="zh-CN" altLang="en-US" sz="1400" smtClean="0">
                <a:solidFill>
                  <a:schemeClr val="tx1"/>
                </a:solidFill>
                <a:latin typeface="宋体" pitchFamily="2" charset="-122"/>
                <a:ea typeface="宋体" pitchFamily="2" charset="-122"/>
              </a:rPr>
              <a:t>外部竞争性较弱主要体现在很大一部分员工认为</a:t>
            </a:r>
            <a:endParaRPr lang="en-US" altLang="zh-CN" sz="1400" smtClean="0">
              <a:solidFill>
                <a:schemeClr val="tx1"/>
              </a:solidFill>
              <a:latin typeface="宋体" pitchFamily="2" charset="-122"/>
              <a:ea typeface="宋体" pitchFamily="2" charset="-122"/>
            </a:endParaRPr>
          </a:p>
        </p:txBody>
      </p:sp>
      <p:sp>
        <p:nvSpPr>
          <p:cNvPr id="16" name="Text Box 9"/>
          <p:cNvSpPr txBox="1">
            <a:spLocks noChangeArrowheads="1"/>
          </p:cNvSpPr>
          <p:nvPr/>
        </p:nvSpPr>
        <p:spPr bwMode="auto">
          <a:xfrm>
            <a:off x="5372100" y="4700826"/>
            <a:ext cx="4076700" cy="861774"/>
          </a:xfrm>
          <a:prstGeom prst="rect">
            <a:avLst/>
          </a:prstGeom>
          <a:noFill/>
          <a:ln w="19050" algn="ctr">
            <a:noFill/>
            <a:miter lim="800000"/>
          </a:ln>
        </p:spPr>
        <p:txBody>
          <a:bodyPr wrap="square" lIns="0" tIns="0" rIns="0" bIns="0">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marL="177800" indent="-177800">
              <a:spcBef>
                <a:spcPct val="50000"/>
              </a:spcBef>
              <a:buClr>
                <a:schemeClr val="hlink"/>
              </a:buClr>
              <a:buFont typeface="Wingdings" pitchFamily="2" charset="2"/>
              <a:buChar char="§"/>
            </a:pPr>
            <a:r>
              <a:rPr lang="zh-CN" altLang="en-US" sz="1400" smtClean="0">
                <a:solidFill>
                  <a:schemeClr val="tx1"/>
                </a:solidFill>
                <a:latin typeface="宋体" pitchFamily="2" charset="-122"/>
                <a:ea typeface="宋体" pitchFamily="2" charset="-122"/>
              </a:rPr>
              <a:t>缺乏对大学城高管的长期激励机制</a:t>
            </a:r>
            <a:endParaRPr lang="en-US" altLang="zh-CN" sz="1400" smtClean="0">
              <a:solidFill>
                <a:schemeClr val="tx1"/>
              </a:solidFill>
              <a:latin typeface="宋体" pitchFamily="2" charset="-122"/>
              <a:ea typeface="宋体" pitchFamily="2" charset="-122"/>
            </a:endParaRPr>
          </a:p>
          <a:p>
            <a:pPr marL="177800" indent="-177800">
              <a:spcBef>
                <a:spcPct val="50000"/>
              </a:spcBef>
              <a:buClr>
                <a:schemeClr val="hlink"/>
              </a:buClr>
              <a:buFont typeface="Wingdings" pitchFamily="2" charset="2"/>
              <a:buChar char="§"/>
            </a:pPr>
            <a:r>
              <a:rPr lang="zh-CN" altLang="en-US" sz="1400" smtClean="0">
                <a:solidFill>
                  <a:schemeClr val="tx1"/>
                </a:solidFill>
                <a:latin typeface="宋体" pitchFamily="2" charset="-122"/>
                <a:ea typeface="宋体" pitchFamily="2" charset="-122"/>
              </a:rPr>
              <a:t>应该建立高管的绩效考核机制并与收入挂钩</a:t>
            </a:r>
            <a:endParaRPr lang="en-US" altLang="zh-CN" sz="1400" smtClean="0">
              <a:solidFill>
                <a:schemeClr val="tx1"/>
              </a:solidFill>
              <a:latin typeface="宋体" pitchFamily="2" charset="-122"/>
              <a:ea typeface="宋体" pitchFamily="2" charset="-122"/>
            </a:endParaRPr>
          </a:p>
          <a:p>
            <a:pPr marL="177800" indent="-177800">
              <a:spcBef>
                <a:spcPct val="50000"/>
              </a:spcBef>
              <a:buClr>
                <a:schemeClr val="hlink"/>
              </a:buClr>
              <a:buFont typeface="Wingdings" pitchFamily="2" charset="2"/>
              <a:buChar char="§"/>
            </a:pPr>
            <a:endParaRPr lang="en-US" altLang="zh-CN" sz="1400" smtClean="0">
              <a:solidFill>
                <a:schemeClr val="tx1"/>
              </a:solidFill>
              <a:latin typeface="宋体" pitchFamily="2" charset="-122"/>
              <a:ea typeface="宋体" pitchFamily="2" charset="-122"/>
            </a:endParaRPr>
          </a:p>
        </p:txBody>
      </p:sp>
      <p:sp>
        <p:nvSpPr>
          <p:cNvPr id="17" name="Text Box 9"/>
          <p:cNvSpPr txBox="1">
            <a:spLocks noChangeArrowheads="1"/>
          </p:cNvSpPr>
          <p:nvPr/>
        </p:nvSpPr>
        <p:spPr bwMode="auto">
          <a:xfrm>
            <a:off x="571500" y="4114802"/>
            <a:ext cx="4076700" cy="1246495"/>
          </a:xfrm>
          <a:prstGeom prst="rect">
            <a:avLst/>
          </a:prstGeom>
          <a:noFill/>
          <a:ln w="19050" algn="ctr">
            <a:noFill/>
            <a:miter lim="800000"/>
          </a:ln>
        </p:spPr>
        <p:txBody>
          <a:bodyPr wrap="square" lIns="0" tIns="0" rIns="0" bIns="0">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marL="177800" indent="-177800">
              <a:spcBef>
                <a:spcPct val="50000"/>
              </a:spcBef>
              <a:buClr>
                <a:schemeClr val="hlink"/>
              </a:buClr>
            </a:pPr>
            <a:r>
              <a:rPr lang="zh-CN" altLang="en-US" sz="1600" b="1" smtClean="0">
                <a:solidFill>
                  <a:schemeClr val="tx1"/>
                </a:solidFill>
                <a:latin typeface="+mn-ea"/>
                <a:ea typeface="+mn-ea"/>
              </a:rPr>
              <a:t>           薪酬构成单一</a:t>
            </a:r>
            <a:endParaRPr lang="en-US" altLang="zh-CN" b="1" smtClean="0">
              <a:solidFill>
                <a:schemeClr val="tx1"/>
              </a:solidFill>
              <a:latin typeface="+mn-ea"/>
              <a:ea typeface="+mn-ea"/>
            </a:endParaRPr>
          </a:p>
          <a:p>
            <a:pPr marL="177800" indent="-177800">
              <a:spcBef>
                <a:spcPct val="50000"/>
              </a:spcBef>
              <a:buClr>
                <a:schemeClr val="hlink"/>
              </a:buClr>
              <a:buFont typeface="Wingdings" pitchFamily="2" charset="2"/>
              <a:buChar char="§"/>
            </a:pPr>
            <a:r>
              <a:rPr lang="zh-CN" altLang="en-US" sz="1400" smtClean="0">
                <a:solidFill>
                  <a:schemeClr val="tx1"/>
                </a:solidFill>
                <a:latin typeface="宋体" pitchFamily="2" charset="-122"/>
                <a:ea typeface="宋体" pitchFamily="2" charset="-122"/>
              </a:rPr>
              <a:t>薪酬构成单一，只有固定薪酬</a:t>
            </a:r>
            <a:endParaRPr lang="en-US" altLang="zh-CN" sz="1400" smtClean="0">
              <a:solidFill>
                <a:schemeClr val="tx1"/>
              </a:solidFill>
              <a:latin typeface="宋体" pitchFamily="2" charset="-122"/>
              <a:ea typeface="宋体" pitchFamily="2" charset="-122"/>
            </a:endParaRPr>
          </a:p>
          <a:p>
            <a:pPr marL="177800" indent="-177800">
              <a:spcBef>
                <a:spcPct val="50000"/>
              </a:spcBef>
              <a:buClr>
                <a:schemeClr val="hlink"/>
              </a:buClr>
              <a:buFont typeface="Wingdings" pitchFamily="2" charset="2"/>
              <a:buChar char="§"/>
            </a:pPr>
            <a:r>
              <a:rPr lang="zh-CN" altLang="en-US" sz="1400" smtClean="0">
                <a:solidFill>
                  <a:schemeClr val="tx1"/>
                </a:solidFill>
                <a:latin typeface="宋体" pitchFamily="2" charset="-122"/>
                <a:ea typeface="宋体" pitchFamily="2" charset="-122"/>
              </a:rPr>
              <a:t>需要进一步规范员工福利和高管福利</a:t>
            </a:r>
            <a:endParaRPr lang="en-US" altLang="zh-CN" sz="1400" smtClean="0">
              <a:solidFill>
                <a:schemeClr val="tx1"/>
              </a:solidFill>
              <a:latin typeface="宋体" pitchFamily="2" charset="-122"/>
              <a:ea typeface="宋体" pitchFamily="2" charset="-122"/>
            </a:endParaRPr>
          </a:p>
          <a:p>
            <a:pPr marL="177800" indent="-177800">
              <a:spcBef>
                <a:spcPct val="50000"/>
              </a:spcBef>
              <a:buClr>
                <a:schemeClr val="hlink"/>
              </a:buClr>
              <a:buFont typeface="Wingdings" pitchFamily="2" charset="2"/>
              <a:buChar char="§"/>
            </a:pPr>
            <a:r>
              <a:rPr lang="zh-CN" altLang="en-US" sz="1400" smtClean="0">
                <a:solidFill>
                  <a:schemeClr val="tx1"/>
                </a:solidFill>
                <a:latin typeface="宋体" pitchFamily="2" charset="-122"/>
                <a:ea typeface="宋体" pitchFamily="2" charset="-122"/>
              </a:rPr>
              <a:t>应该建立可变薪酬体系</a:t>
            </a:r>
            <a:endParaRPr lang="en-US" altLang="zh-CN" sz="1400" smtClean="0">
              <a:solidFill>
                <a:schemeClr val="tx1"/>
              </a:solidFill>
              <a:latin typeface="宋体" pitchFamily="2" charset="-122"/>
              <a:ea typeface="宋体" pitchFamily="2" charset="-122"/>
            </a:endParaRPr>
          </a:p>
        </p:txBody>
      </p:sp>
      <p:sp>
        <p:nvSpPr>
          <p:cNvPr id="18" name="TextBox 17"/>
          <p:cNvSpPr txBox="1"/>
          <p:nvPr/>
        </p:nvSpPr>
        <p:spPr>
          <a:xfrm>
            <a:off x="6705600" y="3276600"/>
            <a:ext cx="2667000" cy="523220"/>
          </a:xfrm>
          <a:prstGeom prst="rect">
            <a:avLst/>
          </a:prstGeom>
          <a:noFill/>
        </p:spPr>
        <p:txBody>
          <a:bodyPr wrap="square" rtlCol="0">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r>
              <a:rPr lang="zh-CN" altLang="en-US" sz="1400" smtClean="0">
                <a:solidFill>
                  <a:schemeClr val="tx1"/>
                </a:solidFill>
                <a:latin typeface="宋体" pitchFamily="2" charset="-122"/>
                <a:ea typeface="宋体" pitchFamily="2" charset="-122"/>
              </a:rPr>
              <a:t>自己的工资低于市场水平企业缺乏对外部薪酬市场的关注</a:t>
            </a:r>
            <a:endParaRPr lang="en-US" altLang="zh-CN" sz="1400" smtClean="0">
              <a:solidFill>
                <a:schemeClr val="tx1"/>
              </a:solidFill>
              <a:latin typeface="宋体" pitchFamily="2" charset="-122"/>
              <a:ea typeface="宋体" pitchFamily="2" charset="-122"/>
            </a:endParaRPr>
          </a:p>
        </p:txBody>
      </p:sp>
      <p:sp>
        <p:nvSpPr>
          <p:cNvPr id="20" name="Rectangle 19"/>
          <p:cNvSpPr/>
          <p:nvPr/>
        </p:nvSpPr>
        <p:spPr>
          <a:xfrm>
            <a:off x="6771640" y="4157246"/>
            <a:ext cx="1838965" cy="338554"/>
          </a:xfrm>
          <a:prstGeom prst="rect">
            <a:avLst/>
          </a:prstGeom>
        </p:spPr>
        <p:txBody>
          <a:bodyPr wrap="none">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marL="177800" indent="-177800">
              <a:spcBef>
                <a:spcPct val="50000"/>
              </a:spcBef>
              <a:buClr>
                <a:schemeClr val="hlink"/>
              </a:buClr>
            </a:pPr>
            <a:r>
              <a:rPr lang="zh-CN" altLang="en-US" sz="1600" b="1" smtClean="0">
                <a:solidFill>
                  <a:schemeClr val="tx1"/>
                </a:solidFill>
                <a:latin typeface="+mn-ea"/>
                <a:ea typeface="+mn-ea"/>
              </a:rPr>
              <a:t>高管缺乏长期激励</a:t>
            </a:r>
            <a:endParaRPr lang="en-US" altLang="zh-CN" sz="1600" b="1" smtClean="0">
              <a:solidFill>
                <a:schemeClr val="tx1"/>
              </a:solidFill>
              <a:latin typeface="+mn-ea"/>
              <a:ea typeface="+mn-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 name="Rectangle 2"/>
          <p:cNvSpPr>
            <a:spLocks noChangeArrowheads="1"/>
          </p:cNvSpPr>
          <p:nvPr/>
        </p:nvSpPr>
        <p:spPr bwMode="auto">
          <a:xfrm>
            <a:off x="1730384" y="2362208"/>
            <a:ext cx="6499225" cy="398463"/>
          </a:xfrm>
          <a:prstGeom prst="rect">
            <a:avLst/>
          </a:prstGeom>
          <a:solidFill>
            <a:schemeClr val="tx2">
              <a:lumMod val="20000"/>
              <a:lumOff val="80000"/>
            </a:schemeClr>
          </a:solidFill>
          <a:ln w="28575">
            <a:solidFill>
              <a:schemeClr val="folHlink"/>
            </a:solidFill>
            <a:miter lim="800000"/>
          </a:ln>
        </p:spPr>
        <p:txBody>
          <a:bodyPr wrap="none" lIns="0" tIns="0" rIns="0" bIns="0"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ctr" eaLnBrk="0" hangingPunct="0">
              <a:defRPr/>
            </a:pPr>
            <a:endParaRPr lang="zh-CN" altLang="en-US">
              <a:solidFill>
                <a:schemeClr val="bg2"/>
              </a:solidFill>
              <a:latin typeface="宋体" pitchFamily="2" charset="-122"/>
              <a:ea typeface="宋体" pitchFamily="2" charset="-122"/>
            </a:endParaRPr>
          </a:p>
        </p:txBody>
      </p:sp>
      <p:grpSp>
        <p:nvGrpSpPr>
          <p:cNvPr id="2" name="Group 12"/>
          <p:cNvGrpSpPr/>
          <p:nvPr/>
        </p:nvGrpSpPr>
        <p:grpSpPr>
          <a:xfrm>
            <a:off x="273059" y="4492641"/>
            <a:ext cx="9351963" cy="1624013"/>
            <a:chOff x="165" y="2830"/>
            <a:chExt cx="5891" cy="1023"/>
          </a:xfrm>
        </p:grpSpPr>
        <p:pic>
          <p:nvPicPr>
            <p:cNvPr id="26630" name="Picture 6" descr="14H00501"/>
            <p:cNvPicPr>
              <a:picLocks noChangeAspect="1" noChangeArrowheads="1"/>
            </p:cNvPicPr>
            <p:nvPr/>
          </p:nvPicPr>
          <p:blipFill>
            <a:blip r:embed="rId2"/>
            <a:stretch>
              <a:fillRect/>
            </a:stretch>
          </p:blipFill>
          <p:spPr bwMode="auto">
            <a:xfrm>
              <a:off x="4526" y="2833"/>
              <a:ext cx="1530" cy="1020"/>
            </a:xfrm>
            <a:prstGeom prst="rect">
              <a:avLst/>
            </a:prstGeom>
            <a:noFill/>
            <a:ln w="9525">
              <a:noFill/>
              <a:miter lim="800000"/>
            </a:ln>
          </p:spPr>
        </p:pic>
        <p:pic>
          <p:nvPicPr>
            <p:cNvPr id="26631" name="Picture 7" descr="14H00530"/>
            <p:cNvPicPr>
              <a:picLocks noChangeAspect="1" noChangeArrowheads="1"/>
            </p:cNvPicPr>
            <p:nvPr/>
          </p:nvPicPr>
          <p:blipFill>
            <a:blip r:embed="rId3"/>
            <a:srcRect l="24640"/>
            <a:stretch>
              <a:fillRect/>
            </a:stretch>
          </p:blipFill>
          <p:spPr bwMode="auto">
            <a:xfrm>
              <a:off x="3327" y="2833"/>
              <a:ext cx="1153" cy="1020"/>
            </a:xfrm>
            <a:prstGeom prst="rect">
              <a:avLst/>
            </a:prstGeom>
            <a:noFill/>
            <a:ln w="9525">
              <a:noFill/>
              <a:miter lim="800000"/>
            </a:ln>
          </p:spPr>
        </p:pic>
        <p:pic>
          <p:nvPicPr>
            <p:cNvPr id="26632" name="Picture 10" descr="12H00011"/>
            <p:cNvPicPr>
              <a:picLocks noChangeAspect="1" noChangeArrowheads="1"/>
            </p:cNvPicPr>
            <p:nvPr/>
          </p:nvPicPr>
          <p:blipFill>
            <a:blip r:embed="rId4"/>
            <a:stretch>
              <a:fillRect/>
            </a:stretch>
          </p:blipFill>
          <p:spPr bwMode="auto">
            <a:xfrm>
              <a:off x="1744" y="2831"/>
              <a:ext cx="1540" cy="1020"/>
            </a:xfrm>
            <a:prstGeom prst="rect">
              <a:avLst/>
            </a:prstGeom>
            <a:noFill/>
            <a:ln w="9525">
              <a:noFill/>
              <a:miter lim="800000"/>
            </a:ln>
          </p:spPr>
        </p:pic>
        <p:pic>
          <p:nvPicPr>
            <p:cNvPr id="26633" name="Picture 11" descr="14H00341"/>
            <p:cNvPicPr>
              <a:picLocks noChangeAspect="1" noChangeArrowheads="1"/>
            </p:cNvPicPr>
            <p:nvPr/>
          </p:nvPicPr>
          <p:blipFill>
            <a:blip r:embed="rId5"/>
            <a:stretch>
              <a:fillRect/>
            </a:stretch>
          </p:blipFill>
          <p:spPr bwMode="auto">
            <a:xfrm>
              <a:off x="165" y="2830"/>
              <a:ext cx="1530" cy="1020"/>
            </a:xfrm>
            <a:prstGeom prst="rect">
              <a:avLst/>
            </a:prstGeom>
            <a:noFill/>
            <a:ln w="9525">
              <a:noFill/>
              <a:miter lim="800000"/>
            </a:ln>
          </p:spPr>
        </p:pic>
      </p:grpSp>
      <p:sp>
        <p:nvSpPr>
          <p:cNvPr id="26628" name="Rectangle 12"/>
          <p:cNvSpPr>
            <a:spLocks noGrp="1" noChangeArrowheads="1"/>
          </p:cNvSpPr>
          <p:nvPr>
            <p:ph type="title" idx="4294967295"/>
          </p:nvPr>
        </p:nvSpPr>
        <p:spPr>
          <a:xfrm>
            <a:off x="517525" y="155576"/>
            <a:ext cx="7780338" cy="682625"/>
          </a:xfrm>
        </p:spPr>
        <p:txBody>
          <a:bodyPr/>
          <a:lstStyle/>
          <a:p>
            <a:r>
              <a:rPr lang="zh-CN" altLang="en-US" sz="2800" smtClean="0">
                <a:latin typeface="宋体" pitchFamily="2" charset="-122"/>
              </a:rPr>
              <a:t>目录</a:t>
            </a:r>
            <a:endParaRPr lang="en-US" sz="2800" smtClean="0">
              <a:latin typeface="宋体" pitchFamily="2" charset="-122"/>
            </a:endParaRPr>
          </a:p>
        </p:txBody>
      </p:sp>
      <p:sp>
        <p:nvSpPr>
          <p:cNvPr id="26629" name="Text Box 4"/>
          <p:cNvSpPr txBox="1">
            <a:spLocks noChangeArrowheads="1"/>
          </p:cNvSpPr>
          <p:nvPr/>
        </p:nvSpPr>
        <p:spPr bwMode="auto">
          <a:xfrm>
            <a:off x="2085974" y="1400177"/>
            <a:ext cx="6143625" cy="2943225"/>
          </a:xfrm>
          <a:prstGeom prst="rect">
            <a:avLst/>
          </a:prstGeom>
          <a:noFill/>
          <a:ln w="12699">
            <a:noFill/>
            <a:miter lim="800000"/>
          </a:ln>
        </p:spPr>
        <p:txBody>
          <a:bodyPr lIns="0" tIns="0" rIns="0" bIns="0"/>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marL="609600" indent="-609600" eaLnBrk="0" hangingPunct="0">
              <a:lnSpc>
                <a:spcPct val="200000"/>
              </a:lnSpc>
              <a:spcBef>
                <a:spcPct val="60000"/>
              </a:spcBef>
              <a:buClr>
                <a:schemeClr val="tx1"/>
              </a:buClr>
              <a:buFont typeface="Wingdings" pitchFamily="2" charset="2"/>
              <a:buAutoNum type="ea1JpnChsDbPeriod"/>
            </a:pPr>
            <a:r>
              <a:rPr lang="en-US" altLang="zh-CN" sz="2000" b="1" smtClean="0">
                <a:solidFill>
                  <a:schemeClr val="tx1"/>
                </a:solidFill>
                <a:latin typeface="宋体" pitchFamily="2" charset="-122"/>
                <a:ea typeface="宋体" pitchFamily="2" charset="-122"/>
              </a:rPr>
              <a:t>OUC</a:t>
            </a:r>
            <a:r>
              <a:rPr lang="zh-CN" altLang="en-US" sz="2000" b="1" smtClean="0">
                <a:solidFill>
                  <a:schemeClr val="tx1"/>
                </a:solidFill>
                <a:latin typeface="宋体" pitchFamily="2" charset="-122"/>
                <a:ea typeface="宋体" pitchFamily="2" charset="-122"/>
              </a:rPr>
              <a:t>薪酬管理现状分析</a:t>
            </a:r>
            <a:endParaRPr lang="en-US" altLang="zh-CN" sz="2000" b="1" smtClean="0">
              <a:solidFill>
                <a:schemeClr val="tx1"/>
              </a:solidFill>
              <a:latin typeface="宋体" pitchFamily="2" charset="-122"/>
              <a:ea typeface="宋体" pitchFamily="2" charset="-122"/>
            </a:endParaRPr>
          </a:p>
          <a:p>
            <a:pPr marL="609600" indent="-609600" eaLnBrk="0" hangingPunct="0">
              <a:lnSpc>
                <a:spcPct val="200000"/>
              </a:lnSpc>
              <a:spcBef>
                <a:spcPct val="60000"/>
              </a:spcBef>
              <a:buClr>
                <a:schemeClr val="tx1"/>
              </a:buClr>
              <a:buFont typeface="Wingdings" pitchFamily="2" charset="2"/>
              <a:buAutoNum type="ea1JpnChsDbPeriod"/>
            </a:pPr>
            <a:r>
              <a:rPr lang="zh-CN" altLang="en-US" sz="2000" b="1" smtClean="0">
                <a:solidFill>
                  <a:schemeClr val="tx1"/>
                </a:solidFill>
                <a:latin typeface="宋体" pitchFamily="2" charset="-122"/>
                <a:ea typeface="宋体" pitchFamily="2" charset="-122"/>
              </a:rPr>
              <a:t>薪酬体系设计原则</a:t>
            </a:r>
            <a:endParaRPr lang="en-US" altLang="zh-CN" sz="2000" b="1" smtClean="0">
              <a:solidFill>
                <a:schemeClr val="tx1"/>
              </a:solidFill>
              <a:latin typeface="宋体" pitchFamily="2" charset="-122"/>
              <a:ea typeface="宋体" pitchFamily="2" charset="-122"/>
            </a:endParaRPr>
          </a:p>
          <a:p>
            <a:pPr marL="609600" indent="-609600" eaLnBrk="0" hangingPunct="0">
              <a:lnSpc>
                <a:spcPct val="200000"/>
              </a:lnSpc>
              <a:spcBef>
                <a:spcPct val="60000"/>
              </a:spcBef>
              <a:buClr>
                <a:schemeClr val="tx1"/>
              </a:buClr>
              <a:buFont typeface="Wingdings" pitchFamily="2" charset="2"/>
              <a:buAutoNum type="ea1JpnChsDbPeriod"/>
            </a:pPr>
            <a:r>
              <a:rPr lang="en-US" altLang="zh-CN" sz="2000" b="1" smtClean="0">
                <a:solidFill>
                  <a:schemeClr val="tx1"/>
                </a:solidFill>
                <a:latin typeface="宋体" pitchFamily="2" charset="-122"/>
                <a:ea typeface="宋体" pitchFamily="2" charset="-122"/>
              </a:rPr>
              <a:t>OUC</a:t>
            </a:r>
            <a:r>
              <a:rPr lang="zh-CN" altLang="en-US" sz="2000" b="1" smtClean="0">
                <a:solidFill>
                  <a:schemeClr val="tx1"/>
                </a:solidFill>
                <a:latin typeface="宋体" pitchFamily="2" charset="-122"/>
                <a:ea typeface="宋体" pitchFamily="2" charset="-122"/>
              </a:rPr>
              <a:t>薪酬体系优化</a:t>
            </a:r>
            <a:endParaRPr lang="en-US" altLang="zh-CN" sz="2000" b="1" smtClean="0">
              <a:solidFill>
                <a:schemeClr val="tx1"/>
              </a:solidFill>
              <a:latin typeface="宋体" pitchFamily="2" charset="-122"/>
              <a:ea typeface="宋体" pitchFamily="2" charset="-122"/>
            </a:endParaRPr>
          </a:p>
        </p:txBody>
      </p:sp>
    </p:spTree>
  </p:cSld>
  <p:clrMapOvr>
    <a:masterClrMapping/>
  </p:clrMapOvr>
  <p:transition>
    <p:wipe dir="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1"/>
        </a:solidFill>
        <a:effectLst/>
      </p:bgPr>
    </p:bg>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smtClean="0">
                <a:solidFill>
                  <a:schemeClr val="tx1"/>
                </a:solidFill>
                <a:latin typeface="宋体" pitchFamily="2" charset="-122"/>
                <a:ea typeface="宋体" pitchFamily="2" charset="-122"/>
              </a:rPr>
              <a:t>薪酬结构要遵循的设计原则</a:t>
            </a:r>
            <a:endParaRPr lang="en-US">
              <a:solidFill>
                <a:schemeClr val="tx1"/>
              </a:solidFill>
              <a:latin typeface="宋体" pitchFamily="2" charset="-122"/>
              <a:ea typeface="宋体" pitchFamily="2" charset="-122"/>
            </a:endParaRPr>
          </a:p>
        </p:txBody>
      </p:sp>
      <p:graphicFrame>
        <p:nvGraphicFramePr>
          <p:cNvPr id="32" name="Diagram 31"/>
          <p:cNvGraphicFramePr/>
          <p:nvPr/>
        </p:nvGraphicFramePr>
        <p:xfrm>
          <a:off x="3390901" y="2590800"/>
          <a:ext cx="2971800" cy="2286000"/>
        </p:xfrm>
        <a:graphic>
          <a:graphicData uri="http://schemas.openxmlformats.org/drawingml/2006/diagram">
            <dgm:relIds xmlns:dgm="http://schemas.openxmlformats.org/drawingml/2006/diagram" r:dm="rId4" r:lo="rId5" r:qs="rId6" r:cs="rId7"/>
          </a:graphicData>
        </a:graphic>
      </p:graphicFrame>
      <p:sp>
        <p:nvSpPr>
          <p:cNvPr id="6" name="TextBox 5"/>
          <p:cNvSpPr txBox="1"/>
          <p:nvPr/>
        </p:nvSpPr>
        <p:spPr>
          <a:xfrm>
            <a:off x="5486408" y="990602"/>
            <a:ext cx="1752600" cy="307777"/>
          </a:xfrm>
          <a:prstGeom prst="rect">
            <a:avLst/>
          </a:prstGeom>
          <a:noFill/>
        </p:spPr>
        <p:txBody>
          <a:bodyPr wrap="square" rtlCol="0">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l"/>
            <a:r>
              <a:rPr lang="zh-CN" altLang="en-US" sz="1400" b="1" smtClean="0">
                <a:solidFill>
                  <a:srgbClr val="0070C0"/>
                </a:solidFill>
                <a:latin typeface="宋体" pitchFamily="2" charset="-122"/>
                <a:ea typeface="宋体" pitchFamily="2" charset="-122"/>
              </a:rPr>
              <a:t>对外公平</a:t>
            </a:r>
            <a:endParaRPr lang="en-US" sz="1400" b="1" smtClean="0">
              <a:solidFill>
                <a:srgbClr val="0070C0"/>
              </a:solidFill>
              <a:latin typeface="宋体" pitchFamily="2" charset="-122"/>
              <a:ea typeface="宋体" pitchFamily="2" charset="-122"/>
            </a:endParaRPr>
          </a:p>
        </p:txBody>
      </p:sp>
      <p:sp>
        <p:nvSpPr>
          <p:cNvPr id="7" name="TextBox 6"/>
          <p:cNvSpPr txBox="1"/>
          <p:nvPr/>
        </p:nvSpPr>
        <p:spPr>
          <a:xfrm>
            <a:off x="5486401" y="1371600"/>
            <a:ext cx="3124200" cy="1569660"/>
          </a:xfrm>
          <a:prstGeom prst="rect">
            <a:avLst/>
          </a:prstGeom>
          <a:noFill/>
        </p:spPr>
        <p:txBody>
          <a:bodyPr wrap="square" rtlCol="0">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buClr>
                <a:schemeClr val="tx2"/>
              </a:buClr>
              <a:buFont typeface="Wingdings" pitchFamily="2" charset="2"/>
              <a:buChar char="§"/>
            </a:pPr>
            <a:r>
              <a:rPr lang="zh-CN" altLang="en-US" sz="1200" smtClean="0">
                <a:solidFill>
                  <a:schemeClr val="tx1"/>
                </a:solidFill>
                <a:latin typeface="宋体" pitchFamily="2" charset="-122"/>
                <a:ea typeface="宋体" pitchFamily="2" charset="-122"/>
              </a:rPr>
              <a:t>员工会将自己的报酬与本地区同行业的其他人或同学、亲戚相比，从而产生公平感。企业的薪酬要确保对外公平，即要有相应的竞争力。当一定时间内，员工工资待遇高于同行业其他公司时，员工会产生满意感</a:t>
            </a:r>
            <a:endParaRPr lang="en-US" altLang="zh-CN" sz="1200" smtClean="0">
              <a:solidFill>
                <a:schemeClr val="tx1"/>
              </a:solidFill>
              <a:latin typeface="宋体" pitchFamily="2" charset="-122"/>
              <a:ea typeface="宋体" pitchFamily="2" charset="-122"/>
            </a:endParaRPr>
          </a:p>
          <a:p>
            <a:pPr>
              <a:buClr>
                <a:schemeClr val="tx2"/>
              </a:buClr>
              <a:buFont typeface="Wingdings" pitchFamily="2" charset="2"/>
              <a:buChar char="§"/>
            </a:pPr>
            <a:endParaRPr lang="en-US" altLang="zh-CN" sz="1200" smtClean="0">
              <a:solidFill>
                <a:schemeClr val="tx1"/>
              </a:solidFill>
              <a:latin typeface="宋体" pitchFamily="2" charset="-122"/>
              <a:ea typeface="宋体" pitchFamily="2" charset="-122"/>
            </a:endParaRPr>
          </a:p>
          <a:p>
            <a:pPr>
              <a:buClr>
                <a:schemeClr val="tx2"/>
              </a:buClr>
              <a:buFont typeface="Wingdings" pitchFamily="2" charset="2"/>
              <a:buChar char="§"/>
            </a:pPr>
            <a:r>
              <a:rPr lang="zh-CN" altLang="en-US" sz="1200" smtClean="0">
                <a:solidFill>
                  <a:schemeClr val="tx1"/>
                </a:solidFill>
                <a:latin typeface="宋体" pitchFamily="2" charset="-122"/>
                <a:ea typeface="宋体" pitchFamily="2" charset="-122"/>
              </a:rPr>
              <a:t>在这种情况下，企业有利于吸引和留住优     秀人才，获得较强的人力资源竞争优势</a:t>
            </a:r>
            <a:endParaRPr lang="en-US" sz="1200" smtClean="0">
              <a:solidFill>
                <a:schemeClr val="tx1"/>
              </a:solidFill>
              <a:latin typeface="宋体" pitchFamily="2" charset="-122"/>
              <a:ea typeface="宋体" pitchFamily="2" charset="-122"/>
            </a:endParaRPr>
          </a:p>
        </p:txBody>
      </p:sp>
      <p:cxnSp>
        <p:nvCxnSpPr>
          <p:cNvPr id="13" name="Straight Connector 12"/>
          <p:cNvCxnSpPr/>
          <p:nvPr/>
        </p:nvCxnSpPr>
        <p:spPr bwMode="auto">
          <a:xfrm rot="5400000">
            <a:off x="4762500" y="1866900"/>
            <a:ext cx="1143000" cy="0"/>
          </a:xfrm>
          <a:prstGeom prst="line">
            <a:avLst/>
          </a:prstGeom>
          <a:noFill/>
          <a:ln w="15875" cap="flat" cmpd="sng" algn="ctr">
            <a:solidFill>
              <a:schemeClr val="tx2"/>
            </a:solidFill>
            <a:prstDash val="dash"/>
            <a:round/>
            <a:headEnd type="none" w="med" len="med"/>
            <a:tailEnd type="none" w="med" len="med"/>
          </a:ln>
          <a:effectLst/>
        </p:spPr>
      </p:cxnSp>
      <p:sp>
        <p:nvSpPr>
          <p:cNvPr id="16" name="TextBox 15"/>
          <p:cNvSpPr txBox="1"/>
          <p:nvPr/>
        </p:nvSpPr>
        <p:spPr>
          <a:xfrm>
            <a:off x="1295403" y="990602"/>
            <a:ext cx="1752600" cy="307777"/>
          </a:xfrm>
          <a:prstGeom prst="rect">
            <a:avLst/>
          </a:prstGeom>
          <a:noFill/>
        </p:spPr>
        <p:txBody>
          <a:bodyPr wrap="square" rtlCol="0">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l"/>
            <a:r>
              <a:rPr lang="zh-CN" altLang="en-US" sz="1400" b="1" smtClean="0">
                <a:solidFill>
                  <a:srgbClr val="0070C0"/>
                </a:solidFill>
                <a:latin typeface="宋体" pitchFamily="2" charset="-122"/>
                <a:ea typeface="宋体" pitchFamily="2" charset="-122"/>
              </a:rPr>
              <a:t>对外内公平</a:t>
            </a:r>
            <a:endParaRPr lang="en-US" sz="1400" b="1" smtClean="0">
              <a:solidFill>
                <a:srgbClr val="0070C0"/>
              </a:solidFill>
              <a:latin typeface="宋体" pitchFamily="2" charset="-122"/>
              <a:ea typeface="宋体" pitchFamily="2" charset="-122"/>
            </a:endParaRPr>
          </a:p>
        </p:txBody>
      </p:sp>
      <p:sp>
        <p:nvSpPr>
          <p:cNvPr id="17" name="TextBox 16"/>
          <p:cNvSpPr txBox="1"/>
          <p:nvPr/>
        </p:nvSpPr>
        <p:spPr>
          <a:xfrm>
            <a:off x="1295404" y="1305342"/>
            <a:ext cx="3124200" cy="1938992"/>
          </a:xfrm>
          <a:prstGeom prst="rect">
            <a:avLst/>
          </a:prstGeom>
          <a:noFill/>
        </p:spPr>
        <p:txBody>
          <a:bodyPr wrap="square" rtlCol="0">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buClr>
                <a:schemeClr val="tx2"/>
              </a:buClr>
              <a:buFont typeface="Wingdings" pitchFamily="2" charset="2"/>
              <a:buChar char="§"/>
            </a:pPr>
            <a:r>
              <a:rPr lang="zh-CN" altLang="en-US" sz="1200" smtClean="0">
                <a:solidFill>
                  <a:schemeClr val="tx1"/>
                </a:solidFill>
                <a:latin typeface="宋体" pitchFamily="2" charset="-122"/>
                <a:ea typeface="宋体" pitchFamily="2" charset="-122"/>
              </a:rPr>
              <a:t>员工工作努力，所作贡献，取得业绩与所获得报酬是否对等</a:t>
            </a:r>
            <a:endParaRPr lang="en-US" altLang="zh-CN" sz="1200" smtClean="0">
              <a:solidFill>
                <a:schemeClr val="tx1"/>
              </a:solidFill>
              <a:latin typeface="宋体" pitchFamily="2" charset="-122"/>
              <a:ea typeface="宋体" pitchFamily="2" charset="-122"/>
            </a:endParaRPr>
          </a:p>
          <a:p>
            <a:pPr>
              <a:buClr>
                <a:schemeClr val="tx2"/>
              </a:buClr>
              <a:buFont typeface="Wingdings" pitchFamily="2" charset="2"/>
              <a:buChar char="§"/>
            </a:pPr>
            <a:endParaRPr lang="en-US" altLang="zh-CN" sz="1200" smtClean="0">
              <a:solidFill>
                <a:schemeClr val="tx1"/>
              </a:solidFill>
              <a:latin typeface="宋体" pitchFamily="2" charset="-122"/>
              <a:ea typeface="宋体" pitchFamily="2" charset="-122"/>
            </a:endParaRPr>
          </a:p>
          <a:p>
            <a:pPr>
              <a:buClr>
                <a:schemeClr val="tx2"/>
              </a:buClr>
              <a:buFont typeface="Wingdings" pitchFamily="2" charset="2"/>
              <a:buChar char="§"/>
            </a:pPr>
            <a:r>
              <a:rPr lang="zh-CN" altLang="en-US" sz="1200" smtClean="0">
                <a:solidFill>
                  <a:schemeClr val="tx1"/>
                </a:solidFill>
                <a:latin typeface="宋体" pitchFamily="2" charset="-122"/>
                <a:ea typeface="宋体" pitchFamily="2" charset="-122"/>
              </a:rPr>
              <a:t>与内部相同工作或能力相当人员之间，报酬是否对等</a:t>
            </a:r>
            <a:endParaRPr lang="en-US" altLang="zh-CN" sz="1200" smtClean="0">
              <a:solidFill>
                <a:schemeClr val="tx1"/>
              </a:solidFill>
              <a:latin typeface="宋体" pitchFamily="2" charset="-122"/>
              <a:ea typeface="宋体" pitchFamily="2" charset="-122"/>
            </a:endParaRPr>
          </a:p>
          <a:p>
            <a:pPr>
              <a:buClr>
                <a:schemeClr val="tx2"/>
              </a:buClr>
              <a:buFont typeface="Wingdings" pitchFamily="2" charset="2"/>
              <a:buChar char="§"/>
            </a:pPr>
            <a:endParaRPr lang="en-US" altLang="zh-CN" sz="1200" smtClean="0">
              <a:solidFill>
                <a:schemeClr val="tx1"/>
              </a:solidFill>
              <a:latin typeface="宋体" pitchFamily="2" charset="-122"/>
              <a:ea typeface="宋体" pitchFamily="2" charset="-122"/>
            </a:endParaRPr>
          </a:p>
          <a:p>
            <a:pPr>
              <a:buClr>
                <a:schemeClr val="tx2"/>
              </a:buClr>
              <a:buFont typeface="Wingdings" pitchFamily="2" charset="2"/>
              <a:buChar char="§"/>
            </a:pPr>
            <a:r>
              <a:rPr lang="zh-CN" altLang="en-US" sz="1200" smtClean="0">
                <a:solidFill>
                  <a:schemeClr val="tx1"/>
                </a:solidFill>
                <a:latin typeface="宋体" pitchFamily="2" charset="-122"/>
                <a:ea typeface="宋体" pitchFamily="2" charset="-122"/>
              </a:rPr>
              <a:t>与公司内部工作岗位、性质相同，或者虽然有所不同但能力相当的其他人相比，如果自己的对等于他人或高于他人，就会产生公平感和满意感，否则也会不满意</a:t>
            </a:r>
            <a:endParaRPr lang="en-US" altLang="zh-CN" sz="1200" smtClean="0">
              <a:solidFill>
                <a:schemeClr val="tx1"/>
              </a:solidFill>
              <a:latin typeface="宋体" pitchFamily="2" charset="-122"/>
              <a:ea typeface="宋体" pitchFamily="2" charset="-122"/>
            </a:endParaRPr>
          </a:p>
        </p:txBody>
      </p:sp>
      <p:cxnSp>
        <p:nvCxnSpPr>
          <p:cNvPr id="18" name="Straight Connector 17"/>
          <p:cNvCxnSpPr/>
          <p:nvPr/>
        </p:nvCxnSpPr>
        <p:spPr bwMode="auto">
          <a:xfrm rot="5400000">
            <a:off x="2628899" y="3924300"/>
            <a:ext cx="1295400" cy="0"/>
          </a:xfrm>
          <a:prstGeom prst="line">
            <a:avLst/>
          </a:prstGeom>
          <a:noFill/>
          <a:ln w="15875" cap="flat" cmpd="sng" algn="ctr">
            <a:solidFill>
              <a:schemeClr val="tx2"/>
            </a:solidFill>
            <a:prstDash val="dash"/>
            <a:round/>
            <a:headEnd type="none" w="med" len="med"/>
            <a:tailEnd type="none" w="med" len="med"/>
          </a:ln>
          <a:effectLst/>
        </p:spPr>
      </p:cxnSp>
      <p:sp>
        <p:nvSpPr>
          <p:cNvPr id="19" name="TextBox 18"/>
          <p:cNvSpPr txBox="1"/>
          <p:nvPr/>
        </p:nvSpPr>
        <p:spPr>
          <a:xfrm>
            <a:off x="152400" y="3200408"/>
            <a:ext cx="1295400" cy="307777"/>
          </a:xfrm>
          <a:prstGeom prst="rect">
            <a:avLst/>
          </a:prstGeom>
          <a:noFill/>
        </p:spPr>
        <p:txBody>
          <a:bodyPr wrap="square" rtlCol="0">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l"/>
            <a:r>
              <a:rPr lang="zh-CN" altLang="en-US" sz="1400" b="1" smtClean="0">
                <a:solidFill>
                  <a:srgbClr val="0070C0"/>
                </a:solidFill>
                <a:latin typeface="宋体" pitchFamily="2" charset="-122"/>
                <a:ea typeface="宋体" pitchFamily="2" charset="-122"/>
              </a:rPr>
              <a:t>适应需求原则</a:t>
            </a:r>
            <a:endParaRPr lang="en-US" sz="1400" b="1" smtClean="0">
              <a:solidFill>
                <a:srgbClr val="0070C0"/>
              </a:solidFill>
              <a:latin typeface="宋体" pitchFamily="2" charset="-122"/>
              <a:ea typeface="宋体" pitchFamily="2" charset="-122"/>
            </a:endParaRPr>
          </a:p>
        </p:txBody>
      </p:sp>
      <p:sp>
        <p:nvSpPr>
          <p:cNvPr id="20" name="TextBox 19"/>
          <p:cNvSpPr txBox="1"/>
          <p:nvPr/>
        </p:nvSpPr>
        <p:spPr>
          <a:xfrm>
            <a:off x="152405" y="3579675"/>
            <a:ext cx="3124200" cy="1200329"/>
          </a:xfrm>
          <a:prstGeom prst="rect">
            <a:avLst/>
          </a:prstGeom>
          <a:noFill/>
        </p:spPr>
        <p:txBody>
          <a:bodyPr wrap="square" rtlCol="0">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buClr>
                <a:schemeClr val="tx2"/>
              </a:buClr>
              <a:buFont typeface="Wingdings" pitchFamily="2" charset="2"/>
              <a:buChar char="§"/>
            </a:pPr>
            <a:r>
              <a:rPr lang="zh-CN" altLang="en-US" sz="1200" smtClean="0">
                <a:solidFill>
                  <a:schemeClr val="tx1"/>
                </a:solidFill>
                <a:latin typeface="宋体" pitchFamily="2" charset="-122"/>
                <a:ea typeface="宋体" pitchFamily="2" charset="-122"/>
              </a:rPr>
              <a:t>马斯诺将人的需求分为五个层次，我们在制定薪酬政策时，一定要针对员工在不同时期、不同类型的员工设定相应的薪酬。也就是说，我们要找出员工的需求点（兴奋点），然后</a:t>
            </a:r>
            <a:r>
              <a:rPr lang="en-US" sz="1200" smtClean="0">
                <a:solidFill>
                  <a:schemeClr val="tx1"/>
                </a:solidFill>
                <a:latin typeface="宋体" pitchFamily="2" charset="-122"/>
                <a:ea typeface="宋体" pitchFamily="2" charset="-122"/>
              </a:rPr>
              <a:t>“</a:t>
            </a:r>
            <a:r>
              <a:rPr lang="zh-CN" altLang="en-US" sz="1200" smtClean="0">
                <a:solidFill>
                  <a:schemeClr val="tx1"/>
                </a:solidFill>
                <a:latin typeface="宋体" pitchFamily="2" charset="-122"/>
                <a:ea typeface="宋体" pitchFamily="2" charset="-122"/>
              </a:rPr>
              <a:t>对症下药</a:t>
            </a:r>
            <a:r>
              <a:rPr lang="en-US" sz="1200" smtClean="0">
                <a:solidFill>
                  <a:schemeClr val="tx1"/>
                </a:solidFill>
                <a:latin typeface="宋体" pitchFamily="2" charset="-122"/>
                <a:ea typeface="宋体" pitchFamily="2" charset="-122"/>
              </a:rPr>
              <a:t>”</a:t>
            </a:r>
            <a:r>
              <a:rPr lang="zh-CN" altLang="en-US" sz="1200" smtClean="0">
                <a:solidFill>
                  <a:schemeClr val="tx1"/>
                </a:solidFill>
                <a:latin typeface="宋体" pitchFamily="2" charset="-122"/>
                <a:ea typeface="宋体" pitchFamily="2" charset="-122"/>
              </a:rPr>
              <a:t>，激励的效果才能最好</a:t>
            </a:r>
            <a:endParaRPr lang="en-US" altLang="zh-CN" sz="1200" smtClean="0">
              <a:solidFill>
                <a:schemeClr val="tx1"/>
              </a:solidFill>
              <a:latin typeface="宋体" pitchFamily="2" charset="-122"/>
              <a:ea typeface="宋体" pitchFamily="2" charset="-122"/>
            </a:endParaRPr>
          </a:p>
        </p:txBody>
      </p:sp>
      <p:cxnSp>
        <p:nvCxnSpPr>
          <p:cNvPr id="22" name="Straight Connector 21"/>
          <p:cNvCxnSpPr/>
          <p:nvPr/>
        </p:nvCxnSpPr>
        <p:spPr bwMode="auto">
          <a:xfrm rot="5400000">
            <a:off x="5829300" y="4000500"/>
            <a:ext cx="1295400" cy="0"/>
          </a:xfrm>
          <a:prstGeom prst="line">
            <a:avLst/>
          </a:prstGeom>
          <a:noFill/>
          <a:ln w="15875" cap="flat" cmpd="sng" algn="ctr">
            <a:solidFill>
              <a:schemeClr val="tx2"/>
            </a:solidFill>
            <a:prstDash val="dash"/>
            <a:round/>
            <a:headEnd type="none" w="med" len="med"/>
            <a:tailEnd type="none" w="med" len="med"/>
          </a:ln>
          <a:effectLst/>
        </p:spPr>
      </p:cxnSp>
      <p:sp>
        <p:nvSpPr>
          <p:cNvPr id="23" name="TextBox 22"/>
          <p:cNvSpPr txBox="1"/>
          <p:nvPr/>
        </p:nvSpPr>
        <p:spPr>
          <a:xfrm>
            <a:off x="6629407" y="3048016"/>
            <a:ext cx="1752600" cy="307777"/>
          </a:xfrm>
          <a:prstGeom prst="rect">
            <a:avLst/>
          </a:prstGeom>
          <a:noFill/>
        </p:spPr>
        <p:txBody>
          <a:bodyPr wrap="square" rtlCol="0">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l"/>
            <a:r>
              <a:rPr lang="zh-CN" altLang="en-US" sz="1400" b="1" smtClean="0">
                <a:solidFill>
                  <a:srgbClr val="0070C0"/>
                </a:solidFill>
                <a:latin typeface="宋体" pitchFamily="2" charset="-122"/>
                <a:ea typeface="宋体" pitchFamily="2" charset="-122"/>
              </a:rPr>
              <a:t>效率优先</a:t>
            </a:r>
            <a:endParaRPr lang="en-US" sz="1400" b="1" smtClean="0">
              <a:solidFill>
                <a:srgbClr val="0070C0"/>
              </a:solidFill>
              <a:latin typeface="宋体" pitchFamily="2" charset="-122"/>
              <a:ea typeface="宋体" pitchFamily="2" charset="-122"/>
            </a:endParaRPr>
          </a:p>
        </p:txBody>
      </p:sp>
      <p:sp>
        <p:nvSpPr>
          <p:cNvPr id="24" name="Rectangle 23"/>
          <p:cNvSpPr/>
          <p:nvPr/>
        </p:nvSpPr>
        <p:spPr>
          <a:xfrm>
            <a:off x="6667500" y="3352800"/>
            <a:ext cx="3086100" cy="1754326"/>
          </a:xfrm>
          <a:prstGeom prst="rect">
            <a:avLst/>
          </a:prstGeom>
        </p:spPr>
        <p:txBody>
          <a:bodyPr wrap="square">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buClr>
                <a:schemeClr val="tx2"/>
              </a:buClr>
              <a:buFont typeface="Wingdings" pitchFamily="2" charset="2"/>
              <a:buChar char="§"/>
            </a:pPr>
            <a:r>
              <a:rPr lang="zh-CN" altLang="en-US" sz="1200" smtClean="0">
                <a:solidFill>
                  <a:schemeClr val="tx1"/>
                </a:solidFill>
                <a:latin typeface="宋体" pitchFamily="2" charset="-122"/>
                <a:ea typeface="宋体" pitchFamily="2" charset="-122"/>
              </a:rPr>
              <a:t>企业都希望花最少的钱，产生最大的效益。但实际操作中，许多企业就因为将问题简单化而</a:t>
            </a:r>
            <a:r>
              <a:rPr lang="en-US" sz="1200" smtClean="0">
                <a:solidFill>
                  <a:schemeClr val="tx1"/>
                </a:solidFill>
                <a:latin typeface="宋体" pitchFamily="2" charset="-122"/>
                <a:ea typeface="宋体" pitchFamily="2" charset="-122"/>
              </a:rPr>
              <a:t>“</a:t>
            </a:r>
            <a:r>
              <a:rPr lang="zh-CN" altLang="en-US" sz="1200" smtClean="0">
                <a:solidFill>
                  <a:schemeClr val="tx1"/>
                </a:solidFill>
                <a:latin typeface="宋体" pitchFamily="2" charset="-122"/>
                <a:ea typeface="宋体" pitchFamily="2" charset="-122"/>
              </a:rPr>
              <a:t>因加得减</a:t>
            </a:r>
            <a:r>
              <a:rPr lang="en-US" sz="1200" smtClean="0">
                <a:solidFill>
                  <a:schemeClr val="tx1"/>
                </a:solidFill>
                <a:latin typeface="宋体" pitchFamily="2" charset="-122"/>
                <a:ea typeface="宋体" pitchFamily="2" charset="-122"/>
              </a:rPr>
              <a:t>”</a:t>
            </a:r>
            <a:r>
              <a:rPr lang="zh-CN" altLang="en-US" sz="1200" smtClean="0">
                <a:solidFill>
                  <a:schemeClr val="tx1"/>
                </a:solidFill>
                <a:latin typeface="宋体" pitchFamily="2" charset="-122"/>
                <a:ea typeface="宋体" pitchFamily="2" charset="-122"/>
              </a:rPr>
              <a:t>，</a:t>
            </a:r>
            <a:r>
              <a:rPr lang="en-US" sz="1200" smtClean="0">
                <a:solidFill>
                  <a:schemeClr val="tx1"/>
                </a:solidFill>
                <a:latin typeface="宋体" pitchFamily="2" charset="-122"/>
                <a:ea typeface="宋体" pitchFamily="2" charset="-122"/>
              </a:rPr>
              <a:t>“</a:t>
            </a:r>
            <a:r>
              <a:rPr lang="zh-CN" altLang="en-US" sz="1200" smtClean="0">
                <a:solidFill>
                  <a:schemeClr val="tx1"/>
                </a:solidFill>
                <a:latin typeface="宋体" pitchFamily="2" charset="-122"/>
                <a:ea typeface="宋体" pitchFamily="2" charset="-122"/>
              </a:rPr>
              <a:t>花钱买难受</a:t>
            </a:r>
            <a:r>
              <a:rPr lang="en-US" sz="1200" smtClean="0">
                <a:solidFill>
                  <a:schemeClr val="tx1"/>
                </a:solidFill>
                <a:latin typeface="宋体" pitchFamily="2" charset="-122"/>
                <a:ea typeface="宋体" pitchFamily="2" charset="-122"/>
              </a:rPr>
              <a:t>”</a:t>
            </a:r>
            <a:r>
              <a:rPr lang="zh-CN" altLang="en-US" sz="1200" smtClean="0">
                <a:solidFill>
                  <a:schemeClr val="tx1"/>
                </a:solidFill>
                <a:latin typeface="宋体" pitchFamily="2" charset="-122"/>
                <a:ea typeface="宋体" pitchFamily="2" charset="-122"/>
              </a:rPr>
              <a:t>。员工也会因企业操作不当而</a:t>
            </a:r>
            <a:r>
              <a:rPr lang="en-US" sz="1200" smtClean="0">
                <a:solidFill>
                  <a:schemeClr val="tx1"/>
                </a:solidFill>
                <a:latin typeface="宋体" pitchFamily="2" charset="-122"/>
                <a:ea typeface="宋体" pitchFamily="2" charset="-122"/>
              </a:rPr>
              <a:t>“</a:t>
            </a:r>
            <a:r>
              <a:rPr lang="zh-CN" altLang="en-US" sz="1200" smtClean="0">
                <a:solidFill>
                  <a:schemeClr val="tx1"/>
                </a:solidFill>
                <a:latin typeface="宋体" pitchFamily="2" charset="-122"/>
                <a:ea typeface="宋体" pitchFamily="2" charset="-122"/>
              </a:rPr>
              <a:t>吃肉骂娘</a:t>
            </a:r>
            <a:r>
              <a:rPr lang="en-US" sz="1200" smtClean="0">
                <a:solidFill>
                  <a:schemeClr val="tx1"/>
                </a:solidFill>
                <a:latin typeface="宋体" pitchFamily="2" charset="-122"/>
                <a:ea typeface="宋体" pitchFamily="2" charset="-122"/>
              </a:rPr>
              <a:t>”</a:t>
            </a:r>
          </a:p>
          <a:p>
            <a:pPr>
              <a:buClr>
                <a:schemeClr val="tx2"/>
              </a:buClr>
              <a:buFont typeface="Wingdings" pitchFamily="2" charset="2"/>
              <a:buChar char="§"/>
            </a:pPr>
            <a:endParaRPr lang="en-US" sz="1200" smtClean="0">
              <a:solidFill>
                <a:schemeClr val="tx1"/>
              </a:solidFill>
              <a:latin typeface="宋体" pitchFamily="2" charset="-122"/>
              <a:ea typeface="宋体" pitchFamily="2" charset="-122"/>
            </a:endParaRPr>
          </a:p>
          <a:p>
            <a:pPr>
              <a:buClr>
                <a:schemeClr val="tx2"/>
              </a:buClr>
              <a:buFont typeface="Wingdings" pitchFamily="2" charset="2"/>
              <a:buChar char="§"/>
            </a:pPr>
            <a:r>
              <a:rPr lang="en-US" sz="1200" smtClean="0">
                <a:solidFill>
                  <a:schemeClr val="tx1"/>
                </a:solidFill>
                <a:latin typeface="宋体" pitchFamily="2" charset="-122"/>
                <a:ea typeface="宋体" pitchFamily="2" charset="-122"/>
              </a:rPr>
              <a:t> </a:t>
            </a:r>
            <a:r>
              <a:rPr lang="zh-CN" altLang="en-US" sz="1200" smtClean="0">
                <a:solidFill>
                  <a:schemeClr val="tx1"/>
                </a:solidFill>
                <a:latin typeface="宋体" pitchFamily="2" charset="-122"/>
                <a:ea typeface="宋体" pitchFamily="2" charset="-122"/>
              </a:rPr>
              <a:t>如何才能</a:t>
            </a:r>
            <a:r>
              <a:rPr lang="en-US" sz="1200" smtClean="0">
                <a:solidFill>
                  <a:schemeClr val="tx1"/>
                </a:solidFill>
                <a:latin typeface="宋体" pitchFamily="2" charset="-122"/>
                <a:ea typeface="宋体" pitchFamily="2" charset="-122"/>
              </a:rPr>
              <a:t>“</a:t>
            </a:r>
            <a:r>
              <a:rPr lang="zh-CN" altLang="en-US" sz="1200" smtClean="0">
                <a:solidFill>
                  <a:schemeClr val="tx1"/>
                </a:solidFill>
                <a:latin typeface="宋体" pitchFamily="2" charset="-122"/>
                <a:ea typeface="宋体" pitchFamily="2" charset="-122"/>
              </a:rPr>
              <a:t>把钱花在刀刃上</a:t>
            </a:r>
            <a:r>
              <a:rPr lang="en-US" sz="1200" smtClean="0">
                <a:solidFill>
                  <a:schemeClr val="tx1"/>
                </a:solidFill>
                <a:latin typeface="宋体" pitchFamily="2" charset="-122"/>
                <a:ea typeface="宋体" pitchFamily="2" charset="-122"/>
              </a:rPr>
              <a:t>”</a:t>
            </a:r>
            <a:r>
              <a:rPr lang="zh-CN" altLang="en-US" sz="1200" smtClean="0">
                <a:solidFill>
                  <a:schemeClr val="tx1"/>
                </a:solidFill>
                <a:latin typeface="宋体" pitchFamily="2" charset="-122"/>
                <a:ea typeface="宋体" pitchFamily="2" charset="-122"/>
              </a:rPr>
              <a:t>？在操作策略上要把握</a:t>
            </a:r>
            <a:r>
              <a:rPr lang="en-US" sz="1200" smtClean="0">
                <a:solidFill>
                  <a:schemeClr val="tx1"/>
                </a:solidFill>
                <a:latin typeface="宋体" pitchFamily="2" charset="-122"/>
                <a:ea typeface="宋体" pitchFamily="2" charset="-122"/>
              </a:rPr>
              <a:t>“</a:t>
            </a:r>
            <a:r>
              <a:rPr lang="zh-CN" altLang="en-US" sz="1200" smtClean="0">
                <a:solidFill>
                  <a:schemeClr val="tx1"/>
                </a:solidFill>
                <a:latin typeface="宋体" pitchFamily="2" charset="-122"/>
                <a:ea typeface="宋体" pitchFamily="2" charset="-122"/>
              </a:rPr>
              <a:t>恰到好处</a:t>
            </a:r>
            <a:r>
              <a:rPr lang="en-US" sz="1200" smtClean="0">
                <a:solidFill>
                  <a:schemeClr val="tx1"/>
                </a:solidFill>
                <a:latin typeface="宋体" pitchFamily="2" charset="-122"/>
                <a:ea typeface="宋体" pitchFamily="2" charset="-122"/>
              </a:rPr>
              <a:t>”</a:t>
            </a:r>
            <a:r>
              <a:rPr lang="zh-CN" altLang="en-US" sz="1200" smtClean="0">
                <a:solidFill>
                  <a:schemeClr val="tx1"/>
                </a:solidFill>
                <a:latin typeface="宋体" pitchFamily="2" charset="-122"/>
                <a:ea typeface="宋体" pitchFamily="2" charset="-122"/>
              </a:rPr>
              <a:t>的妙处。如充满人情味的小额福利就是一个很好的例子，花钱不多，突出个性，人情作足，效果非常理想</a:t>
            </a:r>
            <a:endParaRPr lang="en-US" sz="1200">
              <a:solidFill>
                <a:schemeClr val="tx1"/>
              </a:solidFill>
              <a:latin typeface="宋体" pitchFamily="2" charset="-122"/>
              <a:ea typeface="宋体" pitchFamily="2" charset="-122"/>
            </a:endParaRPr>
          </a:p>
        </p:txBody>
      </p:sp>
      <p:cxnSp>
        <p:nvCxnSpPr>
          <p:cNvPr id="26" name="Straight Connector 25"/>
          <p:cNvCxnSpPr/>
          <p:nvPr/>
        </p:nvCxnSpPr>
        <p:spPr bwMode="auto">
          <a:xfrm rot="5400000">
            <a:off x="3162300" y="5676900"/>
            <a:ext cx="1143000" cy="0"/>
          </a:xfrm>
          <a:prstGeom prst="line">
            <a:avLst/>
          </a:prstGeom>
          <a:noFill/>
          <a:ln w="15875" cap="flat" cmpd="sng" algn="ctr">
            <a:solidFill>
              <a:schemeClr val="tx2"/>
            </a:solidFill>
            <a:prstDash val="dash"/>
            <a:round/>
            <a:headEnd type="none" w="med" len="med"/>
            <a:tailEnd type="none" w="med" len="med"/>
          </a:ln>
          <a:effectLst/>
        </p:spPr>
      </p:cxnSp>
      <p:sp>
        <p:nvSpPr>
          <p:cNvPr id="28" name="TextBox 27"/>
          <p:cNvSpPr txBox="1"/>
          <p:nvPr/>
        </p:nvSpPr>
        <p:spPr>
          <a:xfrm>
            <a:off x="609601" y="4645239"/>
            <a:ext cx="1752600" cy="307777"/>
          </a:xfrm>
          <a:prstGeom prst="rect">
            <a:avLst/>
          </a:prstGeom>
          <a:noFill/>
        </p:spPr>
        <p:txBody>
          <a:bodyPr wrap="square" rtlCol="0">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l"/>
            <a:r>
              <a:rPr lang="zh-CN" altLang="en-US" sz="1400" b="1" smtClean="0">
                <a:solidFill>
                  <a:srgbClr val="0070C0"/>
                </a:solidFill>
                <a:latin typeface="宋体" pitchFamily="2" charset="-122"/>
                <a:ea typeface="宋体" pitchFamily="2" charset="-122"/>
              </a:rPr>
              <a:t>激励限度</a:t>
            </a:r>
            <a:endParaRPr lang="en-US" sz="1400" b="1" smtClean="0">
              <a:solidFill>
                <a:srgbClr val="0070C0"/>
              </a:solidFill>
              <a:latin typeface="宋体" pitchFamily="2" charset="-122"/>
              <a:ea typeface="宋体" pitchFamily="2" charset="-122"/>
            </a:endParaRPr>
          </a:p>
        </p:txBody>
      </p:sp>
      <p:sp>
        <p:nvSpPr>
          <p:cNvPr id="29" name="TextBox 28"/>
          <p:cNvSpPr txBox="1"/>
          <p:nvPr/>
        </p:nvSpPr>
        <p:spPr>
          <a:xfrm>
            <a:off x="5334001" y="5102439"/>
            <a:ext cx="1752600" cy="307777"/>
          </a:xfrm>
          <a:prstGeom prst="rect">
            <a:avLst/>
          </a:prstGeom>
          <a:noFill/>
        </p:spPr>
        <p:txBody>
          <a:bodyPr wrap="square" rtlCol="0">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l"/>
            <a:r>
              <a:rPr lang="zh-CN" altLang="en-US" sz="1400" b="1" smtClean="0">
                <a:solidFill>
                  <a:srgbClr val="0070C0"/>
                </a:solidFill>
                <a:latin typeface="宋体" pitchFamily="2" charset="-122"/>
                <a:ea typeface="宋体" pitchFamily="2" charset="-122"/>
              </a:rPr>
              <a:t>遵守法律</a:t>
            </a:r>
            <a:endParaRPr lang="en-US" sz="1400" b="1" smtClean="0">
              <a:solidFill>
                <a:srgbClr val="0070C0"/>
              </a:solidFill>
              <a:latin typeface="宋体" pitchFamily="2" charset="-122"/>
              <a:ea typeface="宋体" pitchFamily="2" charset="-122"/>
            </a:endParaRPr>
          </a:p>
        </p:txBody>
      </p:sp>
      <p:sp>
        <p:nvSpPr>
          <p:cNvPr id="30" name="TextBox 29"/>
          <p:cNvSpPr txBox="1"/>
          <p:nvPr/>
        </p:nvSpPr>
        <p:spPr>
          <a:xfrm>
            <a:off x="533401" y="5029200"/>
            <a:ext cx="3124200" cy="1569660"/>
          </a:xfrm>
          <a:prstGeom prst="rect">
            <a:avLst/>
          </a:prstGeom>
          <a:noFill/>
        </p:spPr>
        <p:txBody>
          <a:bodyPr wrap="square" rtlCol="0">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buClr>
                <a:schemeClr val="tx2"/>
              </a:buClr>
              <a:buFont typeface="Wingdings" pitchFamily="2" charset="2"/>
              <a:buChar char="§"/>
            </a:pPr>
            <a:r>
              <a:rPr lang="zh-CN" altLang="en-US" sz="1200" smtClean="0">
                <a:solidFill>
                  <a:schemeClr val="tx1"/>
                </a:solidFill>
                <a:latin typeface="宋体" pitchFamily="2" charset="-122"/>
                <a:ea typeface="宋体" pitchFamily="2" charset="-122"/>
              </a:rPr>
              <a:t>有些财大气粗的公司，不惜成本，不讲策略地把钱给多了也会坏事，这样不仅减少了企业的利润空间，也起不到激励员工的目的</a:t>
            </a:r>
            <a:endParaRPr lang="en-US" altLang="zh-CN" sz="1200" smtClean="0">
              <a:solidFill>
                <a:schemeClr val="tx1"/>
              </a:solidFill>
              <a:latin typeface="宋体" pitchFamily="2" charset="-122"/>
              <a:ea typeface="宋体" pitchFamily="2" charset="-122"/>
            </a:endParaRPr>
          </a:p>
          <a:p>
            <a:pPr>
              <a:buClr>
                <a:schemeClr val="tx2"/>
              </a:buClr>
              <a:buFont typeface="Wingdings" pitchFamily="2" charset="2"/>
              <a:buChar char="§"/>
            </a:pPr>
            <a:endParaRPr lang="en-US" altLang="zh-CN" sz="1200" smtClean="0">
              <a:solidFill>
                <a:schemeClr val="tx1"/>
              </a:solidFill>
              <a:latin typeface="宋体" pitchFamily="2" charset="-122"/>
              <a:ea typeface="宋体" pitchFamily="2" charset="-122"/>
            </a:endParaRPr>
          </a:p>
          <a:p>
            <a:pPr>
              <a:buClr>
                <a:schemeClr val="tx2"/>
              </a:buClr>
              <a:buFont typeface="Wingdings" pitchFamily="2" charset="2"/>
              <a:buChar char="§"/>
            </a:pPr>
            <a:r>
              <a:rPr lang="zh-CN" altLang="en-US" sz="1200" smtClean="0">
                <a:solidFill>
                  <a:schemeClr val="tx1"/>
                </a:solidFill>
                <a:latin typeface="宋体" pitchFamily="2" charset="-122"/>
                <a:ea typeface="宋体" pitchFamily="2" charset="-122"/>
              </a:rPr>
              <a:t>工资、福利的增长要有一个循序渐进的过程，逐步增加才能取得激励效果，另外，工资增加还要有一个周期，以确保薪酬政策的延续性</a:t>
            </a:r>
            <a:endParaRPr lang="en-US" altLang="zh-CN" sz="1200" smtClean="0">
              <a:solidFill>
                <a:schemeClr val="tx1"/>
              </a:solidFill>
              <a:latin typeface="宋体" pitchFamily="2" charset="-122"/>
              <a:ea typeface="宋体" pitchFamily="2" charset="-122"/>
            </a:endParaRPr>
          </a:p>
        </p:txBody>
      </p:sp>
      <p:cxnSp>
        <p:nvCxnSpPr>
          <p:cNvPr id="31" name="Straight Connector 30"/>
          <p:cNvCxnSpPr/>
          <p:nvPr/>
        </p:nvCxnSpPr>
        <p:spPr bwMode="auto">
          <a:xfrm rot="5400000">
            <a:off x="3848100" y="1866900"/>
            <a:ext cx="1143000" cy="0"/>
          </a:xfrm>
          <a:prstGeom prst="line">
            <a:avLst/>
          </a:prstGeom>
          <a:noFill/>
          <a:ln w="15875" cap="flat" cmpd="sng" algn="ctr">
            <a:solidFill>
              <a:schemeClr val="tx2"/>
            </a:solidFill>
            <a:prstDash val="dash"/>
            <a:round/>
            <a:headEnd type="none" w="med" len="med"/>
            <a:tailEnd type="none" w="med" len="med"/>
          </a:ln>
          <a:effectLst/>
        </p:spPr>
      </p:cxnSp>
      <p:cxnSp>
        <p:nvCxnSpPr>
          <p:cNvPr id="34" name="Straight Connector 33"/>
          <p:cNvCxnSpPr/>
          <p:nvPr/>
        </p:nvCxnSpPr>
        <p:spPr bwMode="auto">
          <a:xfrm rot="5400000" flipH="1" flipV="1">
            <a:off x="4533901" y="2324100"/>
            <a:ext cx="533400" cy="0"/>
          </a:xfrm>
          <a:prstGeom prst="line">
            <a:avLst/>
          </a:prstGeom>
          <a:noFill/>
          <a:ln w="19050" cap="flat" cmpd="sng" algn="ctr">
            <a:solidFill>
              <a:schemeClr val="tx2"/>
            </a:solidFill>
            <a:prstDash val="solid"/>
            <a:round/>
            <a:headEnd type="none" w="med" len="med"/>
            <a:tailEnd type="none" w="med" len="med"/>
          </a:ln>
          <a:effectLst/>
        </p:spPr>
      </p:cxnSp>
      <p:cxnSp>
        <p:nvCxnSpPr>
          <p:cNvPr id="40" name="Straight Connector 39"/>
          <p:cNvCxnSpPr/>
          <p:nvPr/>
        </p:nvCxnSpPr>
        <p:spPr bwMode="auto">
          <a:xfrm rot="5400000" flipH="1" flipV="1">
            <a:off x="4686299" y="2324100"/>
            <a:ext cx="533400" cy="0"/>
          </a:xfrm>
          <a:prstGeom prst="line">
            <a:avLst/>
          </a:prstGeom>
          <a:noFill/>
          <a:ln w="19050" cap="flat" cmpd="sng" algn="ctr">
            <a:solidFill>
              <a:schemeClr val="tx2"/>
            </a:solidFill>
            <a:prstDash val="solid"/>
            <a:round/>
            <a:headEnd type="none" w="med" len="med"/>
            <a:tailEnd type="none" w="med" len="med"/>
          </a:ln>
          <a:effectLst/>
        </p:spPr>
      </p:cxnSp>
      <p:cxnSp>
        <p:nvCxnSpPr>
          <p:cNvPr id="41" name="Straight Arrow Connector 40"/>
          <p:cNvCxnSpPr/>
          <p:nvPr/>
        </p:nvCxnSpPr>
        <p:spPr bwMode="auto">
          <a:xfrm flipV="1">
            <a:off x="4953000" y="2057400"/>
            <a:ext cx="381000" cy="1588"/>
          </a:xfrm>
          <a:prstGeom prst="straightConnector1">
            <a:avLst/>
          </a:prstGeom>
          <a:noFill/>
          <a:ln w="19050" cap="flat" cmpd="sng" algn="ctr">
            <a:solidFill>
              <a:srgbClr val="FFC000"/>
            </a:solidFill>
            <a:prstDash val="solid"/>
            <a:round/>
            <a:headEnd type="none" w="med" len="med"/>
            <a:tailEnd type="arrow"/>
          </a:ln>
          <a:effectLst/>
        </p:spPr>
      </p:cxnSp>
      <p:sp>
        <p:nvSpPr>
          <p:cNvPr id="44" name="Rectangle 43"/>
          <p:cNvSpPr/>
          <p:nvPr/>
        </p:nvSpPr>
        <p:spPr>
          <a:xfrm>
            <a:off x="5295900" y="5410216"/>
            <a:ext cx="3771900" cy="830997"/>
          </a:xfrm>
          <a:prstGeom prst="rect">
            <a:avLst/>
          </a:prstGeom>
        </p:spPr>
        <p:txBody>
          <a:bodyPr wrap="square">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marL="228600" indent="-228600">
              <a:buClr>
                <a:schemeClr val="tx2"/>
              </a:buClr>
              <a:buSzTx/>
              <a:buFont typeface="Wingdings" pitchFamily="2" charset="2"/>
              <a:buChar char="§"/>
            </a:pPr>
            <a:r>
              <a:rPr lang="zh-CN" altLang="en-US" sz="1200" smtClean="0">
                <a:solidFill>
                  <a:schemeClr val="tx1"/>
                </a:solidFill>
                <a:latin typeface="宋体" pitchFamily="2" charset="-122"/>
                <a:ea typeface="宋体" pitchFamily="2" charset="-122"/>
              </a:rPr>
              <a:t>薪酬政策必须符合国家和当地政府制定的有关法律、法规。如我国颁布的</a:t>
            </a:r>
            <a:r>
              <a:rPr lang="en-US" altLang="zh-CN" sz="1200" smtClean="0">
                <a:solidFill>
                  <a:schemeClr val="tx1"/>
                </a:solidFill>
                <a:latin typeface="宋体" pitchFamily="2" charset="-122"/>
                <a:ea typeface="宋体" pitchFamily="2" charset="-122"/>
              </a:rPr>
              <a:t>《</a:t>
            </a:r>
            <a:r>
              <a:rPr lang="zh-CN" altLang="en-US" sz="1200" smtClean="0">
                <a:solidFill>
                  <a:schemeClr val="tx1"/>
                </a:solidFill>
                <a:latin typeface="宋体" pitchFamily="2" charset="-122"/>
                <a:ea typeface="宋体" pitchFamily="2" charset="-122"/>
              </a:rPr>
              <a:t>劳动法</a:t>
            </a:r>
            <a:r>
              <a:rPr lang="en-US" altLang="zh-CN" sz="1200" smtClean="0">
                <a:solidFill>
                  <a:schemeClr val="tx1"/>
                </a:solidFill>
                <a:latin typeface="宋体" pitchFamily="2" charset="-122"/>
                <a:ea typeface="宋体" pitchFamily="2" charset="-122"/>
              </a:rPr>
              <a:t>》</a:t>
            </a:r>
            <a:r>
              <a:rPr lang="zh-CN" altLang="en-US" sz="1200" smtClean="0">
                <a:solidFill>
                  <a:schemeClr val="tx1"/>
                </a:solidFill>
                <a:latin typeface="宋体" pitchFamily="2" charset="-122"/>
                <a:ea typeface="宋体" pitchFamily="2" charset="-122"/>
              </a:rPr>
              <a:t>、</a:t>
            </a:r>
            <a:r>
              <a:rPr lang="en-US" altLang="zh-CN" sz="1200" smtClean="0">
                <a:solidFill>
                  <a:schemeClr val="tx1"/>
                </a:solidFill>
                <a:latin typeface="宋体" pitchFamily="2" charset="-122"/>
                <a:ea typeface="宋体" pitchFamily="2" charset="-122"/>
              </a:rPr>
              <a:t>《</a:t>
            </a:r>
            <a:r>
              <a:rPr lang="zh-CN" altLang="en-US" sz="1200" smtClean="0">
                <a:solidFill>
                  <a:schemeClr val="tx1"/>
                </a:solidFill>
                <a:latin typeface="宋体" pitchFamily="2" charset="-122"/>
                <a:ea typeface="宋体" pitchFamily="2" charset="-122"/>
              </a:rPr>
              <a:t>最低工资保障法</a:t>
            </a:r>
            <a:r>
              <a:rPr lang="en-US" altLang="zh-CN" sz="1200" smtClean="0">
                <a:solidFill>
                  <a:schemeClr val="tx1"/>
                </a:solidFill>
                <a:latin typeface="宋体" pitchFamily="2" charset="-122"/>
                <a:ea typeface="宋体" pitchFamily="2" charset="-122"/>
              </a:rPr>
              <a:t>》</a:t>
            </a:r>
            <a:r>
              <a:rPr lang="zh-CN" altLang="en-US" sz="1200" smtClean="0">
                <a:solidFill>
                  <a:schemeClr val="tx1"/>
                </a:solidFill>
                <a:latin typeface="宋体" pitchFamily="2" charset="-122"/>
                <a:ea typeface="宋体" pitchFamily="2" charset="-122"/>
              </a:rPr>
              <a:t>，在深圳经济特区还有</a:t>
            </a:r>
            <a:r>
              <a:rPr lang="en-US" altLang="zh-CN" sz="1200" smtClean="0">
                <a:solidFill>
                  <a:schemeClr val="tx1"/>
                </a:solidFill>
                <a:latin typeface="宋体" pitchFamily="2" charset="-122"/>
                <a:ea typeface="宋体" pitchFamily="2" charset="-122"/>
              </a:rPr>
              <a:t>《</a:t>
            </a:r>
            <a:r>
              <a:rPr lang="zh-CN" altLang="en-US" sz="1200" smtClean="0">
                <a:solidFill>
                  <a:schemeClr val="tx1"/>
                </a:solidFill>
                <a:latin typeface="宋体" pitchFamily="2" charset="-122"/>
                <a:ea typeface="宋体" pitchFamily="2" charset="-122"/>
              </a:rPr>
              <a:t>劳动合同条例</a:t>
            </a:r>
            <a:r>
              <a:rPr lang="en-US" altLang="zh-CN" sz="1200" smtClean="0">
                <a:solidFill>
                  <a:schemeClr val="tx1"/>
                </a:solidFill>
                <a:latin typeface="宋体" pitchFamily="2" charset="-122"/>
                <a:ea typeface="宋体" pitchFamily="2" charset="-122"/>
              </a:rPr>
              <a:t>》</a:t>
            </a:r>
            <a:r>
              <a:rPr lang="zh-CN" altLang="en-US" sz="1200" smtClean="0">
                <a:solidFill>
                  <a:schemeClr val="tx1"/>
                </a:solidFill>
                <a:latin typeface="宋体" pitchFamily="2" charset="-122"/>
                <a:ea typeface="宋体" pitchFamily="2" charset="-122"/>
              </a:rPr>
              <a:t>、</a:t>
            </a:r>
            <a:r>
              <a:rPr lang="en-US" altLang="zh-CN" sz="1200" smtClean="0">
                <a:solidFill>
                  <a:schemeClr val="tx1"/>
                </a:solidFill>
                <a:latin typeface="宋体" pitchFamily="2" charset="-122"/>
                <a:ea typeface="宋体" pitchFamily="2" charset="-122"/>
              </a:rPr>
              <a:t>《</a:t>
            </a:r>
            <a:r>
              <a:rPr lang="zh-CN" altLang="en-US" sz="1200" smtClean="0">
                <a:solidFill>
                  <a:schemeClr val="tx1"/>
                </a:solidFill>
                <a:latin typeface="宋体" pitchFamily="2" charset="-122"/>
                <a:ea typeface="宋体" pitchFamily="2" charset="-122"/>
              </a:rPr>
              <a:t>劳动用工条例</a:t>
            </a:r>
            <a:r>
              <a:rPr lang="en-US" altLang="zh-CN" sz="1200" smtClean="0">
                <a:solidFill>
                  <a:schemeClr val="tx1"/>
                </a:solidFill>
                <a:latin typeface="宋体" pitchFamily="2" charset="-122"/>
                <a:ea typeface="宋体" pitchFamily="2" charset="-122"/>
              </a:rPr>
              <a:t>》</a:t>
            </a:r>
            <a:r>
              <a:rPr lang="zh-CN" altLang="en-US" sz="1200" smtClean="0">
                <a:solidFill>
                  <a:schemeClr val="tx1"/>
                </a:solidFill>
                <a:latin typeface="宋体" pitchFamily="2" charset="-122"/>
                <a:ea typeface="宋体" pitchFamily="2" charset="-122"/>
              </a:rPr>
              <a:t>等规定。</a:t>
            </a:r>
            <a:endParaRPr lang="en-US" sz="1200">
              <a:solidFill>
                <a:schemeClr val="tx1"/>
              </a:solidFill>
              <a:latin typeface="宋体" pitchFamily="2" charset="-122"/>
              <a:ea typeface="宋体" pitchFamily="2" charset="-122"/>
            </a:endParaRPr>
          </a:p>
        </p:txBody>
      </p:sp>
      <p:cxnSp>
        <p:nvCxnSpPr>
          <p:cNvPr id="45" name="Straight Connector 44"/>
          <p:cNvCxnSpPr/>
          <p:nvPr/>
        </p:nvCxnSpPr>
        <p:spPr bwMode="auto">
          <a:xfrm rot="5400000">
            <a:off x="4762500" y="5676900"/>
            <a:ext cx="1143000" cy="0"/>
          </a:xfrm>
          <a:prstGeom prst="line">
            <a:avLst/>
          </a:prstGeom>
          <a:noFill/>
          <a:ln w="15875" cap="flat" cmpd="sng" algn="ctr">
            <a:solidFill>
              <a:schemeClr val="tx2"/>
            </a:solidFill>
            <a:prstDash val="dash"/>
            <a:round/>
            <a:headEnd type="none" w="med" len="med"/>
            <a:tailEnd type="none" w="med" len="med"/>
          </a:ln>
          <a:effectLst/>
        </p:spPr>
      </p:cxnSp>
      <p:cxnSp>
        <p:nvCxnSpPr>
          <p:cNvPr id="46" name="Straight Connector 45"/>
          <p:cNvCxnSpPr/>
          <p:nvPr/>
        </p:nvCxnSpPr>
        <p:spPr bwMode="auto">
          <a:xfrm rot="5400000" flipH="1" flipV="1">
            <a:off x="3962400" y="5181600"/>
            <a:ext cx="609600" cy="0"/>
          </a:xfrm>
          <a:prstGeom prst="line">
            <a:avLst/>
          </a:prstGeom>
          <a:noFill/>
          <a:ln w="19050" cap="flat" cmpd="sng" algn="ctr">
            <a:solidFill>
              <a:schemeClr val="tx2"/>
            </a:solidFill>
            <a:prstDash val="solid"/>
            <a:round/>
            <a:headEnd type="none" w="med" len="med"/>
            <a:tailEnd type="none" w="med" len="med"/>
          </a:ln>
          <a:effectLst/>
        </p:spPr>
      </p:cxnSp>
      <p:cxnSp>
        <p:nvCxnSpPr>
          <p:cNvPr id="48" name="Straight Arrow Connector 47"/>
          <p:cNvCxnSpPr/>
          <p:nvPr/>
        </p:nvCxnSpPr>
        <p:spPr bwMode="auto">
          <a:xfrm rot="10800000" flipV="1">
            <a:off x="3733803" y="5486416"/>
            <a:ext cx="533400" cy="1"/>
          </a:xfrm>
          <a:prstGeom prst="straightConnector1">
            <a:avLst/>
          </a:prstGeom>
          <a:noFill/>
          <a:ln w="19050" cap="flat" cmpd="sng" algn="ctr">
            <a:solidFill>
              <a:srgbClr val="FFC000"/>
            </a:solidFill>
            <a:prstDash val="solid"/>
            <a:round/>
            <a:headEnd type="none" w="med" len="med"/>
            <a:tailEnd type="arrow"/>
          </a:ln>
          <a:effectLst/>
        </p:spPr>
      </p:cxnSp>
      <p:cxnSp>
        <p:nvCxnSpPr>
          <p:cNvPr id="51" name="Straight Connector 50"/>
          <p:cNvCxnSpPr/>
          <p:nvPr/>
        </p:nvCxnSpPr>
        <p:spPr bwMode="auto">
          <a:xfrm rot="5400000" flipH="1" flipV="1">
            <a:off x="3467100" y="3924300"/>
            <a:ext cx="228600" cy="0"/>
          </a:xfrm>
          <a:prstGeom prst="line">
            <a:avLst/>
          </a:prstGeom>
          <a:noFill/>
          <a:ln w="19050" cap="flat" cmpd="sng" algn="ctr">
            <a:solidFill>
              <a:schemeClr val="tx2"/>
            </a:solidFill>
            <a:prstDash val="solid"/>
            <a:round/>
            <a:headEnd type="none" w="med" len="med"/>
            <a:tailEnd type="none" w="med" len="med"/>
          </a:ln>
          <a:effectLst/>
        </p:spPr>
      </p:cxnSp>
      <p:cxnSp>
        <p:nvCxnSpPr>
          <p:cNvPr id="53" name="Straight Arrow Connector 52"/>
          <p:cNvCxnSpPr/>
          <p:nvPr/>
        </p:nvCxnSpPr>
        <p:spPr bwMode="auto">
          <a:xfrm rot="10800000" flipV="1">
            <a:off x="3276612" y="4038604"/>
            <a:ext cx="304799" cy="1"/>
          </a:xfrm>
          <a:prstGeom prst="straightConnector1">
            <a:avLst/>
          </a:prstGeom>
          <a:noFill/>
          <a:ln w="19050" cap="flat" cmpd="sng" algn="ctr">
            <a:solidFill>
              <a:srgbClr val="FFC000"/>
            </a:solidFill>
            <a:prstDash val="solid"/>
            <a:round/>
            <a:headEnd type="none" w="med" len="med"/>
            <a:tailEnd type="arrow"/>
          </a:ln>
          <a:effectLst/>
        </p:spPr>
      </p:cxnSp>
      <p:cxnSp>
        <p:nvCxnSpPr>
          <p:cNvPr id="55" name="Straight Connector 54"/>
          <p:cNvCxnSpPr/>
          <p:nvPr/>
        </p:nvCxnSpPr>
        <p:spPr bwMode="auto">
          <a:xfrm rot="5400000" flipH="1" flipV="1">
            <a:off x="4800600" y="5181600"/>
            <a:ext cx="609600" cy="0"/>
          </a:xfrm>
          <a:prstGeom prst="line">
            <a:avLst/>
          </a:prstGeom>
          <a:noFill/>
          <a:ln w="19050" cap="flat" cmpd="sng" algn="ctr">
            <a:solidFill>
              <a:schemeClr val="tx2"/>
            </a:solidFill>
            <a:prstDash val="solid"/>
            <a:round/>
            <a:headEnd type="none" w="med" len="med"/>
            <a:tailEnd type="none" w="med" len="med"/>
          </a:ln>
          <a:effectLst/>
        </p:spPr>
      </p:cxnSp>
      <p:cxnSp>
        <p:nvCxnSpPr>
          <p:cNvPr id="57" name="Straight Arrow Connector 56"/>
          <p:cNvCxnSpPr/>
          <p:nvPr/>
        </p:nvCxnSpPr>
        <p:spPr bwMode="auto">
          <a:xfrm>
            <a:off x="5105408" y="5486400"/>
            <a:ext cx="228600" cy="1588"/>
          </a:xfrm>
          <a:prstGeom prst="straightConnector1">
            <a:avLst/>
          </a:prstGeom>
          <a:noFill/>
          <a:ln w="19050" cap="flat" cmpd="sng" algn="ctr">
            <a:solidFill>
              <a:srgbClr val="FFC000"/>
            </a:solidFill>
            <a:prstDash val="solid"/>
            <a:round/>
            <a:headEnd type="none" w="med" len="med"/>
            <a:tailEnd type="arrow"/>
          </a:ln>
          <a:effectLst/>
        </p:spPr>
      </p:cxnSp>
      <p:cxnSp>
        <p:nvCxnSpPr>
          <p:cNvPr id="59" name="Straight Arrow Connector 58"/>
          <p:cNvCxnSpPr/>
          <p:nvPr/>
        </p:nvCxnSpPr>
        <p:spPr bwMode="auto">
          <a:xfrm>
            <a:off x="6096001" y="4114800"/>
            <a:ext cx="381000" cy="1588"/>
          </a:xfrm>
          <a:prstGeom prst="straightConnector1">
            <a:avLst/>
          </a:prstGeom>
          <a:noFill/>
          <a:ln w="19050" cap="flat" cmpd="sng" algn="ctr">
            <a:solidFill>
              <a:srgbClr val="FFC000"/>
            </a:solidFill>
            <a:prstDash val="solid"/>
            <a:round/>
            <a:headEnd type="none" w="med" len="med"/>
            <a:tailEnd type="arrow"/>
          </a:ln>
          <a:effectLst/>
        </p:spPr>
      </p:cxnSp>
      <p:cxnSp>
        <p:nvCxnSpPr>
          <p:cNvPr id="60" name="Straight Connector 59"/>
          <p:cNvCxnSpPr/>
          <p:nvPr/>
        </p:nvCxnSpPr>
        <p:spPr bwMode="auto">
          <a:xfrm rot="16200000" flipV="1">
            <a:off x="5943599" y="3962399"/>
            <a:ext cx="304800" cy="1"/>
          </a:xfrm>
          <a:prstGeom prst="line">
            <a:avLst/>
          </a:prstGeom>
          <a:noFill/>
          <a:ln w="19050" cap="flat" cmpd="sng" algn="ctr">
            <a:solidFill>
              <a:schemeClr val="tx2"/>
            </a:solidFill>
            <a:prstDash val="solid"/>
            <a:round/>
            <a:headEnd type="none" w="med" len="med"/>
            <a:tailEnd type="none" w="med" len="med"/>
          </a:ln>
          <a:effectLst/>
        </p:spPr>
      </p:cxnSp>
      <p:cxnSp>
        <p:nvCxnSpPr>
          <p:cNvPr id="39" name="Straight Arrow Connector 38"/>
          <p:cNvCxnSpPr/>
          <p:nvPr/>
        </p:nvCxnSpPr>
        <p:spPr bwMode="auto">
          <a:xfrm rot="10800000">
            <a:off x="4419600" y="2057400"/>
            <a:ext cx="381000" cy="1588"/>
          </a:xfrm>
          <a:prstGeom prst="straightConnector1">
            <a:avLst/>
          </a:prstGeom>
          <a:noFill/>
          <a:ln w="19050" cap="flat" cmpd="sng" algn="ctr">
            <a:solidFill>
              <a:srgbClr val="FFC000"/>
            </a:solidFill>
            <a:prstDash val="solid"/>
            <a:round/>
            <a:headEnd type="none" w="med" len="med"/>
            <a:tailEnd type="arrow"/>
          </a:ln>
          <a:effectLst/>
        </p:spPr>
      </p:cxnSp>
    </p:spTree>
  </p:cSld>
  <p:clrMapOvr>
    <a:overrideClrMapping bg1="lt1" tx1="dk1" bg2="lt2" tx2="dk2" accent1="accent1" accent2="accent2" accent3="accent3" accent4="accent4" accent5="accent5" accent6="accent6" hlink="hlink" folHlink="folHlink"/>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9" name="Rectangle 88"/>
          <p:cNvSpPr/>
          <p:nvPr/>
        </p:nvSpPr>
        <p:spPr bwMode="auto">
          <a:xfrm>
            <a:off x="457200" y="1774370"/>
            <a:ext cx="4648200" cy="838200"/>
          </a:xfrm>
          <a:prstGeom prst="rect">
            <a:avLst/>
          </a:prstGeom>
          <a:solidFill>
            <a:schemeClr val="accent6">
              <a:lumMod val="20000"/>
              <a:lumOff val="80000"/>
            </a:schemeClr>
          </a:solidFill>
          <a:ln w="9525" cap="flat" cmpd="sng" algn="ctr">
            <a:solidFill>
              <a:schemeClr val="tx2">
                <a:lumMod val="50000"/>
              </a:schemeClr>
            </a:solidFill>
            <a:prstDash val="dash"/>
            <a:round/>
            <a:headEnd type="none" w="med" len="med"/>
            <a:tailEnd type="none" w="med" len="med"/>
          </a:ln>
          <a:effectLst/>
        </p:spPr>
        <p:txBody>
          <a:bodyPr vert="horz" wrap="square" lIns="0" tIns="0" rIns="0" bIns="0" numCol="1" rtlCol="0" anchor="t" anchorCtr="0" compatLnSpc="1">
            <a:prstTxWarp prst="textNoShape">
              <a:avLst/>
            </a:prstTxWarp>
            <a:no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marL="0" marR="0" indent="0" algn="l" defTabSz="914400" rtl="0" eaLnBrk="1" fontAlgn="base" latinLnBrk="0" hangingPunct="1">
              <a:lnSpc>
                <a:spcPct val="100000"/>
              </a:lnSpc>
              <a:spcBef>
                <a:spcPct val="0"/>
              </a:spcBef>
              <a:spcAft>
                <a:spcPct val="0"/>
              </a:spcAft>
              <a:buClrTx/>
              <a:buSzTx/>
              <a:buFontTx/>
              <a:buNone/>
            </a:pPr>
            <a:endParaRPr lang="en-US" sz="1600" smtClean="0"/>
          </a:p>
        </p:txBody>
      </p:sp>
      <p:sp>
        <p:nvSpPr>
          <p:cNvPr id="70658" name="Rectangle 2"/>
          <p:cNvSpPr>
            <a:spLocks noGrp="1" noChangeArrowheads="1"/>
          </p:cNvSpPr>
          <p:nvPr>
            <p:ph type="title"/>
          </p:nvPr>
        </p:nvSpPr>
        <p:spPr>
          <a:xfrm>
            <a:off x="152400" y="152400"/>
            <a:ext cx="7780338" cy="684212"/>
          </a:xfrm>
        </p:spPr>
        <p:txBody>
          <a:bodyPr/>
          <a:lstStyle/>
          <a:p>
            <a:r>
              <a:rPr lang="zh-CN" altLang="en-US" smtClean="0">
                <a:solidFill>
                  <a:schemeClr val="tx1"/>
                </a:solidFill>
                <a:latin typeface="宋体" pitchFamily="2" charset="-122"/>
                <a:ea typeface="宋体" pitchFamily="2" charset="-122"/>
              </a:rPr>
              <a:t>管理者在进行薪酬水平决策的时候要同时结合内部环境和外部环境</a:t>
            </a:r>
            <a:endParaRPr lang="en-US" altLang="zh-CN">
              <a:latin typeface="宋体" pitchFamily="2" charset="-122"/>
              <a:ea typeface="宋体" pitchFamily="2" charset="-122"/>
            </a:endParaRPr>
          </a:p>
        </p:txBody>
      </p:sp>
      <p:sp>
        <p:nvSpPr>
          <p:cNvPr id="70718" name="Rectangle 62"/>
          <p:cNvSpPr>
            <a:spLocks noChangeArrowheads="1"/>
          </p:cNvSpPr>
          <p:nvPr/>
        </p:nvSpPr>
        <p:spPr bwMode="auto">
          <a:xfrm>
            <a:off x="381000" y="1066800"/>
            <a:ext cx="8763000" cy="652486"/>
          </a:xfrm>
          <a:prstGeom prst="rect">
            <a:avLst/>
          </a:prstGeom>
          <a:noFill/>
          <a:ln w="9525" algn="ctr">
            <a:noFill/>
            <a:miter lim="800000"/>
          </a:ln>
          <a:effectLst/>
        </p:spPr>
        <p:txBody>
          <a:bodyPr wrap="square">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eaLnBrk="0" hangingPunct="0">
              <a:lnSpc>
                <a:spcPct val="130000"/>
              </a:lnSpc>
            </a:pPr>
            <a:r>
              <a:rPr lang="zh-CN" altLang="en-US" sz="1400" smtClean="0">
                <a:solidFill>
                  <a:srgbClr val="1C1C1C"/>
                </a:solidFill>
                <a:latin typeface="宋体" pitchFamily="2" charset="-122"/>
                <a:ea typeface="宋体" pitchFamily="2" charset="-122"/>
              </a:rPr>
              <a:t>大学城对所处的内部环境和外部环境加以了解是十分必要的，通过这一步，企业更加清楚地了解自己的目前环境市场和竞争对手的真实状况以及面临的机遇和挑战，从而调整自己的薪酬水平</a:t>
            </a:r>
            <a:endParaRPr lang="en-US" altLang="zh-CN" sz="1400">
              <a:solidFill>
                <a:srgbClr val="1C1C1C"/>
              </a:solidFill>
              <a:latin typeface="宋体" pitchFamily="2" charset="-122"/>
              <a:ea typeface="宋体" pitchFamily="2" charset="-122"/>
            </a:endParaRPr>
          </a:p>
        </p:txBody>
      </p:sp>
      <p:sp>
        <p:nvSpPr>
          <p:cNvPr id="88" name="Rectangle 62"/>
          <p:cNvSpPr>
            <a:spLocks noChangeArrowheads="1"/>
          </p:cNvSpPr>
          <p:nvPr/>
        </p:nvSpPr>
        <p:spPr bwMode="auto">
          <a:xfrm>
            <a:off x="457201" y="1828798"/>
            <a:ext cx="4724400" cy="812530"/>
          </a:xfrm>
          <a:prstGeom prst="rect">
            <a:avLst/>
          </a:prstGeom>
          <a:noFill/>
          <a:ln w="9525" algn="ctr">
            <a:noFill/>
            <a:miter lim="800000"/>
          </a:ln>
          <a:effectLst/>
        </p:spPr>
        <p:txBody>
          <a:bodyPr wrap="square">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eaLnBrk="0" hangingPunct="0">
              <a:lnSpc>
                <a:spcPct val="130000"/>
              </a:lnSpc>
            </a:pPr>
            <a:r>
              <a:rPr lang="zh-CN" altLang="en-US" sz="1200" b="1" smtClean="0">
                <a:solidFill>
                  <a:srgbClr val="1C1C1C"/>
                </a:solidFill>
                <a:latin typeface="+mn-ea"/>
                <a:ea typeface="+mn-ea"/>
              </a:rPr>
              <a:t>例如：本公司的职能管理人员的现有薪酬水平与市场平均水平大致接近，下一年度加薪的幅度定位</a:t>
            </a:r>
            <a:r>
              <a:rPr lang="en-US" altLang="zh-CN" sz="1200" b="1" smtClean="0">
                <a:solidFill>
                  <a:srgbClr val="1C1C1C"/>
                </a:solidFill>
                <a:latin typeface="+mn-ea"/>
                <a:ea typeface="+mn-ea"/>
              </a:rPr>
              <a:t>6%</a:t>
            </a:r>
            <a:r>
              <a:rPr lang="zh-CN" altLang="en-US" sz="1200" b="1" smtClean="0">
                <a:solidFill>
                  <a:srgbClr val="1C1C1C"/>
                </a:solidFill>
                <a:latin typeface="+mn-ea"/>
                <a:ea typeface="+mn-ea"/>
              </a:rPr>
              <a:t>左右；业务人员的现有薪酬水平低于市场平均水平，因而考虑下一年度加薪幅度在</a:t>
            </a:r>
            <a:r>
              <a:rPr lang="en-US" altLang="zh-CN" sz="1200" b="1" smtClean="0">
                <a:solidFill>
                  <a:srgbClr val="1C1C1C"/>
                </a:solidFill>
                <a:latin typeface="+mn-ea"/>
                <a:ea typeface="+mn-ea"/>
              </a:rPr>
              <a:t>10% - 12%</a:t>
            </a:r>
            <a:endParaRPr lang="en-US" altLang="zh-CN" sz="1200" b="1">
              <a:solidFill>
                <a:srgbClr val="1C1C1C"/>
              </a:solidFill>
              <a:latin typeface="+mn-ea"/>
              <a:ea typeface="+mn-ea"/>
            </a:endParaRPr>
          </a:p>
        </p:txBody>
      </p:sp>
      <p:sp>
        <p:nvSpPr>
          <p:cNvPr id="90" name="Rectangle 4"/>
          <p:cNvSpPr>
            <a:spLocks noChangeArrowheads="1"/>
          </p:cNvSpPr>
          <p:nvPr>
            <p:custDataLst>
              <p:tags r:id="rId2"/>
            </p:custDataLst>
          </p:nvPr>
        </p:nvSpPr>
        <p:spPr bwMode="gray">
          <a:xfrm>
            <a:off x="3228975" y="4110037"/>
            <a:ext cx="1955800" cy="431800"/>
          </a:xfrm>
          <a:prstGeom prst="rect">
            <a:avLst/>
          </a:prstGeom>
          <a:solidFill>
            <a:schemeClr val="tx2">
              <a:lumMod val="40000"/>
              <a:lumOff val="60000"/>
            </a:schemeClr>
          </a:solidFill>
          <a:ln w="9525">
            <a:noFill/>
            <a:miter lim="800000"/>
          </a:ln>
          <a:effectLst/>
        </p:spPr>
        <p:txBody>
          <a:bodyPr wrap="none"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defRPr/>
            </a:pPr>
            <a:endParaRPr lang="en-US">
              <a:latin typeface="+mn-ea"/>
              <a:ea typeface="+mn-ea"/>
            </a:endParaRPr>
          </a:p>
        </p:txBody>
      </p:sp>
      <p:sp>
        <p:nvSpPr>
          <p:cNvPr id="92" name="AutoShape 6"/>
          <p:cNvSpPr>
            <a:spLocks noChangeArrowheads="1"/>
          </p:cNvSpPr>
          <p:nvPr>
            <p:custDataLst>
              <p:tags r:id="rId3"/>
            </p:custDataLst>
          </p:nvPr>
        </p:nvSpPr>
        <p:spPr bwMode="gray">
          <a:xfrm flipH="1">
            <a:off x="593725" y="3990975"/>
            <a:ext cx="2630487" cy="615950"/>
          </a:xfrm>
          <a:prstGeom prst="parallelogram">
            <a:avLst>
              <a:gd name="adj" fmla="val 98582"/>
            </a:avLst>
          </a:prstGeom>
          <a:gradFill rotWithShape="1">
            <a:gsLst>
              <a:gs pos="0">
                <a:schemeClr val="folHlink">
                  <a:gamma/>
                  <a:tint val="54510"/>
                  <a:invGamma/>
                  <a:alpha val="82001"/>
                </a:schemeClr>
              </a:gs>
              <a:gs pos="100000">
                <a:schemeClr val="folHlink">
                  <a:alpha val="50000"/>
                </a:schemeClr>
              </a:gs>
            </a:gsLst>
            <a:lin ang="18900000" scaled="1"/>
          </a:gradFill>
          <a:ln w="9525">
            <a:noFill/>
            <a:miter lim="800000"/>
          </a:ln>
          <a:effectLst/>
        </p:spPr>
        <p:txBody>
          <a:bodyPr wrap="none"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defRPr/>
            </a:pPr>
            <a:endParaRPr lang="en-US">
              <a:latin typeface="+mn-ea"/>
              <a:ea typeface="+mn-ea"/>
            </a:endParaRPr>
          </a:p>
        </p:txBody>
      </p:sp>
      <p:sp>
        <p:nvSpPr>
          <p:cNvPr id="93" name="AutoShape 7"/>
          <p:cNvSpPr>
            <a:spLocks noChangeArrowheads="1"/>
          </p:cNvSpPr>
          <p:nvPr>
            <p:custDataLst>
              <p:tags r:id="rId4"/>
            </p:custDataLst>
          </p:nvPr>
        </p:nvSpPr>
        <p:spPr bwMode="gray">
          <a:xfrm flipH="1">
            <a:off x="2557462" y="3481389"/>
            <a:ext cx="2632075" cy="646113"/>
          </a:xfrm>
          <a:prstGeom prst="parallelogram">
            <a:avLst>
              <a:gd name="adj" fmla="val 96330"/>
            </a:avLst>
          </a:prstGeom>
          <a:solidFill>
            <a:schemeClr val="tx2">
              <a:lumMod val="60000"/>
              <a:lumOff val="40000"/>
            </a:schemeClr>
          </a:solidFill>
          <a:ln w="9525">
            <a:noFill/>
            <a:miter lim="800000"/>
          </a:ln>
          <a:effectLst/>
        </p:spPr>
        <p:txBody>
          <a:bodyPr wrap="none"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defRPr/>
            </a:pPr>
            <a:endParaRPr lang="en-US">
              <a:latin typeface="+mn-ea"/>
              <a:ea typeface="+mn-ea"/>
            </a:endParaRPr>
          </a:p>
        </p:txBody>
      </p:sp>
      <p:sp>
        <p:nvSpPr>
          <p:cNvPr id="94" name="Freeform 8"/>
          <p:cNvSpPr/>
          <p:nvPr>
            <p:custDataLst>
              <p:tags r:id="rId5"/>
            </p:custDataLst>
          </p:nvPr>
        </p:nvSpPr>
        <p:spPr bwMode="gray">
          <a:xfrm>
            <a:off x="2563816" y="3482975"/>
            <a:ext cx="665163" cy="1130300"/>
          </a:xfrm>
          <a:custGeom>
            <a:cxnLst>
              <a:cxn ang="0">
                <a:pos x="0" y="167"/>
              </a:cxn>
              <a:cxn ang="0">
                <a:pos x="201" y="370"/>
              </a:cxn>
              <a:cxn ang="0">
                <a:pos x="201" y="210"/>
              </a:cxn>
              <a:cxn ang="0">
                <a:pos x="0" y="0"/>
              </a:cxn>
              <a:cxn ang="0">
                <a:pos x="0" y="167"/>
              </a:cxn>
            </a:cxnLst>
            <a:rect l="0" t="0" r="r" b="b"/>
            <a:pathLst>
              <a:path w="201" h="370">
                <a:moveTo>
                  <a:pt x="0" y="167"/>
                </a:moveTo>
                <a:lnTo>
                  <a:pt x="201" y="370"/>
                </a:lnTo>
                <a:lnTo>
                  <a:pt x="201" y="210"/>
                </a:lnTo>
                <a:lnTo>
                  <a:pt x="0" y="0"/>
                </a:lnTo>
                <a:lnTo>
                  <a:pt x="0" y="167"/>
                </a:lnTo>
                <a:close/>
              </a:path>
            </a:pathLst>
          </a:custGeom>
          <a:solidFill>
            <a:schemeClr val="accent2">
              <a:lumMod val="75000"/>
            </a:schemeClr>
          </a:solidFill>
          <a:ln w="9525">
            <a:noFill/>
            <a:round/>
          </a:ln>
          <a:effectLst/>
        </p:spPr>
        <p:txBody>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defRPr/>
            </a:pPr>
            <a:endParaRPr lang="en-US">
              <a:latin typeface="+mn-ea"/>
              <a:ea typeface="+mn-ea"/>
            </a:endParaRPr>
          </a:p>
        </p:txBody>
      </p:sp>
      <p:pic>
        <p:nvPicPr>
          <p:cNvPr id="95" name="Picture 11" descr="light_shadow"/>
          <p:cNvPicPr>
            <a:picLocks noChangeAspect="1" noChangeArrowheads="1"/>
          </p:cNvPicPr>
          <p:nvPr>
            <p:custDataLst>
              <p:tags r:id="rId7"/>
            </p:custDataLst>
          </p:nvPr>
        </p:nvPicPr>
        <p:blipFill>
          <a:blip r:embed="rId6">
            <a:lum bright="-76000" contrast="-4000"/>
            <a:grayscl/>
          </a:blip>
          <a:stretch>
            <a:fillRect/>
          </a:stretch>
        </p:blipFill>
        <p:spPr bwMode="gray">
          <a:xfrm>
            <a:off x="1263654" y="4144962"/>
            <a:ext cx="1092200" cy="280988"/>
          </a:xfrm>
          <a:prstGeom prst="rect">
            <a:avLst/>
          </a:prstGeom>
          <a:noFill/>
          <a:ln w="9525">
            <a:noFill/>
            <a:miter lim="800000"/>
          </a:ln>
        </p:spPr>
      </p:pic>
      <p:pic>
        <p:nvPicPr>
          <p:cNvPr id="96" name="Picture 12" descr="circuler_1"/>
          <p:cNvPicPr>
            <a:picLocks noChangeAspect="1" noChangeArrowheads="1"/>
          </p:cNvPicPr>
          <p:nvPr>
            <p:custDataLst>
              <p:tags r:id="rId9"/>
            </p:custDataLst>
          </p:nvPr>
        </p:nvPicPr>
        <p:blipFill>
          <a:blip r:embed="rId8"/>
          <a:stretch>
            <a:fillRect/>
          </a:stretch>
        </p:blipFill>
        <p:spPr bwMode="gray">
          <a:xfrm>
            <a:off x="1169989" y="3184529"/>
            <a:ext cx="1247775" cy="1139825"/>
          </a:xfrm>
          <a:prstGeom prst="rect">
            <a:avLst/>
          </a:prstGeom>
          <a:noFill/>
          <a:ln w="9525">
            <a:noFill/>
            <a:miter lim="800000"/>
          </a:ln>
        </p:spPr>
      </p:pic>
      <p:sp>
        <p:nvSpPr>
          <p:cNvPr id="97" name="Oval 13"/>
          <p:cNvSpPr>
            <a:spLocks noChangeArrowheads="1"/>
          </p:cNvSpPr>
          <p:nvPr>
            <p:custDataLst>
              <p:tags r:id="rId10"/>
            </p:custDataLst>
          </p:nvPr>
        </p:nvSpPr>
        <p:spPr bwMode="gray">
          <a:xfrm>
            <a:off x="1169987" y="3184525"/>
            <a:ext cx="1239838" cy="1143000"/>
          </a:xfrm>
          <a:prstGeom prst="ellipse">
            <a:avLst/>
          </a:prstGeom>
          <a:gradFill rotWithShape="1">
            <a:gsLst>
              <a:gs pos="0">
                <a:schemeClr val="folHlink">
                  <a:alpha val="45000"/>
                </a:schemeClr>
              </a:gs>
              <a:gs pos="50000">
                <a:schemeClr val="folHlink">
                  <a:gamma/>
                  <a:tint val="54510"/>
                  <a:invGamma/>
                  <a:alpha val="89999"/>
                </a:schemeClr>
              </a:gs>
              <a:gs pos="100000">
                <a:schemeClr val="folHlink">
                  <a:alpha val="45000"/>
                </a:schemeClr>
              </a:gs>
            </a:gsLst>
            <a:lin ang="5400000" scaled="1"/>
          </a:gradFill>
          <a:ln w="9525" algn="ctr">
            <a:noFill/>
            <a:round/>
          </a:ln>
          <a:effectLst/>
        </p:spPr>
        <p:txBody>
          <a:bodyPr wrap="none"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defRPr/>
            </a:pPr>
            <a:endParaRPr lang="en-US">
              <a:latin typeface="+mn-ea"/>
              <a:ea typeface="+mn-ea"/>
            </a:endParaRPr>
          </a:p>
        </p:txBody>
      </p:sp>
      <p:pic>
        <p:nvPicPr>
          <p:cNvPr id="98" name="Picture 15" descr="light_shadow"/>
          <p:cNvPicPr>
            <a:picLocks noChangeAspect="1" noChangeArrowheads="1"/>
          </p:cNvPicPr>
          <p:nvPr>
            <p:custDataLst>
              <p:tags r:id="rId11"/>
            </p:custDataLst>
          </p:nvPr>
        </p:nvPicPr>
        <p:blipFill>
          <a:blip r:embed="rId6">
            <a:lum bright="-76000" contrast="-4000"/>
            <a:grayscl/>
          </a:blip>
          <a:stretch>
            <a:fillRect/>
          </a:stretch>
        </p:blipFill>
        <p:spPr bwMode="gray">
          <a:xfrm>
            <a:off x="3260729" y="3641725"/>
            <a:ext cx="1092200" cy="280987"/>
          </a:xfrm>
          <a:prstGeom prst="rect">
            <a:avLst/>
          </a:prstGeom>
          <a:noFill/>
          <a:ln w="9525">
            <a:noFill/>
            <a:miter lim="800000"/>
          </a:ln>
        </p:spPr>
      </p:pic>
      <p:pic>
        <p:nvPicPr>
          <p:cNvPr id="99" name="Picture 16" descr="circuler_1"/>
          <p:cNvPicPr>
            <a:picLocks noChangeAspect="1" noChangeArrowheads="1"/>
          </p:cNvPicPr>
          <p:nvPr>
            <p:custDataLst>
              <p:tags r:id="rId12"/>
            </p:custDataLst>
          </p:nvPr>
        </p:nvPicPr>
        <p:blipFill>
          <a:blip r:embed="rId8"/>
          <a:stretch>
            <a:fillRect/>
          </a:stretch>
        </p:blipFill>
        <p:spPr bwMode="gray">
          <a:xfrm>
            <a:off x="3167062" y="2681295"/>
            <a:ext cx="1247775" cy="1139825"/>
          </a:xfrm>
          <a:prstGeom prst="rect">
            <a:avLst/>
          </a:prstGeom>
          <a:noFill/>
          <a:ln w="9525">
            <a:noFill/>
            <a:miter lim="800000"/>
          </a:ln>
        </p:spPr>
      </p:pic>
      <p:sp>
        <p:nvSpPr>
          <p:cNvPr id="100" name="Oval 17"/>
          <p:cNvSpPr>
            <a:spLocks noChangeArrowheads="1"/>
          </p:cNvSpPr>
          <p:nvPr>
            <p:custDataLst>
              <p:tags r:id="rId13"/>
            </p:custDataLst>
          </p:nvPr>
        </p:nvSpPr>
        <p:spPr bwMode="gray">
          <a:xfrm>
            <a:off x="3173412" y="2670183"/>
            <a:ext cx="1239838" cy="1189037"/>
          </a:xfrm>
          <a:prstGeom prst="ellipse">
            <a:avLst/>
          </a:prstGeom>
          <a:solidFill>
            <a:srgbClr val="FFCC00">
              <a:alpha val="80784"/>
            </a:srgbClr>
          </a:solidFill>
          <a:ln w="9525" algn="ctr">
            <a:noFill/>
            <a:round/>
          </a:ln>
          <a:effectLst/>
        </p:spPr>
        <p:txBody>
          <a:bodyPr wrap="none"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defRPr/>
            </a:pPr>
            <a:endParaRPr lang="en-US">
              <a:latin typeface="+mn-ea"/>
              <a:ea typeface="+mn-ea"/>
            </a:endParaRPr>
          </a:p>
        </p:txBody>
      </p:sp>
      <p:grpSp>
        <p:nvGrpSpPr>
          <p:cNvPr id="103" name="Group 29"/>
          <p:cNvGrpSpPr/>
          <p:nvPr>
            <p:custDataLst>
              <p:tags r:id="rId14"/>
            </p:custDataLst>
          </p:nvPr>
        </p:nvGrpSpPr>
        <p:grpSpPr>
          <a:xfrm rot="-1297425" flipH="1" flipV="1">
            <a:off x="1241429" y="4022725"/>
            <a:ext cx="1150937" cy="254000"/>
            <a:chOff x="2532" y="1051"/>
            <a:chExt cx="893" cy="246"/>
          </a:xfrm>
        </p:grpSpPr>
        <p:grpSp>
          <p:nvGrpSpPr>
            <p:cNvPr id="104" name="Group 30"/>
            <p:cNvGrpSpPr/>
            <p:nvPr/>
          </p:nvGrpSpPr>
          <p:grpSpPr>
            <a:xfrm>
              <a:off x="2528" y="1060"/>
              <a:ext cx="742" cy="186"/>
              <a:chOff x="1565" y="2568"/>
              <a:chExt cx="1118" cy="279"/>
            </a:xfrm>
          </p:grpSpPr>
          <p:sp>
            <p:nvSpPr>
              <p:cNvPr id="110" name="AutoShape 31"/>
              <p:cNvSpPr>
                <a:spLocks noChangeArrowheads="1"/>
              </p:cNvSpPr>
              <p:nvPr/>
            </p:nvSpPr>
            <p:spPr bwMode="white">
              <a:xfrm rot="5263130">
                <a:off x="1859" y="2274"/>
                <a:ext cx="227" cy="816"/>
              </a:xfrm>
              <a:prstGeom prst="moon">
                <a:avLst>
                  <a:gd name="adj" fmla="val 49773"/>
                </a:avLst>
              </a:prstGeom>
              <a:solidFill>
                <a:schemeClr val="bg1">
                  <a:alpha val="3922"/>
                </a:schemeClr>
              </a:solidFill>
              <a:ln w="9525">
                <a:noFill/>
                <a:miter lim="800000"/>
              </a:ln>
            </p:spPr>
            <p:txBody>
              <a:bodyPr wrap="none"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endParaRPr lang="en-US">
                  <a:latin typeface="+mn-ea"/>
                  <a:ea typeface="+mn-ea"/>
                </a:endParaRPr>
              </a:p>
            </p:txBody>
          </p:sp>
          <p:sp>
            <p:nvSpPr>
              <p:cNvPr id="111" name="AutoShape 32"/>
              <p:cNvSpPr>
                <a:spLocks noChangeArrowheads="1"/>
              </p:cNvSpPr>
              <p:nvPr/>
            </p:nvSpPr>
            <p:spPr bwMode="white">
              <a:xfrm rot="6078281">
                <a:off x="1995" y="2274"/>
                <a:ext cx="227" cy="816"/>
              </a:xfrm>
              <a:prstGeom prst="moon">
                <a:avLst>
                  <a:gd name="adj" fmla="val 49773"/>
                </a:avLst>
              </a:prstGeom>
              <a:solidFill>
                <a:schemeClr val="bg1">
                  <a:alpha val="3922"/>
                </a:schemeClr>
              </a:solidFill>
              <a:ln w="9525">
                <a:noFill/>
                <a:miter lim="800000"/>
              </a:ln>
            </p:spPr>
            <p:txBody>
              <a:bodyPr wrap="none"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endParaRPr lang="en-US">
                  <a:latin typeface="+mn-ea"/>
                  <a:ea typeface="+mn-ea"/>
                </a:endParaRPr>
              </a:p>
            </p:txBody>
          </p:sp>
          <p:sp>
            <p:nvSpPr>
              <p:cNvPr id="112" name="AutoShape 33"/>
              <p:cNvSpPr>
                <a:spLocks noChangeArrowheads="1"/>
              </p:cNvSpPr>
              <p:nvPr/>
            </p:nvSpPr>
            <p:spPr bwMode="white">
              <a:xfrm rot="6373927">
                <a:off x="2071" y="2296"/>
                <a:ext cx="227" cy="816"/>
              </a:xfrm>
              <a:prstGeom prst="moon">
                <a:avLst>
                  <a:gd name="adj" fmla="val 49773"/>
                </a:avLst>
              </a:prstGeom>
              <a:solidFill>
                <a:schemeClr val="bg1">
                  <a:alpha val="3922"/>
                </a:schemeClr>
              </a:solidFill>
              <a:ln w="9525">
                <a:noFill/>
                <a:miter lim="800000"/>
              </a:ln>
            </p:spPr>
            <p:txBody>
              <a:bodyPr wrap="none"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endParaRPr lang="en-US">
                  <a:latin typeface="+mn-ea"/>
                  <a:ea typeface="+mn-ea"/>
                </a:endParaRPr>
              </a:p>
            </p:txBody>
          </p:sp>
          <p:sp>
            <p:nvSpPr>
              <p:cNvPr id="113" name="AutoShape 34"/>
              <p:cNvSpPr>
                <a:spLocks noChangeArrowheads="1"/>
              </p:cNvSpPr>
              <p:nvPr/>
            </p:nvSpPr>
            <p:spPr bwMode="white">
              <a:xfrm rot="6906312">
                <a:off x="2161" y="2326"/>
                <a:ext cx="227" cy="816"/>
              </a:xfrm>
              <a:prstGeom prst="moon">
                <a:avLst>
                  <a:gd name="adj" fmla="val 49773"/>
                </a:avLst>
              </a:prstGeom>
              <a:solidFill>
                <a:schemeClr val="bg1">
                  <a:alpha val="3922"/>
                </a:schemeClr>
              </a:solidFill>
              <a:ln w="9525">
                <a:noFill/>
                <a:miter lim="800000"/>
              </a:ln>
            </p:spPr>
            <p:txBody>
              <a:bodyPr wrap="none"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endParaRPr lang="en-US">
                  <a:latin typeface="+mn-ea"/>
                  <a:ea typeface="+mn-ea"/>
                </a:endParaRPr>
              </a:p>
            </p:txBody>
          </p:sp>
        </p:grpSp>
        <p:grpSp>
          <p:nvGrpSpPr>
            <p:cNvPr id="105" name="Group 35"/>
            <p:cNvGrpSpPr/>
            <p:nvPr/>
          </p:nvGrpSpPr>
          <p:grpSpPr>
            <a:xfrm rot="1353540">
              <a:off x="2680" y="1110"/>
              <a:ext cx="742" cy="186"/>
              <a:chOff x="1565" y="2568"/>
              <a:chExt cx="1118" cy="279"/>
            </a:xfrm>
          </p:grpSpPr>
          <p:sp>
            <p:nvSpPr>
              <p:cNvPr id="106" name="AutoShape 36"/>
              <p:cNvSpPr>
                <a:spLocks noChangeArrowheads="1"/>
              </p:cNvSpPr>
              <p:nvPr/>
            </p:nvSpPr>
            <p:spPr bwMode="white">
              <a:xfrm rot="5263130">
                <a:off x="1859" y="2274"/>
                <a:ext cx="227" cy="816"/>
              </a:xfrm>
              <a:prstGeom prst="moon">
                <a:avLst>
                  <a:gd name="adj" fmla="val 49773"/>
                </a:avLst>
              </a:prstGeom>
              <a:solidFill>
                <a:schemeClr val="bg1">
                  <a:alpha val="3922"/>
                </a:schemeClr>
              </a:solidFill>
              <a:ln w="9525">
                <a:noFill/>
                <a:miter lim="800000"/>
              </a:ln>
            </p:spPr>
            <p:txBody>
              <a:bodyPr wrap="none"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endParaRPr lang="en-US">
                  <a:latin typeface="+mn-ea"/>
                  <a:ea typeface="+mn-ea"/>
                </a:endParaRPr>
              </a:p>
            </p:txBody>
          </p:sp>
          <p:sp>
            <p:nvSpPr>
              <p:cNvPr id="107" name="AutoShape 37"/>
              <p:cNvSpPr>
                <a:spLocks noChangeArrowheads="1"/>
              </p:cNvSpPr>
              <p:nvPr/>
            </p:nvSpPr>
            <p:spPr bwMode="white">
              <a:xfrm rot="6078281">
                <a:off x="1995" y="2274"/>
                <a:ext cx="227" cy="816"/>
              </a:xfrm>
              <a:prstGeom prst="moon">
                <a:avLst>
                  <a:gd name="adj" fmla="val 49773"/>
                </a:avLst>
              </a:prstGeom>
              <a:solidFill>
                <a:schemeClr val="bg1">
                  <a:alpha val="3922"/>
                </a:schemeClr>
              </a:solidFill>
              <a:ln w="9525">
                <a:noFill/>
                <a:miter lim="800000"/>
              </a:ln>
            </p:spPr>
            <p:txBody>
              <a:bodyPr wrap="none"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endParaRPr lang="en-US">
                  <a:latin typeface="+mn-ea"/>
                  <a:ea typeface="+mn-ea"/>
                </a:endParaRPr>
              </a:p>
            </p:txBody>
          </p:sp>
          <p:sp>
            <p:nvSpPr>
              <p:cNvPr id="108" name="AutoShape 38"/>
              <p:cNvSpPr>
                <a:spLocks noChangeArrowheads="1"/>
              </p:cNvSpPr>
              <p:nvPr/>
            </p:nvSpPr>
            <p:spPr bwMode="white">
              <a:xfrm rot="6373927">
                <a:off x="2071" y="2296"/>
                <a:ext cx="227" cy="816"/>
              </a:xfrm>
              <a:prstGeom prst="moon">
                <a:avLst>
                  <a:gd name="adj" fmla="val 49773"/>
                </a:avLst>
              </a:prstGeom>
              <a:solidFill>
                <a:schemeClr val="bg1">
                  <a:alpha val="3922"/>
                </a:schemeClr>
              </a:solidFill>
              <a:ln w="9525">
                <a:noFill/>
                <a:miter lim="800000"/>
              </a:ln>
            </p:spPr>
            <p:txBody>
              <a:bodyPr wrap="none"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endParaRPr lang="en-US">
                  <a:latin typeface="+mn-ea"/>
                  <a:ea typeface="+mn-ea"/>
                </a:endParaRPr>
              </a:p>
            </p:txBody>
          </p:sp>
          <p:sp>
            <p:nvSpPr>
              <p:cNvPr id="109" name="AutoShape 39"/>
              <p:cNvSpPr>
                <a:spLocks noChangeArrowheads="1"/>
              </p:cNvSpPr>
              <p:nvPr/>
            </p:nvSpPr>
            <p:spPr bwMode="white">
              <a:xfrm rot="6906312">
                <a:off x="2161" y="2326"/>
                <a:ext cx="227" cy="816"/>
              </a:xfrm>
              <a:prstGeom prst="moon">
                <a:avLst>
                  <a:gd name="adj" fmla="val 49773"/>
                </a:avLst>
              </a:prstGeom>
              <a:solidFill>
                <a:schemeClr val="bg1">
                  <a:alpha val="0"/>
                </a:schemeClr>
              </a:solidFill>
              <a:ln w="9525">
                <a:noFill/>
                <a:miter lim="800000"/>
              </a:ln>
            </p:spPr>
            <p:txBody>
              <a:bodyPr wrap="none"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endParaRPr lang="en-US">
                  <a:latin typeface="+mn-ea"/>
                  <a:ea typeface="+mn-ea"/>
                </a:endParaRPr>
              </a:p>
            </p:txBody>
          </p:sp>
        </p:grpSp>
      </p:grpSp>
      <p:grpSp>
        <p:nvGrpSpPr>
          <p:cNvPr id="114" name="Group 40"/>
          <p:cNvGrpSpPr/>
          <p:nvPr>
            <p:custDataLst>
              <p:tags r:id="rId15"/>
            </p:custDataLst>
          </p:nvPr>
        </p:nvGrpSpPr>
        <p:grpSpPr>
          <a:xfrm rot="-1297425" flipH="1" flipV="1">
            <a:off x="3222629" y="3576637"/>
            <a:ext cx="1150937" cy="254000"/>
            <a:chOff x="2532" y="1051"/>
            <a:chExt cx="893" cy="246"/>
          </a:xfrm>
        </p:grpSpPr>
        <p:grpSp>
          <p:nvGrpSpPr>
            <p:cNvPr id="115" name="Group 41"/>
            <p:cNvGrpSpPr/>
            <p:nvPr/>
          </p:nvGrpSpPr>
          <p:grpSpPr>
            <a:xfrm>
              <a:off x="2528" y="1060"/>
              <a:ext cx="742" cy="186"/>
              <a:chOff x="1565" y="2568"/>
              <a:chExt cx="1118" cy="279"/>
            </a:xfrm>
          </p:grpSpPr>
          <p:sp>
            <p:nvSpPr>
              <p:cNvPr id="121" name="AutoShape 42"/>
              <p:cNvSpPr>
                <a:spLocks noChangeArrowheads="1"/>
              </p:cNvSpPr>
              <p:nvPr/>
            </p:nvSpPr>
            <p:spPr bwMode="white">
              <a:xfrm rot="5263130">
                <a:off x="1859" y="2274"/>
                <a:ext cx="227" cy="816"/>
              </a:xfrm>
              <a:prstGeom prst="moon">
                <a:avLst>
                  <a:gd name="adj" fmla="val 49773"/>
                </a:avLst>
              </a:prstGeom>
              <a:solidFill>
                <a:srgbClr val="5F5F5F">
                  <a:alpha val="3922"/>
                </a:srgbClr>
              </a:solidFill>
              <a:ln w="9525">
                <a:noFill/>
                <a:miter lim="800000"/>
              </a:ln>
            </p:spPr>
            <p:txBody>
              <a:bodyPr wrap="none"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endParaRPr lang="en-US">
                  <a:latin typeface="+mn-ea"/>
                  <a:ea typeface="+mn-ea"/>
                </a:endParaRPr>
              </a:p>
            </p:txBody>
          </p:sp>
          <p:sp>
            <p:nvSpPr>
              <p:cNvPr id="122" name="AutoShape 43"/>
              <p:cNvSpPr>
                <a:spLocks noChangeArrowheads="1"/>
              </p:cNvSpPr>
              <p:nvPr/>
            </p:nvSpPr>
            <p:spPr bwMode="white">
              <a:xfrm rot="6078281">
                <a:off x="1995" y="2274"/>
                <a:ext cx="227" cy="816"/>
              </a:xfrm>
              <a:prstGeom prst="moon">
                <a:avLst>
                  <a:gd name="adj" fmla="val 49773"/>
                </a:avLst>
              </a:prstGeom>
              <a:solidFill>
                <a:srgbClr val="5F5F5F">
                  <a:alpha val="3922"/>
                </a:srgbClr>
              </a:solidFill>
              <a:ln w="9525">
                <a:noFill/>
                <a:miter lim="800000"/>
              </a:ln>
            </p:spPr>
            <p:txBody>
              <a:bodyPr wrap="none"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endParaRPr lang="en-US">
                  <a:latin typeface="+mn-ea"/>
                  <a:ea typeface="+mn-ea"/>
                </a:endParaRPr>
              </a:p>
            </p:txBody>
          </p:sp>
          <p:sp>
            <p:nvSpPr>
              <p:cNvPr id="123" name="AutoShape 44"/>
              <p:cNvSpPr>
                <a:spLocks noChangeArrowheads="1"/>
              </p:cNvSpPr>
              <p:nvPr/>
            </p:nvSpPr>
            <p:spPr bwMode="white">
              <a:xfrm rot="6373927">
                <a:off x="2071" y="2296"/>
                <a:ext cx="227" cy="816"/>
              </a:xfrm>
              <a:prstGeom prst="moon">
                <a:avLst>
                  <a:gd name="adj" fmla="val 49773"/>
                </a:avLst>
              </a:prstGeom>
              <a:solidFill>
                <a:srgbClr val="5F5F5F">
                  <a:alpha val="3922"/>
                </a:srgbClr>
              </a:solidFill>
              <a:ln w="9525">
                <a:noFill/>
                <a:miter lim="800000"/>
              </a:ln>
            </p:spPr>
            <p:txBody>
              <a:bodyPr wrap="none"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endParaRPr lang="en-US">
                  <a:latin typeface="+mn-ea"/>
                  <a:ea typeface="+mn-ea"/>
                </a:endParaRPr>
              </a:p>
            </p:txBody>
          </p:sp>
          <p:sp>
            <p:nvSpPr>
              <p:cNvPr id="124" name="AutoShape 45"/>
              <p:cNvSpPr>
                <a:spLocks noChangeArrowheads="1"/>
              </p:cNvSpPr>
              <p:nvPr/>
            </p:nvSpPr>
            <p:spPr bwMode="white">
              <a:xfrm rot="6906312">
                <a:off x="2161" y="2326"/>
                <a:ext cx="227" cy="816"/>
              </a:xfrm>
              <a:prstGeom prst="moon">
                <a:avLst>
                  <a:gd name="adj" fmla="val 49773"/>
                </a:avLst>
              </a:prstGeom>
              <a:solidFill>
                <a:srgbClr val="5F5F5F">
                  <a:alpha val="3922"/>
                </a:srgbClr>
              </a:solidFill>
              <a:ln w="9525">
                <a:noFill/>
                <a:miter lim="800000"/>
              </a:ln>
            </p:spPr>
            <p:txBody>
              <a:bodyPr wrap="none"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endParaRPr lang="en-US">
                  <a:latin typeface="+mn-ea"/>
                  <a:ea typeface="+mn-ea"/>
                </a:endParaRPr>
              </a:p>
            </p:txBody>
          </p:sp>
        </p:grpSp>
        <p:grpSp>
          <p:nvGrpSpPr>
            <p:cNvPr id="116" name="Group 46"/>
            <p:cNvGrpSpPr/>
            <p:nvPr/>
          </p:nvGrpSpPr>
          <p:grpSpPr>
            <a:xfrm rot="1353540">
              <a:off x="2680" y="1110"/>
              <a:ext cx="742" cy="186"/>
              <a:chOff x="1565" y="2568"/>
              <a:chExt cx="1118" cy="279"/>
            </a:xfrm>
          </p:grpSpPr>
          <p:sp>
            <p:nvSpPr>
              <p:cNvPr id="117" name="AutoShape 47"/>
              <p:cNvSpPr>
                <a:spLocks noChangeArrowheads="1"/>
              </p:cNvSpPr>
              <p:nvPr/>
            </p:nvSpPr>
            <p:spPr bwMode="white">
              <a:xfrm rot="5263130">
                <a:off x="1859" y="2274"/>
                <a:ext cx="227" cy="816"/>
              </a:xfrm>
              <a:prstGeom prst="moon">
                <a:avLst>
                  <a:gd name="adj" fmla="val 49773"/>
                </a:avLst>
              </a:prstGeom>
              <a:solidFill>
                <a:srgbClr val="5F5F5F">
                  <a:alpha val="3922"/>
                </a:srgbClr>
              </a:solidFill>
              <a:ln w="9525">
                <a:noFill/>
                <a:miter lim="800000"/>
              </a:ln>
            </p:spPr>
            <p:txBody>
              <a:bodyPr wrap="none"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endParaRPr lang="en-US">
                  <a:latin typeface="+mn-ea"/>
                  <a:ea typeface="+mn-ea"/>
                </a:endParaRPr>
              </a:p>
            </p:txBody>
          </p:sp>
          <p:sp>
            <p:nvSpPr>
              <p:cNvPr id="118" name="AutoShape 48"/>
              <p:cNvSpPr>
                <a:spLocks noChangeArrowheads="1"/>
              </p:cNvSpPr>
              <p:nvPr/>
            </p:nvSpPr>
            <p:spPr bwMode="white">
              <a:xfrm rot="6078281">
                <a:off x="1995" y="2274"/>
                <a:ext cx="227" cy="816"/>
              </a:xfrm>
              <a:prstGeom prst="moon">
                <a:avLst>
                  <a:gd name="adj" fmla="val 49773"/>
                </a:avLst>
              </a:prstGeom>
              <a:solidFill>
                <a:srgbClr val="5F5F5F">
                  <a:alpha val="3922"/>
                </a:srgbClr>
              </a:solidFill>
              <a:ln w="9525">
                <a:noFill/>
                <a:miter lim="800000"/>
              </a:ln>
            </p:spPr>
            <p:txBody>
              <a:bodyPr wrap="none"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endParaRPr lang="en-US">
                  <a:latin typeface="+mn-ea"/>
                  <a:ea typeface="+mn-ea"/>
                </a:endParaRPr>
              </a:p>
            </p:txBody>
          </p:sp>
          <p:sp>
            <p:nvSpPr>
              <p:cNvPr id="119" name="AutoShape 49"/>
              <p:cNvSpPr>
                <a:spLocks noChangeArrowheads="1"/>
              </p:cNvSpPr>
              <p:nvPr/>
            </p:nvSpPr>
            <p:spPr bwMode="white">
              <a:xfrm rot="6373927">
                <a:off x="2071" y="2296"/>
                <a:ext cx="227" cy="816"/>
              </a:xfrm>
              <a:prstGeom prst="moon">
                <a:avLst>
                  <a:gd name="adj" fmla="val 49773"/>
                </a:avLst>
              </a:prstGeom>
              <a:solidFill>
                <a:srgbClr val="5F5F5F">
                  <a:alpha val="3922"/>
                </a:srgbClr>
              </a:solidFill>
              <a:ln w="9525">
                <a:noFill/>
                <a:miter lim="800000"/>
              </a:ln>
            </p:spPr>
            <p:txBody>
              <a:bodyPr wrap="none"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endParaRPr lang="en-US">
                  <a:latin typeface="+mn-ea"/>
                  <a:ea typeface="+mn-ea"/>
                </a:endParaRPr>
              </a:p>
            </p:txBody>
          </p:sp>
          <p:sp>
            <p:nvSpPr>
              <p:cNvPr id="120" name="AutoShape 50"/>
              <p:cNvSpPr>
                <a:spLocks noChangeArrowheads="1"/>
              </p:cNvSpPr>
              <p:nvPr/>
            </p:nvSpPr>
            <p:spPr bwMode="white">
              <a:xfrm rot="6906312">
                <a:off x="2161" y="2326"/>
                <a:ext cx="227" cy="816"/>
              </a:xfrm>
              <a:prstGeom prst="moon">
                <a:avLst>
                  <a:gd name="adj" fmla="val 49773"/>
                </a:avLst>
              </a:prstGeom>
              <a:solidFill>
                <a:srgbClr val="5F5F5F">
                  <a:alpha val="3922"/>
                </a:srgbClr>
              </a:solidFill>
              <a:ln w="9525">
                <a:noFill/>
                <a:miter lim="800000"/>
              </a:ln>
            </p:spPr>
            <p:txBody>
              <a:bodyPr wrap="none"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endParaRPr lang="en-US">
                  <a:latin typeface="+mn-ea"/>
                  <a:ea typeface="+mn-ea"/>
                </a:endParaRPr>
              </a:p>
            </p:txBody>
          </p:sp>
        </p:grpSp>
      </p:grpSp>
      <p:sp>
        <p:nvSpPr>
          <p:cNvPr id="125" name="Freeform 83"/>
          <p:cNvSpPr/>
          <p:nvPr>
            <p:custDataLst>
              <p:tags r:id="rId16"/>
            </p:custDataLst>
          </p:nvPr>
        </p:nvSpPr>
        <p:spPr bwMode="gray">
          <a:xfrm>
            <a:off x="593729" y="3975100"/>
            <a:ext cx="663575" cy="1130300"/>
          </a:xfrm>
          <a:custGeom>
            <a:cxnLst>
              <a:cxn ang="0">
                <a:pos x="3" y="292"/>
              </a:cxn>
              <a:cxn ang="0">
                <a:pos x="386" y="712"/>
              </a:cxn>
              <a:cxn ang="0">
                <a:pos x="386" y="404"/>
              </a:cxn>
              <a:cxn ang="0">
                <a:pos x="0" y="0"/>
              </a:cxn>
              <a:cxn ang="0">
                <a:pos x="3" y="292"/>
              </a:cxn>
            </a:cxnLst>
            <a:rect l="0" t="0" r="r" b="b"/>
            <a:pathLst>
              <a:path w="386" h="712">
                <a:moveTo>
                  <a:pt x="3" y="292"/>
                </a:moveTo>
                <a:lnTo>
                  <a:pt x="386" y="712"/>
                </a:lnTo>
                <a:lnTo>
                  <a:pt x="386" y="404"/>
                </a:lnTo>
                <a:lnTo>
                  <a:pt x="0" y="0"/>
                </a:lnTo>
                <a:lnTo>
                  <a:pt x="3" y="292"/>
                </a:lnTo>
                <a:close/>
              </a:path>
            </a:pathLst>
          </a:custGeom>
          <a:solidFill>
            <a:schemeClr val="accent5">
              <a:lumMod val="75000"/>
            </a:schemeClr>
          </a:solidFill>
          <a:ln w="9525">
            <a:solidFill>
              <a:schemeClr val="accent1"/>
            </a:solidFill>
            <a:round/>
          </a:ln>
          <a:effectLst/>
        </p:spPr>
        <p:txBody>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defRPr/>
            </a:pPr>
            <a:endParaRPr lang="en-US">
              <a:latin typeface="+mn-ea"/>
              <a:ea typeface="+mn-ea"/>
            </a:endParaRPr>
          </a:p>
        </p:txBody>
      </p:sp>
      <p:sp>
        <p:nvSpPr>
          <p:cNvPr id="126" name="Freeform 14"/>
          <p:cNvSpPr/>
          <p:nvPr>
            <p:custDataLst>
              <p:tags r:id="rId17"/>
            </p:custDataLst>
          </p:nvPr>
        </p:nvSpPr>
        <p:spPr bwMode="gray">
          <a:xfrm>
            <a:off x="3298829" y="2662237"/>
            <a:ext cx="973137" cy="395288"/>
          </a:xfrm>
          <a:custGeom>
            <a:gdLst>
              <a:gd name="T0" fmla="*/ 1301 w 1321"/>
              <a:gd name="T1" fmla="*/ 401 h 712"/>
              <a:gd name="T2" fmla="*/ 1317 w 1321"/>
              <a:gd name="T3" fmla="*/ 442 h 712"/>
              <a:gd name="T4" fmla="*/ 1321 w 1321"/>
              <a:gd name="T5" fmla="*/ 481 h 712"/>
              <a:gd name="T6" fmla="*/ 1315 w 1321"/>
              <a:gd name="T7" fmla="*/ 516 h 712"/>
              <a:gd name="T8" fmla="*/ 1298 w 1321"/>
              <a:gd name="T9" fmla="*/ 550 h 712"/>
              <a:gd name="T10" fmla="*/ 1272 w 1321"/>
              <a:gd name="T11" fmla="*/ 579 h 712"/>
              <a:gd name="T12" fmla="*/ 1239 w 1321"/>
              <a:gd name="T13" fmla="*/ 604 h 712"/>
              <a:gd name="T14" fmla="*/ 1196 w 1321"/>
              <a:gd name="T15" fmla="*/ 628 h 712"/>
              <a:gd name="T16" fmla="*/ 1147 w 1321"/>
              <a:gd name="T17" fmla="*/ 649 h 712"/>
              <a:gd name="T18" fmla="*/ 1092 w 1321"/>
              <a:gd name="T19" fmla="*/ 667 h 712"/>
              <a:gd name="T20" fmla="*/ 1031 w 1321"/>
              <a:gd name="T21" fmla="*/ 683 h 712"/>
              <a:gd name="T22" fmla="*/ 967 w 1321"/>
              <a:gd name="T23" fmla="*/ 694 h 712"/>
              <a:gd name="T24" fmla="*/ 896 w 1321"/>
              <a:gd name="T25" fmla="*/ 704 h 712"/>
              <a:gd name="T26" fmla="*/ 824 w 1321"/>
              <a:gd name="T27" fmla="*/ 710 h 712"/>
              <a:gd name="T28" fmla="*/ 795 w 1321"/>
              <a:gd name="T29" fmla="*/ 712 h 712"/>
              <a:gd name="T30" fmla="*/ 476 w 1321"/>
              <a:gd name="T31" fmla="*/ 712 h 712"/>
              <a:gd name="T32" fmla="*/ 472 w 1321"/>
              <a:gd name="T33" fmla="*/ 712 h 712"/>
              <a:gd name="T34" fmla="*/ 409 w 1321"/>
              <a:gd name="T35" fmla="*/ 708 h 712"/>
              <a:gd name="T36" fmla="*/ 348 w 1321"/>
              <a:gd name="T37" fmla="*/ 704 h 712"/>
              <a:gd name="T38" fmla="*/ 290 w 1321"/>
              <a:gd name="T39" fmla="*/ 696 h 712"/>
              <a:gd name="T40" fmla="*/ 235 w 1321"/>
              <a:gd name="T41" fmla="*/ 689 h 712"/>
              <a:gd name="T42" fmla="*/ 186 w 1321"/>
              <a:gd name="T43" fmla="*/ 677 h 712"/>
              <a:gd name="T44" fmla="*/ 141 w 1321"/>
              <a:gd name="T45" fmla="*/ 663 h 712"/>
              <a:gd name="T46" fmla="*/ 102 w 1321"/>
              <a:gd name="T47" fmla="*/ 648 h 712"/>
              <a:gd name="T48" fmla="*/ 67 w 1321"/>
              <a:gd name="T49" fmla="*/ 630 h 712"/>
              <a:gd name="T50" fmla="*/ 39 w 1321"/>
              <a:gd name="T51" fmla="*/ 608 h 712"/>
              <a:gd name="T52" fmla="*/ 18 w 1321"/>
              <a:gd name="T53" fmla="*/ 583 h 712"/>
              <a:gd name="T54" fmla="*/ 6 w 1321"/>
              <a:gd name="T55" fmla="*/ 554 h 712"/>
              <a:gd name="T56" fmla="*/ 0 w 1321"/>
              <a:gd name="T57" fmla="*/ 524 h 712"/>
              <a:gd name="T58" fmla="*/ 0 w 1321"/>
              <a:gd name="T59" fmla="*/ 520 h 712"/>
              <a:gd name="T60" fmla="*/ 4 w 1321"/>
              <a:gd name="T61" fmla="*/ 487 h 712"/>
              <a:gd name="T62" fmla="*/ 16 w 1321"/>
              <a:gd name="T63" fmla="*/ 446 h 712"/>
              <a:gd name="T64" fmla="*/ 51 w 1321"/>
              <a:gd name="T65" fmla="*/ 370 h 712"/>
              <a:gd name="T66" fmla="*/ 94 w 1321"/>
              <a:gd name="T67" fmla="*/ 299 h 712"/>
              <a:gd name="T68" fmla="*/ 147 w 1321"/>
              <a:gd name="T69" fmla="*/ 235 h 712"/>
              <a:gd name="T70" fmla="*/ 204 w 1321"/>
              <a:gd name="T71" fmla="*/ 176 h 712"/>
              <a:gd name="T72" fmla="*/ 270 w 1321"/>
              <a:gd name="T73" fmla="*/ 125 h 712"/>
              <a:gd name="T74" fmla="*/ 341 w 1321"/>
              <a:gd name="T75" fmla="*/ 82 h 712"/>
              <a:gd name="T76" fmla="*/ 415 w 1321"/>
              <a:gd name="T77" fmla="*/ 47 h 712"/>
              <a:gd name="T78" fmla="*/ 497 w 1321"/>
              <a:gd name="T79" fmla="*/ 21 h 712"/>
              <a:gd name="T80" fmla="*/ 581 w 1321"/>
              <a:gd name="T81" fmla="*/ 6 h 712"/>
              <a:gd name="T82" fmla="*/ 667 w 1321"/>
              <a:gd name="T83" fmla="*/ 0 h 712"/>
              <a:gd name="T84" fmla="*/ 667 w 1321"/>
              <a:gd name="T85" fmla="*/ 0 h 712"/>
              <a:gd name="T86" fmla="*/ 759 w 1321"/>
              <a:gd name="T87" fmla="*/ 6 h 712"/>
              <a:gd name="T88" fmla="*/ 847 w 1321"/>
              <a:gd name="T89" fmla="*/ 23 h 712"/>
              <a:gd name="T90" fmla="*/ 932 w 1321"/>
              <a:gd name="T91" fmla="*/ 53 h 712"/>
              <a:gd name="T92" fmla="*/ 1010 w 1321"/>
              <a:gd name="T93" fmla="*/ 90 h 712"/>
              <a:gd name="T94" fmla="*/ 1082 w 1321"/>
              <a:gd name="T95" fmla="*/ 137 h 712"/>
              <a:gd name="T96" fmla="*/ 1149 w 1321"/>
              <a:gd name="T97" fmla="*/ 194 h 712"/>
              <a:gd name="T98" fmla="*/ 1208 w 1321"/>
              <a:gd name="T99" fmla="*/ 256 h 712"/>
              <a:gd name="T100" fmla="*/ 1258 w 1321"/>
              <a:gd name="T101" fmla="*/ 325 h 712"/>
              <a:gd name="T102" fmla="*/ 1301 w 1321"/>
              <a:gd name="T103" fmla="*/ 401 h 712"/>
              <a:gd name="T104" fmla="*/ 1301 w 1321"/>
              <a:gd name="T105" fmla="*/ 401 h 712"/>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1321"/>
              <a:gd name="T160" fmla="*/ 0 h 712"/>
              <a:gd name="T161" fmla="*/ 1321 w 1321"/>
              <a:gd name="T162" fmla="*/ 712 h 712"/>
            </a:gd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1321" h="712">
                <a:moveTo>
                  <a:pt x="1301" y="401"/>
                </a:moveTo>
                <a:lnTo>
                  <a:pt x="1317" y="442"/>
                </a:lnTo>
                <a:lnTo>
                  <a:pt x="1321" y="481"/>
                </a:lnTo>
                <a:lnTo>
                  <a:pt x="1315" y="516"/>
                </a:lnTo>
                <a:lnTo>
                  <a:pt x="1298" y="550"/>
                </a:lnTo>
                <a:lnTo>
                  <a:pt x="1272" y="579"/>
                </a:lnTo>
                <a:lnTo>
                  <a:pt x="1239" y="604"/>
                </a:lnTo>
                <a:lnTo>
                  <a:pt x="1196" y="628"/>
                </a:lnTo>
                <a:lnTo>
                  <a:pt x="1147" y="649"/>
                </a:lnTo>
                <a:lnTo>
                  <a:pt x="1092" y="667"/>
                </a:lnTo>
                <a:lnTo>
                  <a:pt x="1031" y="683"/>
                </a:lnTo>
                <a:lnTo>
                  <a:pt x="967" y="694"/>
                </a:lnTo>
                <a:lnTo>
                  <a:pt x="896" y="704"/>
                </a:lnTo>
                <a:lnTo>
                  <a:pt x="824" y="710"/>
                </a:lnTo>
                <a:lnTo>
                  <a:pt x="795" y="712"/>
                </a:lnTo>
                <a:lnTo>
                  <a:pt x="476" y="712"/>
                </a:lnTo>
                <a:lnTo>
                  <a:pt x="472" y="712"/>
                </a:lnTo>
                <a:lnTo>
                  <a:pt x="409" y="708"/>
                </a:lnTo>
                <a:lnTo>
                  <a:pt x="348" y="704"/>
                </a:lnTo>
                <a:lnTo>
                  <a:pt x="290" y="696"/>
                </a:lnTo>
                <a:lnTo>
                  <a:pt x="235" y="689"/>
                </a:lnTo>
                <a:lnTo>
                  <a:pt x="186" y="677"/>
                </a:lnTo>
                <a:lnTo>
                  <a:pt x="141" y="663"/>
                </a:lnTo>
                <a:lnTo>
                  <a:pt x="102" y="648"/>
                </a:lnTo>
                <a:lnTo>
                  <a:pt x="67" y="630"/>
                </a:lnTo>
                <a:lnTo>
                  <a:pt x="39" y="608"/>
                </a:lnTo>
                <a:lnTo>
                  <a:pt x="18" y="583"/>
                </a:lnTo>
                <a:lnTo>
                  <a:pt x="6" y="554"/>
                </a:lnTo>
                <a:lnTo>
                  <a:pt x="0" y="524"/>
                </a:lnTo>
                <a:lnTo>
                  <a:pt x="0" y="520"/>
                </a:lnTo>
                <a:lnTo>
                  <a:pt x="4" y="487"/>
                </a:lnTo>
                <a:lnTo>
                  <a:pt x="16" y="446"/>
                </a:lnTo>
                <a:lnTo>
                  <a:pt x="51" y="370"/>
                </a:lnTo>
                <a:lnTo>
                  <a:pt x="94" y="299"/>
                </a:lnTo>
                <a:lnTo>
                  <a:pt x="147" y="235"/>
                </a:lnTo>
                <a:lnTo>
                  <a:pt x="204" y="176"/>
                </a:lnTo>
                <a:lnTo>
                  <a:pt x="270" y="125"/>
                </a:lnTo>
                <a:lnTo>
                  <a:pt x="341" y="82"/>
                </a:lnTo>
                <a:lnTo>
                  <a:pt x="415" y="47"/>
                </a:lnTo>
                <a:lnTo>
                  <a:pt x="497" y="21"/>
                </a:lnTo>
                <a:lnTo>
                  <a:pt x="581" y="6"/>
                </a:lnTo>
                <a:lnTo>
                  <a:pt x="667" y="0"/>
                </a:lnTo>
                <a:lnTo>
                  <a:pt x="759" y="6"/>
                </a:lnTo>
                <a:lnTo>
                  <a:pt x="847" y="23"/>
                </a:lnTo>
                <a:lnTo>
                  <a:pt x="932" y="53"/>
                </a:lnTo>
                <a:lnTo>
                  <a:pt x="1010" y="90"/>
                </a:lnTo>
                <a:lnTo>
                  <a:pt x="1082" y="137"/>
                </a:lnTo>
                <a:lnTo>
                  <a:pt x="1149" y="194"/>
                </a:lnTo>
                <a:lnTo>
                  <a:pt x="1208" y="256"/>
                </a:lnTo>
                <a:lnTo>
                  <a:pt x="1258" y="325"/>
                </a:lnTo>
                <a:lnTo>
                  <a:pt x="1301" y="401"/>
                </a:lnTo>
                <a:close/>
              </a:path>
            </a:pathLst>
          </a:custGeom>
          <a:gradFill flip="none" rotWithShape="1">
            <a:gsLst>
              <a:gs pos="0">
                <a:schemeClr val="tx2">
                  <a:lumMod val="20000"/>
                  <a:lumOff val="80000"/>
                </a:schemeClr>
              </a:gs>
              <a:gs pos="100000">
                <a:schemeClr val="folHlink">
                  <a:alpha val="17998"/>
                </a:schemeClr>
              </a:gs>
            </a:gsLst>
            <a:lin ang="4800000" scaled="0"/>
          </a:gradFill>
          <a:ln w="0">
            <a:noFill/>
            <a:prstDash val="solid"/>
            <a:round/>
          </a:ln>
        </p:spPr>
        <p:txBody>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defRPr/>
            </a:pPr>
            <a:endParaRPr lang="en-US">
              <a:latin typeface="+mn-ea"/>
              <a:ea typeface="+mn-ea"/>
            </a:endParaRPr>
          </a:p>
        </p:txBody>
      </p:sp>
      <p:sp>
        <p:nvSpPr>
          <p:cNvPr id="127" name="Rectangle 4"/>
          <p:cNvSpPr>
            <a:spLocks noChangeArrowheads="1"/>
          </p:cNvSpPr>
          <p:nvPr>
            <p:custDataLst>
              <p:tags r:id="rId18"/>
            </p:custDataLst>
          </p:nvPr>
        </p:nvSpPr>
        <p:spPr bwMode="gray">
          <a:xfrm>
            <a:off x="7183437" y="3162300"/>
            <a:ext cx="1957388" cy="431800"/>
          </a:xfrm>
          <a:prstGeom prst="rect">
            <a:avLst/>
          </a:prstGeom>
          <a:solidFill>
            <a:schemeClr val="tx2">
              <a:lumMod val="40000"/>
              <a:lumOff val="60000"/>
            </a:schemeClr>
          </a:solidFill>
          <a:ln w="9525">
            <a:noFill/>
            <a:miter lim="800000"/>
          </a:ln>
          <a:effectLst/>
        </p:spPr>
        <p:txBody>
          <a:bodyPr wrap="none"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defRPr/>
            </a:pPr>
            <a:endParaRPr lang="en-US">
              <a:latin typeface="+mn-ea"/>
              <a:ea typeface="+mn-ea"/>
            </a:endParaRPr>
          </a:p>
        </p:txBody>
      </p:sp>
      <p:sp>
        <p:nvSpPr>
          <p:cNvPr id="128" name="Rectangle 5"/>
          <p:cNvSpPr>
            <a:spLocks noChangeArrowheads="1"/>
          </p:cNvSpPr>
          <p:nvPr>
            <p:custDataLst>
              <p:tags r:id="rId19"/>
            </p:custDataLst>
          </p:nvPr>
        </p:nvSpPr>
        <p:spPr bwMode="gray">
          <a:xfrm>
            <a:off x="5202242" y="3656012"/>
            <a:ext cx="1978025" cy="431800"/>
          </a:xfrm>
          <a:prstGeom prst="rect">
            <a:avLst/>
          </a:prstGeom>
          <a:gradFill rotWithShape="1">
            <a:gsLst>
              <a:gs pos="0">
                <a:schemeClr val="folHlink"/>
              </a:gs>
              <a:gs pos="100000">
                <a:schemeClr val="folHlink">
                  <a:gamma/>
                  <a:tint val="0"/>
                  <a:invGamma/>
                </a:schemeClr>
              </a:gs>
            </a:gsLst>
            <a:lin ang="5400000" scaled="1"/>
          </a:gradFill>
          <a:ln w="9525">
            <a:noFill/>
            <a:miter lim="800000"/>
          </a:ln>
          <a:effectLst/>
        </p:spPr>
        <p:txBody>
          <a:bodyPr wrap="none"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ctr">
              <a:defRPr/>
            </a:pPr>
            <a:endParaRPr lang="en-US">
              <a:latin typeface="+mn-ea"/>
              <a:ea typeface="+mn-ea"/>
            </a:endParaRPr>
          </a:p>
        </p:txBody>
      </p:sp>
      <p:sp>
        <p:nvSpPr>
          <p:cNvPr id="129" name="AutoShape 6"/>
          <p:cNvSpPr>
            <a:spLocks noChangeArrowheads="1"/>
          </p:cNvSpPr>
          <p:nvPr>
            <p:custDataLst>
              <p:tags r:id="rId20"/>
            </p:custDataLst>
          </p:nvPr>
        </p:nvSpPr>
        <p:spPr bwMode="gray">
          <a:xfrm flipH="1">
            <a:off x="4548191" y="3043237"/>
            <a:ext cx="2632075" cy="615950"/>
          </a:xfrm>
          <a:prstGeom prst="parallelogram">
            <a:avLst>
              <a:gd name="adj" fmla="val 98582"/>
            </a:avLst>
          </a:prstGeom>
          <a:gradFill rotWithShape="1">
            <a:gsLst>
              <a:gs pos="0">
                <a:schemeClr val="folHlink">
                  <a:gamma/>
                  <a:tint val="54510"/>
                  <a:invGamma/>
                  <a:alpha val="82001"/>
                </a:schemeClr>
              </a:gs>
              <a:gs pos="100000">
                <a:schemeClr val="folHlink">
                  <a:alpha val="50000"/>
                </a:schemeClr>
              </a:gs>
            </a:gsLst>
            <a:lin ang="18900000" scaled="1"/>
          </a:gradFill>
          <a:ln w="9525">
            <a:noFill/>
            <a:miter lim="800000"/>
          </a:ln>
          <a:effectLst/>
        </p:spPr>
        <p:txBody>
          <a:bodyPr wrap="none"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defRPr/>
            </a:pPr>
            <a:endParaRPr lang="en-US">
              <a:latin typeface="+mn-ea"/>
              <a:ea typeface="+mn-ea"/>
            </a:endParaRPr>
          </a:p>
        </p:txBody>
      </p:sp>
      <p:sp>
        <p:nvSpPr>
          <p:cNvPr id="130" name="AutoShape 7"/>
          <p:cNvSpPr>
            <a:spLocks noChangeArrowheads="1"/>
          </p:cNvSpPr>
          <p:nvPr>
            <p:custDataLst>
              <p:tags r:id="rId21"/>
            </p:custDataLst>
          </p:nvPr>
        </p:nvSpPr>
        <p:spPr bwMode="gray">
          <a:xfrm flipH="1">
            <a:off x="6511929" y="2533650"/>
            <a:ext cx="2632075" cy="646112"/>
          </a:xfrm>
          <a:prstGeom prst="parallelogram">
            <a:avLst>
              <a:gd name="adj" fmla="val 96330"/>
            </a:avLst>
          </a:prstGeom>
          <a:solidFill>
            <a:schemeClr val="tx2">
              <a:lumMod val="60000"/>
              <a:lumOff val="40000"/>
            </a:schemeClr>
          </a:solidFill>
          <a:ln w="9525">
            <a:noFill/>
            <a:miter lim="800000"/>
          </a:ln>
          <a:effectLst/>
        </p:spPr>
        <p:txBody>
          <a:bodyPr wrap="none"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defRPr/>
            </a:pPr>
            <a:endParaRPr lang="en-US">
              <a:latin typeface="+mn-ea"/>
              <a:ea typeface="+mn-ea"/>
            </a:endParaRPr>
          </a:p>
        </p:txBody>
      </p:sp>
      <p:sp>
        <p:nvSpPr>
          <p:cNvPr id="131" name="Freeform 8"/>
          <p:cNvSpPr/>
          <p:nvPr>
            <p:custDataLst>
              <p:tags r:id="rId22"/>
            </p:custDataLst>
          </p:nvPr>
        </p:nvSpPr>
        <p:spPr bwMode="gray">
          <a:xfrm>
            <a:off x="6519867" y="2535237"/>
            <a:ext cx="663575" cy="1130300"/>
          </a:xfrm>
          <a:custGeom>
            <a:cxnLst>
              <a:cxn ang="0">
                <a:pos x="0" y="167"/>
              </a:cxn>
              <a:cxn ang="0">
                <a:pos x="201" y="370"/>
              </a:cxn>
              <a:cxn ang="0">
                <a:pos x="201" y="210"/>
              </a:cxn>
              <a:cxn ang="0">
                <a:pos x="0" y="0"/>
              </a:cxn>
              <a:cxn ang="0">
                <a:pos x="0" y="167"/>
              </a:cxn>
            </a:cxnLst>
            <a:rect l="0" t="0" r="r" b="b"/>
            <a:pathLst>
              <a:path w="201" h="370">
                <a:moveTo>
                  <a:pt x="0" y="167"/>
                </a:moveTo>
                <a:lnTo>
                  <a:pt x="201" y="370"/>
                </a:lnTo>
                <a:lnTo>
                  <a:pt x="201" y="210"/>
                </a:lnTo>
                <a:lnTo>
                  <a:pt x="0" y="0"/>
                </a:lnTo>
                <a:lnTo>
                  <a:pt x="0" y="167"/>
                </a:lnTo>
                <a:close/>
              </a:path>
            </a:pathLst>
          </a:custGeom>
          <a:solidFill>
            <a:schemeClr val="tx2">
              <a:lumMod val="75000"/>
            </a:schemeClr>
          </a:solidFill>
          <a:ln w="9525">
            <a:noFill/>
            <a:round/>
          </a:ln>
          <a:effectLst/>
        </p:spPr>
        <p:txBody>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defRPr/>
            </a:pPr>
            <a:endParaRPr lang="en-US">
              <a:latin typeface="+mn-ea"/>
              <a:ea typeface="+mn-ea"/>
            </a:endParaRPr>
          </a:p>
        </p:txBody>
      </p:sp>
      <p:pic>
        <p:nvPicPr>
          <p:cNvPr id="132" name="Picture 11" descr="light_shadow"/>
          <p:cNvPicPr>
            <a:picLocks noChangeAspect="1" noChangeArrowheads="1"/>
          </p:cNvPicPr>
          <p:nvPr>
            <p:custDataLst>
              <p:tags r:id="rId23"/>
            </p:custDataLst>
          </p:nvPr>
        </p:nvPicPr>
        <p:blipFill>
          <a:blip r:embed="rId6">
            <a:lum bright="-76000" contrast="-4000"/>
            <a:grayscl/>
          </a:blip>
          <a:stretch>
            <a:fillRect/>
          </a:stretch>
        </p:blipFill>
        <p:spPr bwMode="gray">
          <a:xfrm>
            <a:off x="5219700" y="3197233"/>
            <a:ext cx="1092200" cy="280987"/>
          </a:xfrm>
          <a:prstGeom prst="rect">
            <a:avLst/>
          </a:prstGeom>
          <a:noFill/>
          <a:ln w="9525">
            <a:noFill/>
            <a:miter lim="800000"/>
          </a:ln>
        </p:spPr>
      </p:pic>
      <p:pic>
        <p:nvPicPr>
          <p:cNvPr id="133" name="Picture 12" descr="circuler_1"/>
          <p:cNvPicPr>
            <a:picLocks noChangeAspect="1" noChangeArrowheads="1"/>
          </p:cNvPicPr>
          <p:nvPr>
            <p:custDataLst>
              <p:tags r:id="rId24"/>
            </p:custDataLst>
          </p:nvPr>
        </p:nvPicPr>
        <p:blipFill>
          <a:blip r:embed="rId8"/>
          <a:stretch>
            <a:fillRect/>
          </a:stretch>
        </p:blipFill>
        <p:spPr bwMode="gray">
          <a:xfrm>
            <a:off x="5124453" y="2236795"/>
            <a:ext cx="1249362" cy="1139825"/>
          </a:xfrm>
          <a:prstGeom prst="rect">
            <a:avLst/>
          </a:prstGeom>
          <a:noFill/>
          <a:ln w="9525">
            <a:noFill/>
            <a:miter lim="800000"/>
          </a:ln>
        </p:spPr>
      </p:pic>
      <p:sp>
        <p:nvSpPr>
          <p:cNvPr id="134" name="Oval 13"/>
          <p:cNvSpPr>
            <a:spLocks noChangeArrowheads="1"/>
          </p:cNvSpPr>
          <p:nvPr>
            <p:custDataLst>
              <p:tags r:id="rId25"/>
            </p:custDataLst>
          </p:nvPr>
        </p:nvSpPr>
        <p:spPr bwMode="gray">
          <a:xfrm>
            <a:off x="5124454" y="2236787"/>
            <a:ext cx="1239837" cy="1143000"/>
          </a:xfrm>
          <a:prstGeom prst="ellipse">
            <a:avLst/>
          </a:prstGeom>
          <a:gradFill rotWithShape="1">
            <a:gsLst>
              <a:gs pos="0">
                <a:schemeClr val="folHlink">
                  <a:alpha val="45000"/>
                </a:schemeClr>
              </a:gs>
              <a:gs pos="50000">
                <a:schemeClr val="folHlink">
                  <a:gamma/>
                  <a:tint val="54510"/>
                  <a:invGamma/>
                  <a:alpha val="89999"/>
                </a:schemeClr>
              </a:gs>
              <a:gs pos="100000">
                <a:schemeClr val="folHlink">
                  <a:alpha val="45000"/>
                </a:schemeClr>
              </a:gs>
            </a:gsLst>
            <a:lin ang="5400000" scaled="1"/>
          </a:gradFill>
          <a:ln w="9525" algn="ctr">
            <a:noFill/>
            <a:round/>
          </a:ln>
          <a:effectLst/>
        </p:spPr>
        <p:txBody>
          <a:bodyPr wrap="none"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defRPr/>
            </a:pPr>
            <a:endParaRPr lang="en-US">
              <a:latin typeface="+mn-ea"/>
              <a:ea typeface="+mn-ea"/>
            </a:endParaRPr>
          </a:p>
        </p:txBody>
      </p:sp>
      <p:pic>
        <p:nvPicPr>
          <p:cNvPr id="135" name="Picture 15" descr="light_shadow"/>
          <p:cNvPicPr>
            <a:picLocks noChangeAspect="1" noChangeArrowheads="1"/>
          </p:cNvPicPr>
          <p:nvPr>
            <p:custDataLst>
              <p:tags r:id="rId26"/>
            </p:custDataLst>
          </p:nvPr>
        </p:nvPicPr>
        <p:blipFill>
          <a:blip r:embed="rId6">
            <a:lum bright="-76000" contrast="-4000"/>
            <a:grayscl/>
          </a:blip>
          <a:stretch>
            <a:fillRect/>
          </a:stretch>
        </p:blipFill>
        <p:spPr bwMode="gray">
          <a:xfrm>
            <a:off x="7215187" y="2693987"/>
            <a:ext cx="1092200" cy="280988"/>
          </a:xfrm>
          <a:prstGeom prst="rect">
            <a:avLst/>
          </a:prstGeom>
          <a:noFill/>
          <a:ln w="9525">
            <a:noFill/>
            <a:miter lim="800000"/>
          </a:ln>
        </p:spPr>
      </p:pic>
      <p:pic>
        <p:nvPicPr>
          <p:cNvPr id="136" name="Picture 16" descr="circuler_1"/>
          <p:cNvPicPr>
            <a:picLocks noChangeAspect="1" noChangeArrowheads="1"/>
          </p:cNvPicPr>
          <p:nvPr>
            <p:custDataLst>
              <p:tags r:id="rId27"/>
            </p:custDataLst>
          </p:nvPr>
        </p:nvPicPr>
        <p:blipFill>
          <a:blip r:embed="rId8"/>
          <a:stretch>
            <a:fillRect/>
          </a:stretch>
        </p:blipFill>
        <p:spPr bwMode="gray">
          <a:xfrm>
            <a:off x="7121529" y="1733552"/>
            <a:ext cx="1247775" cy="1139825"/>
          </a:xfrm>
          <a:prstGeom prst="rect">
            <a:avLst/>
          </a:prstGeom>
          <a:noFill/>
          <a:ln w="9525">
            <a:noFill/>
            <a:miter lim="800000"/>
          </a:ln>
        </p:spPr>
      </p:pic>
      <p:sp>
        <p:nvSpPr>
          <p:cNvPr id="137" name="Oval 17"/>
          <p:cNvSpPr>
            <a:spLocks noChangeArrowheads="1"/>
          </p:cNvSpPr>
          <p:nvPr>
            <p:custDataLst>
              <p:tags r:id="rId28"/>
            </p:custDataLst>
          </p:nvPr>
        </p:nvSpPr>
        <p:spPr bwMode="gray">
          <a:xfrm>
            <a:off x="7129462" y="1722437"/>
            <a:ext cx="1239838" cy="1189038"/>
          </a:xfrm>
          <a:prstGeom prst="ellipse">
            <a:avLst/>
          </a:prstGeom>
          <a:solidFill>
            <a:srgbClr val="FFCC00">
              <a:alpha val="81000"/>
            </a:srgbClr>
          </a:solidFill>
          <a:ln w="9525" algn="ctr">
            <a:noFill/>
            <a:round/>
          </a:ln>
          <a:effectLst/>
        </p:spPr>
        <p:txBody>
          <a:bodyPr wrap="none"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defRPr/>
            </a:pPr>
            <a:endParaRPr lang="en-US"/>
          </a:p>
        </p:txBody>
      </p:sp>
      <p:grpSp>
        <p:nvGrpSpPr>
          <p:cNvPr id="140" name="Group 29"/>
          <p:cNvGrpSpPr/>
          <p:nvPr>
            <p:custDataLst>
              <p:tags r:id="rId29"/>
            </p:custDataLst>
          </p:nvPr>
        </p:nvGrpSpPr>
        <p:grpSpPr>
          <a:xfrm rot="-1297425" flipH="1" flipV="1">
            <a:off x="5197475" y="3074987"/>
            <a:ext cx="1149350" cy="254000"/>
            <a:chOff x="2532" y="1051"/>
            <a:chExt cx="893" cy="246"/>
          </a:xfrm>
        </p:grpSpPr>
        <p:grpSp>
          <p:nvGrpSpPr>
            <p:cNvPr id="141" name="Group 30"/>
            <p:cNvGrpSpPr/>
            <p:nvPr/>
          </p:nvGrpSpPr>
          <p:grpSpPr>
            <a:xfrm>
              <a:off x="2526" y="1060"/>
              <a:ext cx="742" cy="186"/>
              <a:chOff x="1565" y="2568"/>
              <a:chExt cx="1118" cy="279"/>
            </a:xfrm>
          </p:grpSpPr>
          <p:sp>
            <p:nvSpPr>
              <p:cNvPr id="147" name="AutoShape 31"/>
              <p:cNvSpPr>
                <a:spLocks noChangeArrowheads="1"/>
              </p:cNvSpPr>
              <p:nvPr/>
            </p:nvSpPr>
            <p:spPr bwMode="white">
              <a:xfrm rot="5263130">
                <a:off x="1859" y="2274"/>
                <a:ext cx="227" cy="816"/>
              </a:xfrm>
              <a:prstGeom prst="moon">
                <a:avLst>
                  <a:gd name="adj" fmla="val 49773"/>
                </a:avLst>
              </a:prstGeom>
              <a:solidFill>
                <a:schemeClr val="bg1">
                  <a:alpha val="3922"/>
                </a:schemeClr>
              </a:solidFill>
              <a:ln w="9525">
                <a:noFill/>
                <a:miter lim="800000"/>
              </a:ln>
            </p:spPr>
            <p:txBody>
              <a:bodyPr wrap="none"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endParaRPr lang="en-US">
                  <a:latin typeface="+mn-ea"/>
                  <a:ea typeface="+mn-ea"/>
                </a:endParaRPr>
              </a:p>
            </p:txBody>
          </p:sp>
          <p:sp>
            <p:nvSpPr>
              <p:cNvPr id="148" name="AutoShape 32"/>
              <p:cNvSpPr>
                <a:spLocks noChangeArrowheads="1"/>
              </p:cNvSpPr>
              <p:nvPr/>
            </p:nvSpPr>
            <p:spPr bwMode="white">
              <a:xfrm rot="6078281">
                <a:off x="1995" y="2274"/>
                <a:ext cx="227" cy="816"/>
              </a:xfrm>
              <a:prstGeom prst="moon">
                <a:avLst>
                  <a:gd name="adj" fmla="val 49773"/>
                </a:avLst>
              </a:prstGeom>
              <a:solidFill>
                <a:schemeClr val="bg1">
                  <a:alpha val="3922"/>
                </a:schemeClr>
              </a:solidFill>
              <a:ln w="9525">
                <a:noFill/>
                <a:miter lim="800000"/>
              </a:ln>
            </p:spPr>
            <p:txBody>
              <a:bodyPr wrap="none"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endParaRPr lang="en-US">
                  <a:latin typeface="+mn-ea"/>
                  <a:ea typeface="+mn-ea"/>
                </a:endParaRPr>
              </a:p>
            </p:txBody>
          </p:sp>
          <p:sp>
            <p:nvSpPr>
              <p:cNvPr id="149" name="AutoShape 33"/>
              <p:cNvSpPr>
                <a:spLocks noChangeArrowheads="1"/>
              </p:cNvSpPr>
              <p:nvPr/>
            </p:nvSpPr>
            <p:spPr bwMode="white">
              <a:xfrm rot="6373927">
                <a:off x="2071" y="2296"/>
                <a:ext cx="227" cy="816"/>
              </a:xfrm>
              <a:prstGeom prst="moon">
                <a:avLst>
                  <a:gd name="adj" fmla="val 49773"/>
                </a:avLst>
              </a:prstGeom>
              <a:solidFill>
                <a:schemeClr val="bg1">
                  <a:alpha val="3922"/>
                </a:schemeClr>
              </a:solidFill>
              <a:ln w="9525">
                <a:noFill/>
                <a:miter lim="800000"/>
              </a:ln>
            </p:spPr>
            <p:txBody>
              <a:bodyPr wrap="none"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endParaRPr lang="en-US">
                  <a:latin typeface="+mn-ea"/>
                  <a:ea typeface="+mn-ea"/>
                </a:endParaRPr>
              </a:p>
            </p:txBody>
          </p:sp>
          <p:sp>
            <p:nvSpPr>
              <p:cNvPr id="150" name="AutoShape 34"/>
              <p:cNvSpPr>
                <a:spLocks noChangeArrowheads="1"/>
              </p:cNvSpPr>
              <p:nvPr/>
            </p:nvSpPr>
            <p:spPr bwMode="white">
              <a:xfrm rot="6906312">
                <a:off x="2161" y="2326"/>
                <a:ext cx="227" cy="816"/>
              </a:xfrm>
              <a:prstGeom prst="moon">
                <a:avLst>
                  <a:gd name="adj" fmla="val 49773"/>
                </a:avLst>
              </a:prstGeom>
              <a:solidFill>
                <a:schemeClr val="bg1">
                  <a:alpha val="3922"/>
                </a:schemeClr>
              </a:solidFill>
              <a:ln w="9525">
                <a:noFill/>
                <a:miter lim="800000"/>
              </a:ln>
            </p:spPr>
            <p:txBody>
              <a:bodyPr wrap="none"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endParaRPr lang="en-US">
                  <a:latin typeface="+mn-ea"/>
                  <a:ea typeface="+mn-ea"/>
                </a:endParaRPr>
              </a:p>
            </p:txBody>
          </p:sp>
        </p:grpSp>
        <p:grpSp>
          <p:nvGrpSpPr>
            <p:cNvPr id="142" name="Group 35"/>
            <p:cNvGrpSpPr/>
            <p:nvPr/>
          </p:nvGrpSpPr>
          <p:grpSpPr>
            <a:xfrm rot="1353540">
              <a:off x="2680" y="1110"/>
              <a:ext cx="742" cy="186"/>
              <a:chOff x="1565" y="2568"/>
              <a:chExt cx="1118" cy="279"/>
            </a:xfrm>
          </p:grpSpPr>
          <p:sp>
            <p:nvSpPr>
              <p:cNvPr id="143" name="AutoShape 36"/>
              <p:cNvSpPr>
                <a:spLocks noChangeArrowheads="1"/>
              </p:cNvSpPr>
              <p:nvPr/>
            </p:nvSpPr>
            <p:spPr bwMode="white">
              <a:xfrm rot="5263130">
                <a:off x="1859" y="2274"/>
                <a:ext cx="227" cy="816"/>
              </a:xfrm>
              <a:prstGeom prst="moon">
                <a:avLst>
                  <a:gd name="adj" fmla="val 49773"/>
                </a:avLst>
              </a:prstGeom>
              <a:solidFill>
                <a:schemeClr val="bg1">
                  <a:alpha val="3922"/>
                </a:schemeClr>
              </a:solidFill>
              <a:ln w="9525">
                <a:noFill/>
                <a:miter lim="800000"/>
              </a:ln>
            </p:spPr>
            <p:txBody>
              <a:bodyPr wrap="none"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endParaRPr lang="en-US">
                  <a:latin typeface="+mn-ea"/>
                  <a:ea typeface="+mn-ea"/>
                </a:endParaRPr>
              </a:p>
            </p:txBody>
          </p:sp>
          <p:sp>
            <p:nvSpPr>
              <p:cNvPr id="144" name="AutoShape 37"/>
              <p:cNvSpPr>
                <a:spLocks noChangeArrowheads="1"/>
              </p:cNvSpPr>
              <p:nvPr/>
            </p:nvSpPr>
            <p:spPr bwMode="white">
              <a:xfrm rot="6078281">
                <a:off x="1995" y="2274"/>
                <a:ext cx="227" cy="816"/>
              </a:xfrm>
              <a:prstGeom prst="moon">
                <a:avLst>
                  <a:gd name="adj" fmla="val 49773"/>
                </a:avLst>
              </a:prstGeom>
              <a:solidFill>
                <a:schemeClr val="bg1">
                  <a:alpha val="3922"/>
                </a:schemeClr>
              </a:solidFill>
              <a:ln w="9525">
                <a:noFill/>
                <a:miter lim="800000"/>
              </a:ln>
            </p:spPr>
            <p:txBody>
              <a:bodyPr wrap="none"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endParaRPr lang="en-US">
                  <a:latin typeface="+mn-ea"/>
                  <a:ea typeface="+mn-ea"/>
                </a:endParaRPr>
              </a:p>
            </p:txBody>
          </p:sp>
          <p:sp>
            <p:nvSpPr>
              <p:cNvPr id="145" name="AutoShape 38"/>
              <p:cNvSpPr>
                <a:spLocks noChangeArrowheads="1"/>
              </p:cNvSpPr>
              <p:nvPr/>
            </p:nvSpPr>
            <p:spPr bwMode="white">
              <a:xfrm rot="6373927">
                <a:off x="2071" y="2296"/>
                <a:ext cx="227" cy="816"/>
              </a:xfrm>
              <a:prstGeom prst="moon">
                <a:avLst>
                  <a:gd name="adj" fmla="val 49773"/>
                </a:avLst>
              </a:prstGeom>
              <a:solidFill>
                <a:schemeClr val="bg1">
                  <a:alpha val="3922"/>
                </a:schemeClr>
              </a:solidFill>
              <a:ln w="9525">
                <a:noFill/>
                <a:miter lim="800000"/>
              </a:ln>
            </p:spPr>
            <p:txBody>
              <a:bodyPr wrap="none"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endParaRPr lang="en-US">
                  <a:latin typeface="+mn-ea"/>
                  <a:ea typeface="+mn-ea"/>
                </a:endParaRPr>
              </a:p>
            </p:txBody>
          </p:sp>
          <p:sp>
            <p:nvSpPr>
              <p:cNvPr id="146" name="AutoShape 39"/>
              <p:cNvSpPr>
                <a:spLocks noChangeArrowheads="1"/>
              </p:cNvSpPr>
              <p:nvPr/>
            </p:nvSpPr>
            <p:spPr bwMode="white">
              <a:xfrm rot="6906312">
                <a:off x="2161" y="2326"/>
                <a:ext cx="227" cy="816"/>
              </a:xfrm>
              <a:prstGeom prst="moon">
                <a:avLst>
                  <a:gd name="adj" fmla="val 49773"/>
                </a:avLst>
              </a:prstGeom>
              <a:solidFill>
                <a:schemeClr val="bg1">
                  <a:alpha val="0"/>
                </a:schemeClr>
              </a:solidFill>
              <a:ln w="9525">
                <a:noFill/>
                <a:miter lim="800000"/>
              </a:ln>
            </p:spPr>
            <p:txBody>
              <a:bodyPr wrap="none"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endParaRPr lang="en-US">
                  <a:latin typeface="+mn-ea"/>
                  <a:ea typeface="+mn-ea"/>
                </a:endParaRPr>
              </a:p>
            </p:txBody>
          </p:sp>
        </p:grpSp>
      </p:grpSp>
      <p:grpSp>
        <p:nvGrpSpPr>
          <p:cNvPr id="151" name="Group 40"/>
          <p:cNvGrpSpPr/>
          <p:nvPr>
            <p:custDataLst>
              <p:tags r:id="rId30"/>
            </p:custDataLst>
          </p:nvPr>
        </p:nvGrpSpPr>
        <p:grpSpPr>
          <a:xfrm rot="-1297425" flipH="1" flipV="1">
            <a:off x="7178675" y="2628900"/>
            <a:ext cx="1149350" cy="254000"/>
            <a:chOff x="2532" y="1051"/>
            <a:chExt cx="893" cy="246"/>
          </a:xfrm>
        </p:grpSpPr>
        <p:grpSp>
          <p:nvGrpSpPr>
            <p:cNvPr id="152" name="Group 41"/>
            <p:cNvGrpSpPr/>
            <p:nvPr/>
          </p:nvGrpSpPr>
          <p:grpSpPr>
            <a:xfrm>
              <a:off x="2526" y="1060"/>
              <a:ext cx="742" cy="186"/>
              <a:chOff x="1565" y="2568"/>
              <a:chExt cx="1118" cy="279"/>
            </a:xfrm>
          </p:grpSpPr>
          <p:sp>
            <p:nvSpPr>
              <p:cNvPr id="158" name="AutoShape 42"/>
              <p:cNvSpPr>
                <a:spLocks noChangeArrowheads="1"/>
              </p:cNvSpPr>
              <p:nvPr/>
            </p:nvSpPr>
            <p:spPr bwMode="white">
              <a:xfrm rot="5263130">
                <a:off x="1859" y="2274"/>
                <a:ext cx="227" cy="816"/>
              </a:xfrm>
              <a:prstGeom prst="moon">
                <a:avLst>
                  <a:gd name="adj" fmla="val 49773"/>
                </a:avLst>
              </a:prstGeom>
              <a:solidFill>
                <a:srgbClr val="5F5F5F">
                  <a:alpha val="3922"/>
                </a:srgbClr>
              </a:solidFill>
              <a:ln w="9525">
                <a:noFill/>
                <a:miter lim="800000"/>
              </a:ln>
            </p:spPr>
            <p:txBody>
              <a:bodyPr wrap="none"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endParaRPr lang="en-US">
                  <a:latin typeface="+mn-ea"/>
                  <a:ea typeface="+mn-ea"/>
                </a:endParaRPr>
              </a:p>
            </p:txBody>
          </p:sp>
          <p:sp>
            <p:nvSpPr>
              <p:cNvPr id="159" name="AutoShape 43"/>
              <p:cNvSpPr>
                <a:spLocks noChangeArrowheads="1"/>
              </p:cNvSpPr>
              <p:nvPr/>
            </p:nvSpPr>
            <p:spPr bwMode="white">
              <a:xfrm rot="6078281">
                <a:off x="1995" y="2274"/>
                <a:ext cx="227" cy="816"/>
              </a:xfrm>
              <a:prstGeom prst="moon">
                <a:avLst>
                  <a:gd name="adj" fmla="val 49773"/>
                </a:avLst>
              </a:prstGeom>
              <a:solidFill>
                <a:srgbClr val="5F5F5F">
                  <a:alpha val="3922"/>
                </a:srgbClr>
              </a:solidFill>
              <a:ln w="9525">
                <a:noFill/>
                <a:miter lim="800000"/>
              </a:ln>
            </p:spPr>
            <p:txBody>
              <a:bodyPr wrap="none"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endParaRPr lang="en-US">
                  <a:latin typeface="+mn-ea"/>
                  <a:ea typeface="+mn-ea"/>
                </a:endParaRPr>
              </a:p>
            </p:txBody>
          </p:sp>
          <p:sp>
            <p:nvSpPr>
              <p:cNvPr id="160" name="AutoShape 44"/>
              <p:cNvSpPr>
                <a:spLocks noChangeArrowheads="1"/>
              </p:cNvSpPr>
              <p:nvPr/>
            </p:nvSpPr>
            <p:spPr bwMode="white">
              <a:xfrm rot="6373927">
                <a:off x="2071" y="2296"/>
                <a:ext cx="227" cy="816"/>
              </a:xfrm>
              <a:prstGeom prst="moon">
                <a:avLst>
                  <a:gd name="adj" fmla="val 49773"/>
                </a:avLst>
              </a:prstGeom>
              <a:solidFill>
                <a:srgbClr val="5F5F5F">
                  <a:alpha val="3922"/>
                </a:srgbClr>
              </a:solidFill>
              <a:ln w="9525">
                <a:noFill/>
                <a:miter lim="800000"/>
              </a:ln>
            </p:spPr>
            <p:txBody>
              <a:bodyPr wrap="none"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endParaRPr lang="en-US">
                  <a:latin typeface="+mn-ea"/>
                  <a:ea typeface="+mn-ea"/>
                </a:endParaRPr>
              </a:p>
            </p:txBody>
          </p:sp>
          <p:sp>
            <p:nvSpPr>
              <p:cNvPr id="161" name="AutoShape 45"/>
              <p:cNvSpPr>
                <a:spLocks noChangeArrowheads="1"/>
              </p:cNvSpPr>
              <p:nvPr/>
            </p:nvSpPr>
            <p:spPr bwMode="white">
              <a:xfrm rot="6906312">
                <a:off x="2161" y="2326"/>
                <a:ext cx="227" cy="816"/>
              </a:xfrm>
              <a:prstGeom prst="moon">
                <a:avLst>
                  <a:gd name="adj" fmla="val 49773"/>
                </a:avLst>
              </a:prstGeom>
              <a:solidFill>
                <a:srgbClr val="5F5F5F">
                  <a:alpha val="3922"/>
                </a:srgbClr>
              </a:solidFill>
              <a:ln w="9525">
                <a:noFill/>
                <a:miter lim="800000"/>
              </a:ln>
            </p:spPr>
            <p:txBody>
              <a:bodyPr wrap="none"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endParaRPr lang="en-US">
                  <a:latin typeface="+mn-ea"/>
                  <a:ea typeface="+mn-ea"/>
                </a:endParaRPr>
              </a:p>
            </p:txBody>
          </p:sp>
        </p:grpSp>
        <p:grpSp>
          <p:nvGrpSpPr>
            <p:cNvPr id="153" name="Group 46"/>
            <p:cNvGrpSpPr/>
            <p:nvPr/>
          </p:nvGrpSpPr>
          <p:grpSpPr>
            <a:xfrm rot="1353540">
              <a:off x="2680" y="1110"/>
              <a:ext cx="742" cy="186"/>
              <a:chOff x="1565" y="2568"/>
              <a:chExt cx="1118" cy="279"/>
            </a:xfrm>
          </p:grpSpPr>
          <p:sp>
            <p:nvSpPr>
              <p:cNvPr id="154" name="AutoShape 47"/>
              <p:cNvSpPr>
                <a:spLocks noChangeArrowheads="1"/>
              </p:cNvSpPr>
              <p:nvPr/>
            </p:nvSpPr>
            <p:spPr bwMode="white">
              <a:xfrm rot="5263130">
                <a:off x="1859" y="2274"/>
                <a:ext cx="227" cy="816"/>
              </a:xfrm>
              <a:prstGeom prst="moon">
                <a:avLst>
                  <a:gd name="adj" fmla="val 49773"/>
                </a:avLst>
              </a:prstGeom>
              <a:solidFill>
                <a:srgbClr val="5F5F5F">
                  <a:alpha val="3922"/>
                </a:srgbClr>
              </a:solidFill>
              <a:ln w="9525">
                <a:noFill/>
                <a:miter lim="800000"/>
              </a:ln>
            </p:spPr>
            <p:txBody>
              <a:bodyPr wrap="none"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endParaRPr lang="en-US">
                  <a:latin typeface="+mn-ea"/>
                  <a:ea typeface="+mn-ea"/>
                </a:endParaRPr>
              </a:p>
            </p:txBody>
          </p:sp>
          <p:sp>
            <p:nvSpPr>
              <p:cNvPr id="155" name="AutoShape 48"/>
              <p:cNvSpPr>
                <a:spLocks noChangeArrowheads="1"/>
              </p:cNvSpPr>
              <p:nvPr/>
            </p:nvSpPr>
            <p:spPr bwMode="white">
              <a:xfrm rot="6078281">
                <a:off x="1995" y="2274"/>
                <a:ext cx="227" cy="816"/>
              </a:xfrm>
              <a:prstGeom prst="moon">
                <a:avLst>
                  <a:gd name="adj" fmla="val 49773"/>
                </a:avLst>
              </a:prstGeom>
              <a:solidFill>
                <a:srgbClr val="5F5F5F">
                  <a:alpha val="3922"/>
                </a:srgbClr>
              </a:solidFill>
              <a:ln w="9525">
                <a:noFill/>
                <a:miter lim="800000"/>
              </a:ln>
            </p:spPr>
            <p:txBody>
              <a:bodyPr wrap="none"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endParaRPr lang="en-US">
                  <a:latin typeface="+mn-ea"/>
                  <a:ea typeface="+mn-ea"/>
                </a:endParaRPr>
              </a:p>
            </p:txBody>
          </p:sp>
          <p:sp>
            <p:nvSpPr>
              <p:cNvPr id="156" name="AutoShape 49"/>
              <p:cNvSpPr>
                <a:spLocks noChangeArrowheads="1"/>
              </p:cNvSpPr>
              <p:nvPr/>
            </p:nvSpPr>
            <p:spPr bwMode="white">
              <a:xfrm rot="6373927">
                <a:off x="2071" y="2296"/>
                <a:ext cx="227" cy="816"/>
              </a:xfrm>
              <a:prstGeom prst="moon">
                <a:avLst>
                  <a:gd name="adj" fmla="val 49773"/>
                </a:avLst>
              </a:prstGeom>
              <a:solidFill>
                <a:srgbClr val="5F5F5F">
                  <a:alpha val="3922"/>
                </a:srgbClr>
              </a:solidFill>
              <a:ln w="9525">
                <a:noFill/>
                <a:miter lim="800000"/>
              </a:ln>
            </p:spPr>
            <p:txBody>
              <a:bodyPr wrap="none"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endParaRPr lang="en-US">
                  <a:latin typeface="+mn-ea"/>
                  <a:ea typeface="+mn-ea"/>
                </a:endParaRPr>
              </a:p>
            </p:txBody>
          </p:sp>
          <p:sp>
            <p:nvSpPr>
              <p:cNvPr id="157" name="AutoShape 50"/>
              <p:cNvSpPr>
                <a:spLocks noChangeArrowheads="1"/>
              </p:cNvSpPr>
              <p:nvPr/>
            </p:nvSpPr>
            <p:spPr bwMode="white">
              <a:xfrm rot="6906312">
                <a:off x="2161" y="2326"/>
                <a:ext cx="227" cy="816"/>
              </a:xfrm>
              <a:prstGeom prst="moon">
                <a:avLst>
                  <a:gd name="adj" fmla="val 49773"/>
                </a:avLst>
              </a:prstGeom>
              <a:solidFill>
                <a:srgbClr val="5F5F5F">
                  <a:alpha val="3922"/>
                </a:srgbClr>
              </a:solidFill>
              <a:ln w="9525">
                <a:noFill/>
                <a:miter lim="800000"/>
              </a:ln>
            </p:spPr>
            <p:txBody>
              <a:bodyPr wrap="none"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endParaRPr lang="en-US">
                  <a:latin typeface="+mn-ea"/>
                  <a:ea typeface="+mn-ea"/>
                </a:endParaRPr>
              </a:p>
            </p:txBody>
          </p:sp>
        </p:grpSp>
      </p:grpSp>
      <p:sp>
        <p:nvSpPr>
          <p:cNvPr id="162" name="Freeform 83"/>
          <p:cNvSpPr/>
          <p:nvPr>
            <p:custDataLst>
              <p:tags r:id="rId31"/>
            </p:custDataLst>
          </p:nvPr>
        </p:nvSpPr>
        <p:spPr bwMode="gray">
          <a:xfrm>
            <a:off x="4548192" y="3027362"/>
            <a:ext cx="663575" cy="1130300"/>
          </a:xfrm>
          <a:custGeom>
            <a:cxnLst>
              <a:cxn ang="0">
                <a:pos x="3" y="292"/>
              </a:cxn>
              <a:cxn ang="0">
                <a:pos x="386" y="712"/>
              </a:cxn>
              <a:cxn ang="0">
                <a:pos x="386" y="404"/>
              </a:cxn>
              <a:cxn ang="0">
                <a:pos x="0" y="0"/>
              </a:cxn>
              <a:cxn ang="0">
                <a:pos x="3" y="292"/>
              </a:cxn>
            </a:cxnLst>
            <a:rect l="0" t="0" r="r" b="b"/>
            <a:pathLst>
              <a:path w="386" h="712">
                <a:moveTo>
                  <a:pt x="3" y="292"/>
                </a:moveTo>
                <a:lnTo>
                  <a:pt x="386" y="712"/>
                </a:lnTo>
                <a:lnTo>
                  <a:pt x="386" y="404"/>
                </a:lnTo>
                <a:lnTo>
                  <a:pt x="0" y="0"/>
                </a:lnTo>
                <a:lnTo>
                  <a:pt x="3" y="292"/>
                </a:lnTo>
                <a:close/>
              </a:path>
            </a:pathLst>
          </a:custGeom>
          <a:solidFill>
            <a:schemeClr val="accent5">
              <a:lumMod val="75000"/>
            </a:schemeClr>
          </a:solidFill>
          <a:ln w="9525">
            <a:noFill/>
            <a:round/>
          </a:ln>
          <a:effectLst/>
        </p:spPr>
        <p:txBody>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defRPr/>
            </a:pPr>
            <a:endParaRPr lang="en-US">
              <a:latin typeface="+mn-ea"/>
              <a:ea typeface="+mn-ea"/>
            </a:endParaRPr>
          </a:p>
        </p:txBody>
      </p:sp>
      <p:sp>
        <p:nvSpPr>
          <p:cNvPr id="163" name="Freeform 14"/>
          <p:cNvSpPr/>
          <p:nvPr>
            <p:custDataLst>
              <p:tags r:id="rId32"/>
            </p:custDataLst>
          </p:nvPr>
        </p:nvSpPr>
        <p:spPr bwMode="gray">
          <a:xfrm>
            <a:off x="7253287" y="1714507"/>
            <a:ext cx="974725" cy="395287"/>
          </a:xfrm>
          <a:custGeom>
            <a:gdLst>
              <a:gd name="T0" fmla="*/ 1301 w 1321"/>
              <a:gd name="T1" fmla="*/ 401 h 712"/>
              <a:gd name="T2" fmla="*/ 1317 w 1321"/>
              <a:gd name="T3" fmla="*/ 442 h 712"/>
              <a:gd name="T4" fmla="*/ 1321 w 1321"/>
              <a:gd name="T5" fmla="*/ 481 h 712"/>
              <a:gd name="T6" fmla="*/ 1315 w 1321"/>
              <a:gd name="T7" fmla="*/ 516 h 712"/>
              <a:gd name="T8" fmla="*/ 1298 w 1321"/>
              <a:gd name="T9" fmla="*/ 550 h 712"/>
              <a:gd name="T10" fmla="*/ 1272 w 1321"/>
              <a:gd name="T11" fmla="*/ 579 h 712"/>
              <a:gd name="T12" fmla="*/ 1239 w 1321"/>
              <a:gd name="T13" fmla="*/ 604 h 712"/>
              <a:gd name="T14" fmla="*/ 1196 w 1321"/>
              <a:gd name="T15" fmla="*/ 628 h 712"/>
              <a:gd name="T16" fmla="*/ 1147 w 1321"/>
              <a:gd name="T17" fmla="*/ 649 h 712"/>
              <a:gd name="T18" fmla="*/ 1092 w 1321"/>
              <a:gd name="T19" fmla="*/ 667 h 712"/>
              <a:gd name="T20" fmla="*/ 1031 w 1321"/>
              <a:gd name="T21" fmla="*/ 683 h 712"/>
              <a:gd name="T22" fmla="*/ 967 w 1321"/>
              <a:gd name="T23" fmla="*/ 694 h 712"/>
              <a:gd name="T24" fmla="*/ 896 w 1321"/>
              <a:gd name="T25" fmla="*/ 704 h 712"/>
              <a:gd name="T26" fmla="*/ 824 w 1321"/>
              <a:gd name="T27" fmla="*/ 710 h 712"/>
              <a:gd name="T28" fmla="*/ 795 w 1321"/>
              <a:gd name="T29" fmla="*/ 712 h 712"/>
              <a:gd name="T30" fmla="*/ 476 w 1321"/>
              <a:gd name="T31" fmla="*/ 712 h 712"/>
              <a:gd name="T32" fmla="*/ 472 w 1321"/>
              <a:gd name="T33" fmla="*/ 712 h 712"/>
              <a:gd name="T34" fmla="*/ 409 w 1321"/>
              <a:gd name="T35" fmla="*/ 708 h 712"/>
              <a:gd name="T36" fmla="*/ 348 w 1321"/>
              <a:gd name="T37" fmla="*/ 704 h 712"/>
              <a:gd name="T38" fmla="*/ 290 w 1321"/>
              <a:gd name="T39" fmla="*/ 696 h 712"/>
              <a:gd name="T40" fmla="*/ 235 w 1321"/>
              <a:gd name="T41" fmla="*/ 689 h 712"/>
              <a:gd name="T42" fmla="*/ 186 w 1321"/>
              <a:gd name="T43" fmla="*/ 677 h 712"/>
              <a:gd name="T44" fmla="*/ 141 w 1321"/>
              <a:gd name="T45" fmla="*/ 663 h 712"/>
              <a:gd name="T46" fmla="*/ 102 w 1321"/>
              <a:gd name="T47" fmla="*/ 648 h 712"/>
              <a:gd name="T48" fmla="*/ 67 w 1321"/>
              <a:gd name="T49" fmla="*/ 630 h 712"/>
              <a:gd name="T50" fmla="*/ 39 w 1321"/>
              <a:gd name="T51" fmla="*/ 608 h 712"/>
              <a:gd name="T52" fmla="*/ 18 w 1321"/>
              <a:gd name="T53" fmla="*/ 583 h 712"/>
              <a:gd name="T54" fmla="*/ 6 w 1321"/>
              <a:gd name="T55" fmla="*/ 554 h 712"/>
              <a:gd name="T56" fmla="*/ 0 w 1321"/>
              <a:gd name="T57" fmla="*/ 524 h 712"/>
              <a:gd name="T58" fmla="*/ 0 w 1321"/>
              <a:gd name="T59" fmla="*/ 520 h 712"/>
              <a:gd name="T60" fmla="*/ 4 w 1321"/>
              <a:gd name="T61" fmla="*/ 487 h 712"/>
              <a:gd name="T62" fmla="*/ 16 w 1321"/>
              <a:gd name="T63" fmla="*/ 446 h 712"/>
              <a:gd name="T64" fmla="*/ 51 w 1321"/>
              <a:gd name="T65" fmla="*/ 370 h 712"/>
              <a:gd name="T66" fmla="*/ 94 w 1321"/>
              <a:gd name="T67" fmla="*/ 299 h 712"/>
              <a:gd name="T68" fmla="*/ 147 w 1321"/>
              <a:gd name="T69" fmla="*/ 235 h 712"/>
              <a:gd name="T70" fmla="*/ 204 w 1321"/>
              <a:gd name="T71" fmla="*/ 176 h 712"/>
              <a:gd name="T72" fmla="*/ 270 w 1321"/>
              <a:gd name="T73" fmla="*/ 125 h 712"/>
              <a:gd name="T74" fmla="*/ 341 w 1321"/>
              <a:gd name="T75" fmla="*/ 82 h 712"/>
              <a:gd name="T76" fmla="*/ 415 w 1321"/>
              <a:gd name="T77" fmla="*/ 47 h 712"/>
              <a:gd name="T78" fmla="*/ 497 w 1321"/>
              <a:gd name="T79" fmla="*/ 21 h 712"/>
              <a:gd name="T80" fmla="*/ 581 w 1321"/>
              <a:gd name="T81" fmla="*/ 6 h 712"/>
              <a:gd name="T82" fmla="*/ 667 w 1321"/>
              <a:gd name="T83" fmla="*/ 0 h 712"/>
              <a:gd name="T84" fmla="*/ 667 w 1321"/>
              <a:gd name="T85" fmla="*/ 0 h 712"/>
              <a:gd name="T86" fmla="*/ 759 w 1321"/>
              <a:gd name="T87" fmla="*/ 6 h 712"/>
              <a:gd name="T88" fmla="*/ 847 w 1321"/>
              <a:gd name="T89" fmla="*/ 23 h 712"/>
              <a:gd name="T90" fmla="*/ 932 w 1321"/>
              <a:gd name="T91" fmla="*/ 53 h 712"/>
              <a:gd name="T92" fmla="*/ 1010 w 1321"/>
              <a:gd name="T93" fmla="*/ 90 h 712"/>
              <a:gd name="T94" fmla="*/ 1082 w 1321"/>
              <a:gd name="T95" fmla="*/ 137 h 712"/>
              <a:gd name="T96" fmla="*/ 1149 w 1321"/>
              <a:gd name="T97" fmla="*/ 194 h 712"/>
              <a:gd name="T98" fmla="*/ 1208 w 1321"/>
              <a:gd name="T99" fmla="*/ 256 h 712"/>
              <a:gd name="T100" fmla="*/ 1258 w 1321"/>
              <a:gd name="T101" fmla="*/ 325 h 712"/>
              <a:gd name="T102" fmla="*/ 1301 w 1321"/>
              <a:gd name="T103" fmla="*/ 401 h 712"/>
              <a:gd name="T104" fmla="*/ 1301 w 1321"/>
              <a:gd name="T105" fmla="*/ 401 h 712"/>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1321"/>
              <a:gd name="T160" fmla="*/ 0 h 712"/>
              <a:gd name="T161" fmla="*/ 1321 w 1321"/>
              <a:gd name="T162" fmla="*/ 712 h 712"/>
            </a:gd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1321" h="712">
                <a:moveTo>
                  <a:pt x="1301" y="401"/>
                </a:moveTo>
                <a:lnTo>
                  <a:pt x="1317" y="442"/>
                </a:lnTo>
                <a:lnTo>
                  <a:pt x="1321" y="481"/>
                </a:lnTo>
                <a:lnTo>
                  <a:pt x="1315" y="516"/>
                </a:lnTo>
                <a:lnTo>
                  <a:pt x="1298" y="550"/>
                </a:lnTo>
                <a:lnTo>
                  <a:pt x="1272" y="579"/>
                </a:lnTo>
                <a:lnTo>
                  <a:pt x="1239" y="604"/>
                </a:lnTo>
                <a:lnTo>
                  <a:pt x="1196" y="628"/>
                </a:lnTo>
                <a:lnTo>
                  <a:pt x="1147" y="649"/>
                </a:lnTo>
                <a:lnTo>
                  <a:pt x="1092" y="667"/>
                </a:lnTo>
                <a:lnTo>
                  <a:pt x="1031" y="683"/>
                </a:lnTo>
                <a:lnTo>
                  <a:pt x="967" y="694"/>
                </a:lnTo>
                <a:lnTo>
                  <a:pt x="896" y="704"/>
                </a:lnTo>
                <a:lnTo>
                  <a:pt x="824" y="710"/>
                </a:lnTo>
                <a:lnTo>
                  <a:pt x="795" y="712"/>
                </a:lnTo>
                <a:lnTo>
                  <a:pt x="476" y="712"/>
                </a:lnTo>
                <a:lnTo>
                  <a:pt x="472" y="712"/>
                </a:lnTo>
                <a:lnTo>
                  <a:pt x="409" y="708"/>
                </a:lnTo>
                <a:lnTo>
                  <a:pt x="348" y="704"/>
                </a:lnTo>
                <a:lnTo>
                  <a:pt x="290" y="696"/>
                </a:lnTo>
                <a:lnTo>
                  <a:pt x="235" y="689"/>
                </a:lnTo>
                <a:lnTo>
                  <a:pt x="186" y="677"/>
                </a:lnTo>
                <a:lnTo>
                  <a:pt x="141" y="663"/>
                </a:lnTo>
                <a:lnTo>
                  <a:pt x="102" y="648"/>
                </a:lnTo>
                <a:lnTo>
                  <a:pt x="67" y="630"/>
                </a:lnTo>
                <a:lnTo>
                  <a:pt x="39" y="608"/>
                </a:lnTo>
                <a:lnTo>
                  <a:pt x="18" y="583"/>
                </a:lnTo>
                <a:lnTo>
                  <a:pt x="6" y="554"/>
                </a:lnTo>
                <a:lnTo>
                  <a:pt x="0" y="524"/>
                </a:lnTo>
                <a:lnTo>
                  <a:pt x="0" y="520"/>
                </a:lnTo>
                <a:lnTo>
                  <a:pt x="4" y="487"/>
                </a:lnTo>
                <a:lnTo>
                  <a:pt x="16" y="446"/>
                </a:lnTo>
                <a:lnTo>
                  <a:pt x="51" y="370"/>
                </a:lnTo>
                <a:lnTo>
                  <a:pt x="94" y="299"/>
                </a:lnTo>
                <a:lnTo>
                  <a:pt x="147" y="235"/>
                </a:lnTo>
                <a:lnTo>
                  <a:pt x="204" y="176"/>
                </a:lnTo>
                <a:lnTo>
                  <a:pt x="270" y="125"/>
                </a:lnTo>
                <a:lnTo>
                  <a:pt x="341" y="82"/>
                </a:lnTo>
                <a:lnTo>
                  <a:pt x="415" y="47"/>
                </a:lnTo>
                <a:lnTo>
                  <a:pt x="497" y="21"/>
                </a:lnTo>
                <a:lnTo>
                  <a:pt x="581" y="6"/>
                </a:lnTo>
                <a:lnTo>
                  <a:pt x="667" y="0"/>
                </a:lnTo>
                <a:lnTo>
                  <a:pt x="759" y="6"/>
                </a:lnTo>
                <a:lnTo>
                  <a:pt x="847" y="23"/>
                </a:lnTo>
                <a:lnTo>
                  <a:pt x="932" y="53"/>
                </a:lnTo>
                <a:lnTo>
                  <a:pt x="1010" y="90"/>
                </a:lnTo>
                <a:lnTo>
                  <a:pt x="1082" y="137"/>
                </a:lnTo>
                <a:lnTo>
                  <a:pt x="1149" y="194"/>
                </a:lnTo>
                <a:lnTo>
                  <a:pt x="1208" y="256"/>
                </a:lnTo>
                <a:lnTo>
                  <a:pt x="1258" y="325"/>
                </a:lnTo>
                <a:lnTo>
                  <a:pt x="1301" y="401"/>
                </a:lnTo>
                <a:close/>
              </a:path>
            </a:pathLst>
          </a:custGeom>
          <a:gradFill flip="none" rotWithShape="1">
            <a:gsLst>
              <a:gs pos="0">
                <a:schemeClr val="tx2">
                  <a:lumMod val="20000"/>
                  <a:lumOff val="80000"/>
                </a:schemeClr>
              </a:gs>
              <a:gs pos="100000">
                <a:schemeClr val="folHlink">
                  <a:alpha val="17998"/>
                </a:schemeClr>
              </a:gs>
            </a:gsLst>
            <a:lin ang="4800000" scaled="0"/>
          </a:gradFill>
          <a:ln w="0">
            <a:noFill/>
            <a:prstDash val="solid"/>
            <a:round/>
          </a:ln>
        </p:spPr>
        <p:txBody>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defRPr/>
            </a:pPr>
            <a:endParaRPr lang="en-US"/>
          </a:p>
        </p:txBody>
      </p:sp>
      <p:sp>
        <p:nvSpPr>
          <p:cNvPr id="164" name="Text Box 23"/>
          <p:cNvSpPr txBox="1">
            <a:spLocks noChangeArrowheads="1"/>
          </p:cNvSpPr>
          <p:nvPr/>
        </p:nvSpPr>
        <p:spPr bwMode="auto">
          <a:xfrm>
            <a:off x="1270004" y="3497262"/>
            <a:ext cx="1035315" cy="553998"/>
          </a:xfrm>
          <a:prstGeom prst="rect">
            <a:avLst/>
          </a:prstGeom>
          <a:noFill/>
          <a:ln w="9525" algn="ctr">
            <a:noFill/>
            <a:miter lim="800000"/>
          </a:ln>
          <a:effectLst/>
        </p:spPr>
        <p:txBody>
          <a:bodyPr>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ctr" eaLnBrk="0" hangingPunct="0">
              <a:spcBef>
                <a:spcPct val="50000"/>
              </a:spcBef>
            </a:pPr>
            <a:r>
              <a:rPr lang="zh-CN" altLang="en-US" sz="1200" b="1" smtClean="0">
                <a:solidFill>
                  <a:schemeClr val="tx1"/>
                </a:solidFill>
                <a:latin typeface="+mn-ea"/>
                <a:ea typeface="+mn-ea"/>
              </a:rPr>
              <a:t>外部市场</a:t>
            </a:r>
            <a:endParaRPr lang="en-US" altLang="zh-CN" sz="1200" b="1" smtClean="0">
              <a:solidFill>
                <a:schemeClr val="tx1"/>
              </a:solidFill>
              <a:latin typeface="+mn-ea"/>
              <a:ea typeface="+mn-ea"/>
            </a:endParaRPr>
          </a:p>
          <a:p>
            <a:pPr algn="ctr" eaLnBrk="0" hangingPunct="0">
              <a:spcBef>
                <a:spcPct val="50000"/>
              </a:spcBef>
            </a:pPr>
            <a:r>
              <a:rPr lang="zh-CN" altLang="en-US" sz="1200" b="1" smtClean="0">
                <a:solidFill>
                  <a:schemeClr val="tx1"/>
                </a:solidFill>
                <a:latin typeface="+mn-ea"/>
                <a:ea typeface="+mn-ea"/>
              </a:rPr>
              <a:t>环境</a:t>
            </a:r>
            <a:endParaRPr lang="en-US" altLang="zh-CN" sz="1200" b="1">
              <a:solidFill>
                <a:schemeClr val="tx1"/>
              </a:solidFill>
              <a:latin typeface="+mn-ea"/>
              <a:ea typeface="+mn-ea"/>
            </a:endParaRPr>
          </a:p>
        </p:txBody>
      </p:sp>
      <p:sp>
        <p:nvSpPr>
          <p:cNvPr id="165" name="Text Box 24"/>
          <p:cNvSpPr txBox="1">
            <a:spLocks noChangeArrowheads="1"/>
          </p:cNvSpPr>
          <p:nvPr/>
        </p:nvSpPr>
        <p:spPr bwMode="auto">
          <a:xfrm>
            <a:off x="3295920" y="2971800"/>
            <a:ext cx="1035315" cy="553998"/>
          </a:xfrm>
          <a:prstGeom prst="rect">
            <a:avLst/>
          </a:prstGeom>
          <a:noFill/>
          <a:ln w="9525" algn="ctr">
            <a:noFill/>
            <a:miter lim="800000"/>
          </a:ln>
          <a:effectLst/>
        </p:spPr>
        <p:txBody>
          <a:bodyPr>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ctr" eaLnBrk="0" hangingPunct="0">
              <a:spcBef>
                <a:spcPct val="50000"/>
              </a:spcBef>
            </a:pPr>
            <a:r>
              <a:rPr lang="zh-CN" altLang="en-US" sz="1200" b="1" smtClean="0">
                <a:solidFill>
                  <a:schemeClr val="tx1"/>
                </a:solidFill>
                <a:latin typeface="+mn-ea"/>
                <a:ea typeface="+mn-ea"/>
              </a:rPr>
              <a:t>企业内部</a:t>
            </a:r>
            <a:endParaRPr lang="en-US" altLang="zh-CN" sz="1200" b="1" smtClean="0">
              <a:solidFill>
                <a:schemeClr val="tx1"/>
              </a:solidFill>
              <a:latin typeface="+mn-ea"/>
              <a:ea typeface="+mn-ea"/>
            </a:endParaRPr>
          </a:p>
          <a:p>
            <a:pPr algn="ctr" eaLnBrk="0" hangingPunct="0">
              <a:spcBef>
                <a:spcPct val="50000"/>
              </a:spcBef>
            </a:pPr>
            <a:r>
              <a:rPr lang="zh-CN" altLang="en-US" sz="1200" b="1" smtClean="0">
                <a:solidFill>
                  <a:schemeClr val="tx1"/>
                </a:solidFill>
                <a:latin typeface="+mn-ea"/>
                <a:ea typeface="+mn-ea"/>
              </a:rPr>
              <a:t>环境</a:t>
            </a:r>
            <a:endParaRPr lang="en-US" altLang="zh-CN" sz="1200" b="1">
              <a:solidFill>
                <a:schemeClr val="tx1"/>
              </a:solidFill>
              <a:latin typeface="+mn-ea"/>
              <a:ea typeface="+mn-ea"/>
            </a:endParaRPr>
          </a:p>
        </p:txBody>
      </p:sp>
      <p:sp>
        <p:nvSpPr>
          <p:cNvPr id="166" name="Text Box 25"/>
          <p:cNvSpPr txBox="1">
            <a:spLocks noChangeArrowheads="1"/>
          </p:cNvSpPr>
          <p:nvPr/>
        </p:nvSpPr>
        <p:spPr bwMode="auto">
          <a:xfrm>
            <a:off x="5200917" y="2514600"/>
            <a:ext cx="1143000" cy="553998"/>
          </a:xfrm>
          <a:prstGeom prst="rect">
            <a:avLst/>
          </a:prstGeom>
          <a:noFill/>
          <a:ln w="9525" algn="ctr">
            <a:noFill/>
            <a:miter lim="800000"/>
          </a:ln>
          <a:effectLst/>
        </p:spPr>
        <p:txBody>
          <a:bodyPr wrap="square">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ctr" eaLnBrk="0" hangingPunct="0">
              <a:spcBef>
                <a:spcPct val="50000"/>
              </a:spcBef>
            </a:pPr>
            <a:r>
              <a:rPr lang="zh-CN" altLang="en-US" sz="1200" b="1" smtClean="0">
                <a:solidFill>
                  <a:schemeClr val="tx1"/>
                </a:solidFill>
                <a:latin typeface="+mn-ea"/>
                <a:ea typeface="+mn-ea"/>
              </a:rPr>
              <a:t>生活成本</a:t>
            </a:r>
            <a:endParaRPr lang="en-US" altLang="zh-CN" sz="1200" b="1" smtClean="0">
              <a:solidFill>
                <a:schemeClr val="tx1"/>
              </a:solidFill>
              <a:latin typeface="+mn-ea"/>
              <a:ea typeface="+mn-ea"/>
            </a:endParaRPr>
          </a:p>
          <a:p>
            <a:pPr algn="ctr" eaLnBrk="0" hangingPunct="0">
              <a:spcBef>
                <a:spcPct val="50000"/>
              </a:spcBef>
            </a:pPr>
            <a:r>
              <a:rPr lang="zh-CN" altLang="en-US" sz="1200" b="1" smtClean="0">
                <a:solidFill>
                  <a:schemeClr val="tx1"/>
                </a:solidFill>
                <a:latin typeface="+mn-ea"/>
                <a:ea typeface="+mn-ea"/>
              </a:rPr>
              <a:t>的变动</a:t>
            </a:r>
            <a:endParaRPr lang="en-US" altLang="zh-CN" sz="1200" b="1">
              <a:solidFill>
                <a:schemeClr val="tx1"/>
              </a:solidFill>
              <a:latin typeface="+mn-ea"/>
              <a:ea typeface="+mn-ea"/>
            </a:endParaRPr>
          </a:p>
        </p:txBody>
      </p:sp>
      <p:sp>
        <p:nvSpPr>
          <p:cNvPr id="167" name="Text Box 70"/>
          <p:cNvSpPr txBox="1">
            <a:spLocks noChangeArrowheads="1"/>
          </p:cNvSpPr>
          <p:nvPr/>
        </p:nvSpPr>
        <p:spPr bwMode="auto">
          <a:xfrm>
            <a:off x="7182117" y="2036802"/>
            <a:ext cx="1143000" cy="553998"/>
          </a:xfrm>
          <a:prstGeom prst="rect">
            <a:avLst/>
          </a:prstGeom>
          <a:noFill/>
          <a:ln w="9525" algn="ctr">
            <a:noFill/>
            <a:miter lim="800000"/>
          </a:ln>
          <a:effectLst/>
        </p:spPr>
        <p:txBody>
          <a:bodyPr wrap="square">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ctr" eaLnBrk="0" hangingPunct="0">
              <a:spcBef>
                <a:spcPct val="50000"/>
              </a:spcBef>
            </a:pPr>
            <a:r>
              <a:rPr lang="zh-CN" altLang="en-US" sz="1200" b="1" smtClean="0">
                <a:solidFill>
                  <a:schemeClr val="tx1"/>
                </a:solidFill>
                <a:latin typeface="+mn-ea"/>
                <a:ea typeface="+mn-ea"/>
              </a:rPr>
              <a:t>企业的</a:t>
            </a:r>
            <a:endParaRPr lang="en-US" altLang="zh-CN" sz="1200" b="1" smtClean="0">
              <a:solidFill>
                <a:schemeClr val="tx1"/>
              </a:solidFill>
              <a:latin typeface="+mn-ea"/>
              <a:ea typeface="+mn-ea"/>
            </a:endParaRPr>
          </a:p>
          <a:p>
            <a:pPr algn="ctr" eaLnBrk="0" hangingPunct="0">
              <a:spcBef>
                <a:spcPct val="50000"/>
              </a:spcBef>
            </a:pPr>
            <a:r>
              <a:rPr lang="zh-CN" altLang="en-US" sz="1200" b="1" smtClean="0">
                <a:solidFill>
                  <a:schemeClr val="tx1"/>
                </a:solidFill>
                <a:latin typeface="+mn-ea"/>
                <a:ea typeface="+mn-ea"/>
              </a:rPr>
              <a:t>薪酬现状</a:t>
            </a:r>
            <a:endParaRPr lang="en-US" altLang="zh-CN" sz="1200" b="1">
              <a:solidFill>
                <a:schemeClr val="tx1"/>
              </a:solidFill>
              <a:latin typeface="+mn-ea"/>
              <a:ea typeface="+mn-ea"/>
            </a:endParaRPr>
          </a:p>
        </p:txBody>
      </p:sp>
      <p:sp>
        <p:nvSpPr>
          <p:cNvPr id="91" name="Rectangle 5"/>
          <p:cNvSpPr>
            <a:spLocks noChangeArrowheads="1"/>
          </p:cNvSpPr>
          <p:nvPr>
            <p:custDataLst>
              <p:tags r:id="rId33"/>
            </p:custDataLst>
          </p:nvPr>
        </p:nvSpPr>
        <p:spPr bwMode="gray">
          <a:xfrm>
            <a:off x="1247779" y="4603750"/>
            <a:ext cx="1976437" cy="431800"/>
          </a:xfrm>
          <a:prstGeom prst="rect">
            <a:avLst/>
          </a:prstGeom>
          <a:gradFill rotWithShape="1">
            <a:gsLst>
              <a:gs pos="0">
                <a:schemeClr val="folHlink"/>
              </a:gs>
              <a:gs pos="100000">
                <a:schemeClr val="folHlink">
                  <a:gamma/>
                  <a:tint val="0"/>
                  <a:invGamma/>
                </a:schemeClr>
              </a:gs>
            </a:gsLst>
            <a:lin ang="5400000" scaled="1"/>
          </a:gradFill>
          <a:ln w="9525">
            <a:noFill/>
            <a:miter lim="800000"/>
          </a:ln>
          <a:effectLst/>
        </p:spPr>
        <p:txBody>
          <a:bodyPr wrap="none"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ctr">
              <a:defRPr/>
            </a:pPr>
            <a:endParaRPr lang="en-US">
              <a:latin typeface="+mn-ea"/>
              <a:ea typeface="+mn-ea"/>
            </a:endParaRPr>
          </a:p>
        </p:txBody>
      </p:sp>
      <p:sp>
        <p:nvSpPr>
          <p:cNvPr id="84" name="Text Box 27"/>
          <p:cNvSpPr txBox="1">
            <a:spLocks noChangeArrowheads="1"/>
          </p:cNvSpPr>
          <p:nvPr/>
        </p:nvSpPr>
        <p:spPr bwMode="black">
          <a:xfrm>
            <a:off x="1219204" y="4800604"/>
            <a:ext cx="1886611" cy="1323439"/>
          </a:xfrm>
          <a:prstGeom prst="rect">
            <a:avLst/>
          </a:prstGeom>
          <a:noFill/>
          <a:ln w="9525">
            <a:noFill/>
            <a:miter lim="800000"/>
          </a:ln>
          <a:effectLst/>
        </p:spPr>
        <p:txBody>
          <a:bodyPr>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marL="120650" indent="-120650">
              <a:lnSpc>
                <a:spcPct val="150000"/>
              </a:lnSpc>
              <a:spcBef>
                <a:spcPct val="50000"/>
              </a:spcBef>
              <a:buClr>
                <a:srgbClr val="1C1C1C"/>
              </a:buClr>
              <a:buFont typeface="Wingdings" pitchFamily="2" charset="2"/>
              <a:buChar char="Ø"/>
            </a:pPr>
            <a:r>
              <a:rPr lang="zh-CN" altLang="en-US" sz="1000" smtClean="0">
                <a:solidFill>
                  <a:srgbClr val="333333"/>
                </a:solidFill>
                <a:latin typeface="+mn-ea"/>
                <a:ea typeface="+mn-ea"/>
              </a:rPr>
              <a:t>通过薪酬调查企业可以收集到有关基准职位的市场水平</a:t>
            </a:r>
            <a:endParaRPr lang="en-US" altLang="zh-CN" sz="1000" smtClean="0">
              <a:solidFill>
                <a:srgbClr val="333333"/>
              </a:solidFill>
              <a:latin typeface="+mn-ea"/>
              <a:ea typeface="+mn-ea"/>
            </a:endParaRPr>
          </a:p>
          <a:p>
            <a:pPr marL="120650" indent="-120650">
              <a:lnSpc>
                <a:spcPct val="150000"/>
              </a:lnSpc>
              <a:spcBef>
                <a:spcPct val="50000"/>
              </a:spcBef>
              <a:buClr>
                <a:srgbClr val="1C1C1C"/>
              </a:buClr>
              <a:buFont typeface="Wingdings" pitchFamily="2" charset="2"/>
              <a:buChar char="Ø"/>
            </a:pPr>
            <a:r>
              <a:rPr lang="zh-CN" altLang="en-US" sz="1000" smtClean="0">
                <a:solidFill>
                  <a:srgbClr val="333333"/>
                </a:solidFill>
                <a:latin typeface="+mn-ea"/>
                <a:ea typeface="+mn-ea"/>
              </a:rPr>
              <a:t>把它们与组织中的现实情况进行比较，有助于企业判定自己在劳动力市场上的位置</a:t>
            </a:r>
            <a:endParaRPr lang="en-US" altLang="zh-CN" sz="1000">
              <a:solidFill>
                <a:srgbClr val="333333"/>
              </a:solidFill>
              <a:latin typeface="+mn-ea"/>
              <a:ea typeface="+mn-ea"/>
            </a:endParaRPr>
          </a:p>
        </p:txBody>
      </p:sp>
      <p:sp>
        <p:nvSpPr>
          <p:cNvPr id="85" name="Text Box 27"/>
          <p:cNvSpPr txBox="1">
            <a:spLocks noChangeArrowheads="1"/>
          </p:cNvSpPr>
          <p:nvPr/>
        </p:nvSpPr>
        <p:spPr bwMode="black">
          <a:xfrm>
            <a:off x="3218789" y="4267209"/>
            <a:ext cx="1962812" cy="2246769"/>
          </a:xfrm>
          <a:prstGeom prst="rect">
            <a:avLst/>
          </a:prstGeom>
          <a:noFill/>
          <a:ln w="9525">
            <a:noFill/>
            <a:miter lim="800000"/>
          </a:ln>
          <a:effectLst/>
        </p:spPr>
        <p:txBody>
          <a:bodyPr wrap="square">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marL="120650" indent="-120650">
              <a:lnSpc>
                <a:spcPct val="150000"/>
              </a:lnSpc>
              <a:spcBef>
                <a:spcPct val="50000"/>
              </a:spcBef>
              <a:buClr>
                <a:srgbClr val="1C1C1C"/>
              </a:buClr>
              <a:buFont typeface="Wingdings" pitchFamily="2" charset="2"/>
              <a:buChar char="Ø"/>
            </a:pPr>
            <a:r>
              <a:rPr lang="zh-CN" altLang="en-US" sz="1000" smtClean="0">
                <a:solidFill>
                  <a:srgbClr val="333333"/>
                </a:solidFill>
                <a:latin typeface="+mn-ea"/>
                <a:ea typeface="+mn-ea"/>
              </a:rPr>
              <a:t>为了清楚地把握企业自身的内部状况，企业必须能够回答一下问题</a:t>
            </a:r>
            <a:endParaRPr lang="en-US" altLang="zh-CN" sz="1000" smtClean="0">
              <a:solidFill>
                <a:srgbClr val="333333"/>
              </a:solidFill>
              <a:latin typeface="+mn-ea"/>
              <a:ea typeface="+mn-ea"/>
            </a:endParaRPr>
          </a:p>
          <a:p>
            <a:pPr marL="120650" indent="-120650">
              <a:lnSpc>
                <a:spcPct val="150000"/>
              </a:lnSpc>
              <a:spcBef>
                <a:spcPct val="50000"/>
              </a:spcBef>
              <a:buClr>
                <a:srgbClr val="1C1C1C"/>
              </a:buClr>
              <a:buFont typeface="Wingdings" pitchFamily="2" charset="2"/>
              <a:buChar char="Ø"/>
            </a:pPr>
            <a:r>
              <a:rPr lang="zh-CN" altLang="en-US" sz="1000" smtClean="0">
                <a:solidFill>
                  <a:srgbClr val="333333"/>
                </a:solidFill>
                <a:latin typeface="+mn-ea"/>
                <a:ea typeface="+mn-ea"/>
              </a:rPr>
              <a:t>哪些员工会一直留在组织里？他们会达到怎样的薪酬水平？那些离开组织的员工的薪酬水平又是怎样的？组织应该雇佣什么样的新员工，他们应当得到多高的薪酬？</a:t>
            </a:r>
            <a:endParaRPr lang="en-US" altLang="zh-CN" sz="1000" smtClean="0">
              <a:solidFill>
                <a:srgbClr val="333333"/>
              </a:solidFill>
              <a:latin typeface="+mn-ea"/>
              <a:ea typeface="+mn-ea"/>
            </a:endParaRPr>
          </a:p>
        </p:txBody>
      </p:sp>
      <p:sp>
        <p:nvSpPr>
          <p:cNvPr id="86" name="Text Box 27"/>
          <p:cNvSpPr txBox="1">
            <a:spLocks noChangeArrowheads="1"/>
          </p:cNvSpPr>
          <p:nvPr/>
        </p:nvSpPr>
        <p:spPr bwMode="black">
          <a:xfrm>
            <a:off x="5199993" y="3810000"/>
            <a:ext cx="1886611" cy="2708434"/>
          </a:xfrm>
          <a:prstGeom prst="rect">
            <a:avLst/>
          </a:prstGeom>
          <a:noFill/>
          <a:ln w="9525">
            <a:noFill/>
            <a:miter lim="800000"/>
          </a:ln>
          <a:effectLst/>
        </p:spPr>
        <p:txBody>
          <a:bodyPr>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marL="120650" indent="-120650">
              <a:lnSpc>
                <a:spcPct val="150000"/>
              </a:lnSpc>
              <a:spcBef>
                <a:spcPct val="50000"/>
              </a:spcBef>
              <a:buClr>
                <a:srgbClr val="1C1C1C"/>
              </a:buClr>
              <a:buFont typeface="Wingdings" pitchFamily="2" charset="2"/>
              <a:buChar char="Ø"/>
            </a:pPr>
            <a:r>
              <a:rPr lang="zh-CN" altLang="en-US" sz="1000" smtClean="0">
                <a:solidFill>
                  <a:srgbClr val="333333"/>
                </a:solidFill>
                <a:latin typeface="+mn-ea"/>
                <a:ea typeface="+mn-ea"/>
              </a:rPr>
              <a:t>薪酬最基本的功用就是满足员工在生活开支方面的要求。在通货膨胀的时候，如果企业的薪酬水平调整跟不上生活成本的波动往往会招致员工的不满</a:t>
            </a:r>
            <a:endParaRPr lang="en-US" altLang="zh-CN" sz="1000" smtClean="0">
              <a:solidFill>
                <a:srgbClr val="333333"/>
              </a:solidFill>
              <a:latin typeface="+mn-ea"/>
              <a:ea typeface="+mn-ea"/>
            </a:endParaRPr>
          </a:p>
          <a:p>
            <a:pPr marL="120650" indent="-120650">
              <a:lnSpc>
                <a:spcPct val="150000"/>
              </a:lnSpc>
              <a:spcBef>
                <a:spcPct val="50000"/>
              </a:spcBef>
              <a:buClr>
                <a:srgbClr val="1C1C1C"/>
              </a:buClr>
              <a:buFont typeface="Wingdings" pitchFamily="2" charset="2"/>
              <a:buChar char="Ø"/>
            </a:pPr>
            <a:r>
              <a:rPr lang="zh-CN" altLang="en-US" sz="1000" smtClean="0">
                <a:solidFill>
                  <a:srgbClr val="333333"/>
                </a:solidFill>
                <a:latin typeface="+mn-ea"/>
                <a:ea typeface="+mn-ea"/>
              </a:rPr>
              <a:t>目前比较粗略的做法是用消费者价格指数来衡量生活成本的变动。对于一般生活成本的加薪来说，它足以满足企业的需要</a:t>
            </a:r>
            <a:endParaRPr lang="en-US" altLang="zh-CN" sz="1000" smtClean="0">
              <a:solidFill>
                <a:srgbClr val="333333"/>
              </a:solidFill>
              <a:latin typeface="+mn-ea"/>
              <a:ea typeface="+mn-ea"/>
            </a:endParaRPr>
          </a:p>
        </p:txBody>
      </p:sp>
      <p:sp>
        <p:nvSpPr>
          <p:cNvPr id="87" name="Text Box 27"/>
          <p:cNvSpPr txBox="1">
            <a:spLocks noChangeArrowheads="1"/>
          </p:cNvSpPr>
          <p:nvPr/>
        </p:nvSpPr>
        <p:spPr bwMode="black">
          <a:xfrm>
            <a:off x="7181193" y="3276603"/>
            <a:ext cx="1886611" cy="2477601"/>
          </a:xfrm>
          <a:prstGeom prst="rect">
            <a:avLst/>
          </a:prstGeom>
          <a:noFill/>
          <a:ln w="9525">
            <a:noFill/>
            <a:miter lim="800000"/>
          </a:ln>
          <a:effectLst/>
        </p:spPr>
        <p:txBody>
          <a:bodyPr>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marL="120650" indent="-120650">
              <a:lnSpc>
                <a:spcPct val="150000"/>
              </a:lnSpc>
              <a:spcBef>
                <a:spcPct val="50000"/>
              </a:spcBef>
              <a:buClr>
                <a:srgbClr val="1C1C1C"/>
              </a:buClr>
              <a:buFont typeface="Wingdings" pitchFamily="2" charset="2"/>
              <a:buChar char="Ø"/>
            </a:pPr>
            <a:r>
              <a:rPr lang="zh-CN" altLang="en-US" sz="1000" smtClean="0">
                <a:solidFill>
                  <a:srgbClr val="333333"/>
                </a:solidFill>
                <a:latin typeface="+mn-ea"/>
                <a:ea typeface="+mn-ea"/>
              </a:rPr>
              <a:t>考虑上年度的加薪幅度，为了确保企业能够尽量保持不同年份之间薪酬政策的一致性和连贯性</a:t>
            </a:r>
            <a:endParaRPr lang="en-US" altLang="zh-CN" sz="1000" smtClean="0">
              <a:solidFill>
                <a:srgbClr val="333333"/>
              </a:solidFill>
              <a:latin typeface="+mn-ea"/>
              <a:ea typeface="+mn-ea"/>
            </a:endParaRPr>
          </a:p>
          <a:p>
            <a:pPr marL="120650" indent="-120650">
              <a:lnSpc>
                <a:spcPct val="150000"/>
              </a:lnSpc>
              <a:spcBef>
                <a:spcPct val="50000"/>
              </a:spcBef>
              <a:buClr>
                <a:srgbClr val="1C1C1C"/>
              </a:buClr>
              <a:buFont typeface="Wingdings" pitchFamily="2" charset="2"/>
              <a:buChar char="Ø"/>
            </a:pPr>
            <a:r>
              <a:rPr lang="zh-CN" altLang="en-US" sz="1000" smtClean="0">
                <a:solidFill>
                  <a:srgbClr val="333333"/>
                </a:solidFill>
                <a:latin typeface="+mn-ea"/>
                <a:ea typeface="+mn-ea"/>
              </a:rPr>
              <a:t>企业的支付能力，企业的支付能力是其自身财务状况的函数。结合公司战略，企业决定其薪酬策略是“引领型”、“跟随型”还是“滞后型”</a:t>
            </a:r>
            <a:endParaRPr lang="en-US" altLang="zh-CN" sz="1000" smtClean="0">
              <a:solidFill>
                <a:srgbClr val="333333"/>
              </a:solidFill>
              <a:latin typeface="+mn-ea"/>
              <a:ea typeface="+mn-ea"/>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 name="Rectangle 2"/>
          <p:cNvSpPr>
            <a:spLocks noChangeArrowheads="1"/>
          </p:cNvSpPr>
          <p:nvPr/>
        </p:nvSpPr>
        <p:spPr bwMode="auto">
          <a:xfrm>
            <a:off x="1752604" y="3124208"/>
            <a:ext cx="6499225" cy="398463"/>
          </a:xfrm>
          <a:prstGeom prst="rect">
            <a:avLst/>
          </a:prstGeom>
          <a:solidFill>
            <a:schemeClr val="tx2">
              <a:lumMod val="20000"/>
              <a:lumOff val="80000"/>
            </a:schemeClr>
          </a:solidFill>
          <a:ln w="28575">
            <a:solidFill>
              <a:schemeClr val="folHlink"/>
            </a:solidFill>
            <a:miter lim="800000"/>
          </a:ln>
        </p:spPr>
        <p:txBody>
          <a:bodyPr wrap="none" lIns="0" tIns="0" rIns="0" bIns="0"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ctr" eaLnBrk="0" hangingPunct="0">
              <a:defRPr/>
            </a:pPr>
            <a:endParaRPr lang="zh-CN" altLang="en-US">
              <a:solidFill>
                <a:schemeClr val="bg2"/>
              </a:solidFill>
              <a:latin typeface="宋体" pitchFamily="2" charset="-122"/>
              <a:ea typeface="宋体" pitchFamily="2" charset="-122"/>
            </a:endParaRPr>
          </a:p>
        </p:txBody>
      </p:sp>
      <p:grpSp>
        <p:nvGrpSpPr>
          <p:cNvPr id="2" name="Group 12"/>
          <p:cNvGrpSpPr/>
          <p:nvPr/>
        </p:nvGrpSpPr>
        <p:grpSpPr>
          <a:xfrm>
            <a:off x="273059" y="4492641"/>
            <a:ext cx="9351963" cy="1624013"/>
            <a:chOff x="165" y="2830"/>
            <a:chExt cx="5891" cy="1023"/>
          </a:xfrm>
        </p:grpSpPr>
        <p:pic>
          <p:nvPicPr>
            <p:cNvPr id="26630" name="Picture 6" descr="14H00501"/>
            <p:cNvPicPr>
              <a:picLocks noChangeAspect="1" noChangeArrowheads="1"/>
            </p:cNvPicPr>
            <p:nvPr/>
          </p:nvPicPr>
          <p:blipFill>
            <a:blip r:embed="rId2"/>
            <a:stretch>
              <a:fillRect/>
            </a:stretch>
          </p:blipFill>
          <p:spPr bwMode="auto">
            <a:xfrm>
              <a:off x="4526" y="2833"/>
              <a:ext cx="1530" cy="1020"/>
            </a:xfrm>
            <a:prstGeom prst="rect">
              <a:avLst/>
            </a:prstGeom>
            <a:noFill/>
            <a:ln w="9525">
              <a:noFill/>
              <a:miter lim="800000"/>
            </a:ln>
          </p:spPr>
        </p:pic>
        <p:pic>
          <p:nvPicPr>
            <p:cNvPr id="26631" name="Picture 7" descr="14H00530"/>
            <p:cNvPicPr>
              <a:picLocks noChangeAspect="1" noChangeArrowheads="1"/>
            </p:cNvPicPr>
            <p:nvPr/>
          </p:nvPicPr>
          <p:blipFill>
            <a:blip r:embed="rId3"/>
            <a:srcRect l="24640"/>
            <a:stretch>
              <a:fillRect/>
            </a:stretch>
          </p:blipFill>
          <p:spPr bwMode="auto">
            <a:xfrm>
              <a:off x="3327" y="2833"/>
              <a:ext cx="1153" cy="1020"/>
            </a:xfrm>
            <a:prstGeom prst="rect">
              <a:avLst/>
            </a:prstGeom>
            <a:noFill/>
            <a:ln w="9525">
              <a:noFill/>
              <a:miter lim="800000"/>
            </a:ln>
          </p:spPr>
        </p:pic>
        <p:pic>
          <p:nvPicPr>
            <p:cNvPr id="26632" name="Picture 10" descr="12H00011"/>
            <p:cNvPicPr>
              <a:picLocks noChangeAspect="1" noChangeArrowheads="1"/>
            </p:cNvPicPr>
            <p:nvPr/>
          </p:nvPicPr>
          <p:blipFill>
            <a:blip r:embed="rId4"/>
            <a:stretch>
              <a:fillRect/>
            </a:stretch>
          </p:blipFill>
          <p:spPr bwMode="auto">
            <a:xfrm>
              <a:off x="1744" y="2831"/>
              <a:ext cx="1540" cy="1020"/>
            </a:xfrm>
            <a:prstGeom prst="rect">
              <a:avLst/>
            </a:prstGeom>
            <a:noFill/>
            <a:ln w="9525">
              <a:noFill/>
              <a:miter lim="800000"/>
            </a:ln>
          </p:spPr>
        </p:pic>
        <p:pic>
          <p:nvPicPr>
            <p:cNvPr id="26633" name="Picture 11" descr="14H00341"/>
            <p:cNvPicPr>
              <a:picLocks noChangeAspect="1" noChangeArrowheads="1"/>
            </p:cNvPicPr>
            <p:nvPr/>
          </p:nvPicPr>
          <p:blipFill>
            <a:blip r:embed="rId5"/>
            <a:stretch>
              <a:fillRect/>
            </a:stretch>
          </p:blipFill>
          <p:spPr bwMode="auto">
            <a:xfrm>
              <a:off x="165" y="2830"/>
              <a:ext cx="1530" cy="1020"/>
            </a:xfrm>
            <a:prstGeom prst="rect">
              <a:avLst/>
            </a:prstGeom>
            <a:noFill/>
            <a:ln w="9525">
              <a:noFill/>
              <a:miter lim="800000"/>
            </a:ln>
          </p:spPr>
        </p:pic>
      </p:grpSp>
      <p:sp>
        <p:nvSpPr>
          <p:cNvPr id="26628" name="Rectangle 12"/>
          <p:cNvSpPr>
            <a:spLocks noGrp="1" noChangeArrowheads="1"/>
          </p:cNvSpPr>
          <p:nvPr>
            <p:ph type="title" idx="4294967295"/>
          </p:nvPr>
        </p:nvSpPr>
        <p:spPr>
          <a:xfrm>
            <a:off x="517525" y="155576"/>
            <a:ext cx="7780338" cy="682625"/>
          </a:xfrm>
        </p:spPr>
        <p:txBody>
          <a:bodyPr/>
          <a:lstStyle/>
          <a:p>
            <a:r>
              <a:rPr lang="zh-CN" altLang="en-US" sz="2800" smtClean="0">
                <a:latin typeface="宋体" pitchFamily="2" charset="-122"/>
              </a:rPr>
              <a:t>目录</a:t>
            </a:r>
            <a:endParaRPr lang="en-US" sz="2800" smtClean="0">
              <a:latin typeface="宋体" pitchFamily="2" charset="-122"/>
            </a:endParaRPr>
          </a:p>
        </p:txBody>
      </p:sp>
      <p:sp>
        <p:nvSpPr>
          <p:cNvPr id="26629" name="Text Box 4"/>
          <p:cNvSpPr txBox="1">
            <a:spLocks noChangeArrowheads="1"/>
          </p:cNvSpPr>
          <p:nvPr/>
        </p:nvSpPr>
        <p:spPr bwMode="auto">
          <a:xfrm>
            <a:off x="2085974" y="1400177"/>
            <a:ext cx="6143625" cy="2943225"/>
          </a:xfrm>
          <a:prstGeom prst="rect">
            <a:avLst/>
          </a:prstGeom>
          <a:noFill/>
          <a:ln w="12699">
            <a:noFill/>
            <a:miter lim="800000"/>
          </a:ln>
        </p:spPr>
        <p:txBody>
          <a:bodyPr lIns="0" tIns="0" rIns="0" bIns="0"/>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marL="609600" indent="-609600" eaLnBrk="0" hangingPunct="0">
              <a:lnSpc>
                <a:spcPct val="200000"/>
              </a:lnSpc>
              <a:spcBef>
                <a:spcPct val="60000"/>
              </a:spcBef>
              <a:buClr>
                <a:schemeClr val="tx1"/>
              </a:buClr>
              <a:buFont typeface="Wingdings" pitchFamily="2" charset="2"/>
              <a:buAutoNum type="ea1JpnChsDbPeriod"/>
            </a:pPr>
            <a:r>
              <a:rPr lang="en-US" altLang="zh-CN" sz="2000" b="1" smtClean="0">
                <a:solidFill>
                  <a:schemeClr val="tx1"/>
                </a:solidFill>
                <a:latin typeface="宋体" pitchFamily="2" charset="-122"/>
                <a:ea typeface="宋体" pitchFamily="2" charset="-122"/>
              </a:rPr>
              <a:t>OUC</a:t>
            </a:r>
            <a:r>
              <a:rPr lang="zh-CN" altLang="en-US" sz="2000" b="1" smtClean="0">
                <a:solidFill>
                  <a:schemeClr val="tx1"/>
                </a:solidFill>
                <a:latin typeface="宋体" pitchFamily="2" charset="-122"/>
                <a:ea typeface="宋体" pitchFamily="2" charset="-122"/>
              </a:rPr>
              <a:t>薪酬管理现状分析</a:t>
            </a:r>
            <a:endParaRPr lang="en-US" altLang="zh-CN" sz="2000" b="1" smtClean="0">
              <a:solidFill>
                <a:schemeClr val="tx1"/>
              </a:solidFill>
              <a:latin typeface="宋体" pitchFamily="2" charset="-122"/>
              <a:ea typeface="宋体" pitchFamily="2" charset="-122"/>
            </a:endParaRPr>
          </a:p>
          <a:p>
            <a:pPr marL="609600" indent="-609600" eaLnBrk="0" hangingPunct="0">
              <a:lnSpc>
                <a:spcPct val="200000"/>
              </a:lnSpc>
              <a:spcBef>
                <a:spcPct val="60000"/>
              </a:spcBef>
              <a:buClr>
                <a:schemeClr val="tx1"/>
              </a:buClr>
              <a:buFont typeface="Wingdings" pitchFamily="2" charset="2"/>
              <a:buAutoNum type="ea1JpnChsDbPeriod"/>
            </a:pPr>
            <a:r>
              <a:rPr lang="zh-CN" altLang="en-US" sz="2000" b="1" smtClean="0">
                <a:solidFill>
                  <a:schemeClr val="tx1"/>
                </a:solidFill>
                <a:latin typeface="宋体" pitchFamily="2" charset="-122"/>
                <a:ea typeface="宋体" pitchFamily="2" charset="-122"/>
              </a:rPr>
              <a:t>薪酬体系设计原则</a:t>
            </a:r>
            <a:endParaRPr lang="en-US" altLang="zh-CN" sz="2000" b="1" smtClean="0">
              <a:solidFill>
                <a:schemeClr val="tx1"/>
              </a:solidFill>
              <a:latin typeface="宋体" pitchFamily="2" charset="-122"/>
              <a:ea typeface="宋体" pitchFamily="2" charset="-122"/>
            </a:endParaRPr>
          </a:p>
          <a:p>
            <a:pPr marL="609600" indent="-609600" eaLnBrk="0" hangingPunct="0">
              <a:lnSpc>
                <a:spcPct val="200000"/>
              </a:lnSpc>
              <a:spcBef>
                <a:spcPct val="60000"/>
              </a:spcBef>
              <a:buClr>
                <a:schemeClr val="tx1"/>
              </a:buClr>
              <a:buFont typeface="Wingdings" pitchFamily="2" charset="2"/>
              <a:buAutoNum type="ea1JpnChsDbPeriod"/>
            </a:pPr>
            <a:r>
              <a:rPr lang="en-US" altLang="zh-CN" sz="2000" b="1" smtClean="0">
                <a:solidFill>
                  <a:schemeClr val="tx1"/>
                </a:solidFill>
                <a:latin typeface="宋体" pitchFamily="2" charset="-122"/>
                <a:ea typeface="宋体" pitchFamily="2" charset="-122"/>
              </a:rPr>
              <a:t>OUC</a:t>
            </a:r>
            <a:r>
              <a:rPr lang="zh-CN" altLang="en-US" sz="2000" b="1" smtClean="0">
                <a:solidFill>
                  <a:schemeClr val="tx1"/>
                </a:solidFill>
                <a:latin typeface="宋体" pitchFamily="2" charset="-122"/>
                <a:ea typeface="宋体" pitchFamily="2" charset="-122"/>
              </a:rPr>
              <a:t>薪酬体系优化</a:t>
            </a:r>
            <a:endParaRPr lang="en-US" altLang="zh-CN" sz="2000" b="1" smtClean="0">
              <a:solidFill>
                <a:schemeClr val="tx1"/>
              </a:solidFill>
              <a:latin typeface="宋体" pitchFamily="2" charset="-122"/>
              <a:ea typeface="宋体" pitchFamily="2" charset="-122"/>
            </a:endParaRPr>
          </a:p>
        </p:txBody>
      </p:sp>
    </p:spTree>
  </p:cSld>
  <p:clrMapOvr>
    <a:masterClrMapping/>
  </p:clrMapOvr>
  <p:transition>
    <p:wipe dir="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6" name="Rounded Rectangle 25"/>
          <p:cNvSpPr/>
          <p:nvPr/>
        </p:nvSpPr>
        <p:spPr bwMode="auto">
          <a:xfrm>
            <a:off x="685800" y="1981200"/>
            <a:ext cx="3352800" cy="457200"/>
          </a:xfrm>
          <a:prstGeom prst="roundRect">
            <a:avLst/>
          </a:prstGeom>
          <a:solidFill>
            <a:schemeClr val="bg2">
              <a:lumMod val="40000"/>
              <a:lumOff val="60000"/>
            </a:schemeClr>
          </a:solidFill>
          <a:ln w="9525" cap="flat" cmpd="sng" algn="ctr">
            <a:solidFill>
              <a:schemeClr val="accent1"/>
            </a:solidFill>
            <a:prstDash val="solid"/>
            <a:round/>
            <a:headEnd type="none" w="med" len="med"/>
            <a:tailEnd type="none" w="med" len="med"/>
          </a:ln>
          <a:effectLst/>
        </p:spPr>
        <p:txBody>
          <a:bodyPr vert="horz" wrap="square" lIns="0" tIns="0" rIns="0" bIns="0" numCol="1" rtlCol="0" anchor="t" anchorCtr="0" compatLnSpc="1">
            <a:prstTxWarp prst="textNoShape">
              <a:avLst/>
            </a:prstTxWarp>
            <a:no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marL="0" marR="0" indent="0" algn="l" defTabSz="914400" rtl="0" eaLnBrk="1" fontAlgn="base" latinLnBrk="0" hangingPunct="1">
              <a:lnSpc>
                <a:spcPct val="100000"/>
              </a:lnSpc>
              <a:spcBef>
                <a:spcPct val="0"/>
              </a:spcBef>
              <a:spcAft>
                <a:spcPct val="0"/>
              </a:spcAft>
              <a:buClrTx/>
              <a:buSzTx/>
              <a:buFontTx/>
              <a:buNone/>
            </a:pPr>
            <a:endParaRPr lang="en-US" sz="1600" smtClean="0">
              <a:latin typeface="宋体" pitchFamily="2" charset="-122"/>
              <a:ea typeface="宋体" pitchFamily="2" charset="-122"/>
            </a:endParaRPr>
          </a:p>
        </p:txBody>
      </p:sp>
      <p:sp>
        <p:nvSpPr>
          <p:cNvPr id="20" name="Rounded Rectangle 19"/>
          <p:cNvSpPr/>
          <p:nvPr/>
        </p:nvSpPr>
        <p:spPr bwMode="auto">
          <a:xfrm>
            <a:off x="4876801" y="1981200"/>
            <a:ext cx="4114800" cy="457200"/>
          </a:xfrm>
          <a:prstGeom prst="roundRect">
            <a:avLst/>
          </a:prstGeom>
          <a:solidFill>
            <a:srgbClr val="FFC000"/>
          </a:solidFill>
          <a:ln w="9525" cap="flat" cmpd="sng" algn="ctr">
            <a:solidFill>
              <a:schemeClr val="tx2">
                <a:lumMod val="20000"/>
                <a:lumOff val="80000"/>
              </a:schemeClr>
            </a:solidFill>
            <a:prstDash val="solid"/>
            <a:round/>
            <a:headEnd type="none" w="med" len="med"/>
            <a:tailEnd type="none" w="med" len="med"/>
          </a:ln>
          <a:effectLst/>
        </p:spPr>
        <p:txBody>
          <a:bodyPr vert="horz" wrap="square" lIns="0" tIns="0" rIns="0" bIns="0" numCol="1" rtlCol="0" anchor="t" anchorCtr="0" compatLnSpc="1">
            <a:prstTxWarp prst="textNoShape">
              <a:avLst/>
            </a:prstTxWarp>
            <a:no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marL="0" marR="0" indent="0" algn="l" defTabSz="914400" rtl="0" eaLnBrk="1" fontAlgn="base" latinLnBrk="0" hangingPunct="1">
              <a:lnSpc>
                <a:spcPct val="100000"/>
              </a:lnSpc>
              <a:spcBef>
                <a:spcPct val="0"/>
              </a:spcBef>
              <a:spcAft>
                <a:spcPct val="0"/>
              </a:spcAft>
              <a:buClrTx/>
              <a:buSzTx/>
              <a:buFontTx/>
              <a:buNone/>
            </a:pPr>
            <a:endParaRPr lang="en-US" sz="1600" smtClean="0">
              <a:latin typeface="宋体" pitchFamily="2" charset="-122"/>
              <a:ea typeface="宋体" pitchFamily="2" charset="-122"/>
            </a:endParaRPr>
          </a:p>
        </p:txBody>
      </p:sp>
      <p:sp>
        <p:nvSpPr>
          <p:cNvPr id="19" name="Round Same Side Corner Rectangle 18"/>
          <p:cNvSpPr/>
          <p:nvPr/>
        </p:nvSpPr>
        <p:spPr bwMode="auto">
          <a:xfrm>
            <a:off x="4876801" y="2667000"/>
            <a:ext cx="4114800" cy="3352800"/>
          </a:xfrm>
          <a:prstGeom prst="round2SameRect">
            <a:avLst>
              <a:gd name="adj1" fmla="val 0"/>
              <a:gd name="adj2" fmla="val 0"/>
            </a:avLst>
          </a:prstGeom>
          <a:solidFill>
            <a:schemeClr val="tx2">
              <a:lumMod val="40000"/>
              <a:lumOff val="60000"/>
            </a:schemeClr>
          </a:solidFill>
          <a:ln w="9525" cap="flat" cmpd="sng" algn="ctr">
            <a:noFill/>
            <a:prstDash val="solid"/>
            <a:round/>
            <a:headEnd type="none" w="med" len="med"/>
            <a:tailEnd type="none" w="med" len="med"/>
          </a:ln>
          <a:effectLst/>
        </p:spPr>
        <p:txBody>
          <a:bodyPr vert="horz" wrap="square" lIns="0" tIns="0" rIns="0" bIns="0" numCol="1" rtlCol="0" anchor="t" anchorCtr="0" compatLnSpc="1">
            <a:prstTxWarp prst="textNoShape">
              <a:avLst/>
            </a:prstTxWarp>
            <a:no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marL="177800" indent="-177800">
              <a:lnSpc>
                <a:spcPct val="130000"/>
              </a:lnSpc>
              <a:spcBef>
                <a:spcPts val="600"/>
              </a:spcBef>
              <a:buClr>
                <a:schemeClr val="hlink"/>
              </a:buClr>
              <a:buFont typeface="Wingdings" pitchFamily="2" charset="2"/>
              <a:buChar char="Ø"/>
            </a:pPr>
            <a:endParaRPr lang="en-US" altLang="zh-CN" sz="1400" smtClean="0">
              <a:solidFill>
                <a:schemeClr val="tx1"/>
              </a:solidFill>
              <a:latin typeface="宋体" pitchFamily="2" charset="-122"/>
              <a:ea typeface="宋体" pitchFamily="2" charset="-122"/>
            </a:endParaRPr>
          </a:p>
        </p:txBody>
      </p:sp>
      <p:sp>
        <p:nvSpPr>
          <p:cNvPr id="13314" name="Rectangle 2"/>
          <p:cNvSpPr>
            <a:spLocks noGrp="1" noChangeArrowheads="1"/>
          </p:cNvSpPr>
          <p:nvPr>
            <p:ph type="title"/>
          </p:nvPr>
        </p:nvSpPr>
        <p:spPr>
          <a:xfrm>
            <a:off x="101600" y="101600"/>
            <a:ext cx="7366000" cy="812800"/>
          </a:xfrm>
        </p:spPr>
        <p:txBody>
          <a:bodyPr anchor="ctr"/>
          <a:lstStyle/>
          <a:p>
            <a:pPr eaLnBrk="1" hangingPunct="1"/>
            <a:r>
              <a:rPr lang="zh-CN" altLang="en-US" sz="2200" smtClean="0">
                <a:solidFill>
                  <a:schemeClr val="tx1"/>
                </a:solidFill>
              </a:rPr>
              <a:t>针对</a:t>
            </a:r>
            <a:r>
              <a:rPr lang="en-US" altLang="zh-CN" sz="2200" smtClean="0">
                <a:solidFill>
                  <a:schemeClr val="tx1"/>
                </a:solidFill>
              </a:rPr>
              <a:t>OUC</a:t>
            </a:r>
            <a:r>
              <a:rPr lang="zh-CN" altLang="en-US" sz="2200" smtClean="0">
                <a:solidFill>
                  <a:schemeClr val="tx1"/>
                </a:solidFill>
              </a:rPr>
              <a:t>目前薪酬结构存在的四大主要问题，安永建议采取以下相应措施</a:t>
            </a:r>
            <a:endParaRPr lang="en-US" altLang="zh-CN" sz="2200" smtClean="0">
              <a:solidFill>
                <a:schemeClr val="tx1"/>
              </a:solidFill>
            </a:endParaRPr>
          </a:p>
        </p:txBody>
      </p:sp>
      <p:sp>
        <p:nvSpPr>
          <p:cNvPr id="13315" name="Rectangle 3"/>
          <p:cNvSpPr>
            <a:spLocks noGrp="1" noChangeArrowheads="1"/>
          </p:cNvSpPr>
          <p:nvPr>
            <p:ph type="body" sz="half" idx="1"/>
          </p:nvPr>
        </p:nvSpPr>
        <p:spPr>
          <a:xfrm>
            <a:off x="609600" y="1143000"/>
            <a:ext cx="8534400" cy="533400"/>
          </a:xfrm>
        </p:spPr>
        <p:txBody>
          <a:bodyPr/>
          <a:lstStyle/>
          <a:p>
            <a:pPr marL="176213" indent="-176213" eaLnBrk="1" hangingPunct="1">
              <a:lnSpc>
                <a:spcPct val="130000"/>
              </a:lnSpc>
              <a:buClr>
                <a:schemeClr val="hlink"/>
              </a:buClr>
              <a:buFont typeface="Wingdings" pitchFamily="2" charset="2"/>
              <a:buChar char="Ø"/>
            </a:pPr>
            <a:r>
              <a:rPr lang="zh-CN" altLang="en-US" sz="1400" smtClean="0">
                <a:solidFill>
                  <a:srgbClr val="00182A"/>
                </a:solidFill>
                <a:latin typeface="+mj-ea"/>
                <a:ea typeface="+mj-ea"/>
              </a:rPr>
              <a:t>针对大学城目前发展的阶段性特征以及目存在的问题，建议从以下四个方面采取相应的措施，首先确立薪酬体系，完善薪酬构成；建立员工和管理人员的绩效考核和激励机制；并在应用的过程中逐渐完善和改进</a:t>
            </a:r>
            <a:endParaRPr lang="en-US" altLang="zh-CN" sz="1400" smtClean="0">
              <a:solidFill>
                <a:srgbClr val="00182A"/>
              </a:solidFill>
              <a:latin typeface="+mj-ea"/>
              <a:ea typeface="+mj-ea"/>
            </a:endParaRPr>
          </a:p>
          <a:p>
            <a:pPr marL="176213" indent="-176213" eaLnBrk="1" hangingPunct="1">
              <a:lnSpc>
                <a:spcPct val="130000"/>
              </a:lnSpc>
              <a:buClr>
                <a:schemeClr val="hlink"/>
              </a:buClr>
              <a:buFont typeface="Wingdings" pitchFamily="2" charset="2"/>
              <a:buNone/>
            </a:pPr>
            <a:endParaRPr lang="en-US" altLang="zh-CN" sz="1800" smtClean="0"/>
          </a:p>
        </p:txBody>
      </p:sp>
      <p:sp>
        <p:nvSpPr>
          <p:cNvPr id="13318" name="Text Box 6"/>
          <p:cNvSpPr txBox="1">
            <a:spLocks noChangeArrowheads="1"/>
          </p:cNvSpPr>
          <p:nvPr/>
        </p:nvSpPr>
        <p:spPr bwMode="auto">
          <a:xfrm>
            <a:off x="914399" y="2071304"/>
            <a:ext cx="2868613" cy="276999"/>
          </a:xfrm>
          <a:prstGeom prst="rect">
            <a:avLst/>
          </a:prstGeom>
          <a:noFill/>
          <a:ln w="6350">
            <a:noFill/>
            <a:miter lim="800000"/>
          </a:ln>
        </p:spPr>
        <p:txBody>
          <a:bodyPr lIns="0" tIns="0" rIns="0" bIns="0" anchor="ctr">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ctr" eaLnBrk="0" hangingPunct="0"/>
            <a:r>
              <a:rPr lang="zh-CN" altLang="en-US" sz="1600" b="1">
                <a:solidFill>
                  <a:schemeClr val="tx1"/>
                </a:solidFill>
                <a:latin typeface="宋体" pitchFamily="2" charset="-122"/>
                <a:ea typeface="宋体" pitchFamily="2" charset="-122"/>
              </a:rPr>
              <a:t>现</a:t>
            </a:r>
            <a:r>
              <a:rPr lang="zh-CN" altLang="en-US" b="1" smtClean="0">
                <a:solidFill>
                  <a:schemeClr val="tx1"/>
                </a:solidFill>
                <a:latin typeface="宋体" pitchFamily="2" charset="-122"/>
                <a:ea typeface="宋体" pitchFamily="2" charset="-122"/>
              </a:rPr>
              <a:t>有的</a:t>
            </a:r>
            <a:r>
              <a:rPr lang="zh-CN" altLang="en-US" sz="1600" b="1" smtClean="0">
                <a:solidFill>
                  <a:schemeClr val="tx1"/>
                </a:solidFill>
                <a:latin typeface="宋体" pitchFamily="2" charset="-122"/>
                <a:ea typeface="宋体" pitchFamily="2" charset="-122"/>
              </a:rPr>
              <a:t>问题</a:t>
            </a:r>
            <a:endParaRPr lang="zh-CN" altLang="en-US" sz="1600" b="1">
              <a:solidFill>
                <a:schemeClr val="tx1"/>
              </a:solidFill>
              <a:latin typeface="宋体" pitchFamily="2" charset="-122"/>
              <a:ea typeface="宋体" pitchFamily="2" charset="-122"/>
            </a:endParaRPr>
          </a:p>
        </p:txBody>
      </p:sp>
      <p:sp>
        <p:nvSpPr>
          <p:cNvPr id="13325" name="Text Box 13"/>
          <p:cNvSpPr txBox="1">
            <a:spLocks noChangeArrowheads="1"/>
          </p:cNvSpPr>
          <p:nvPr/>
        </p:nvSpPr>
        <p:spPr bwMode="auto">
          <a:xfrm>
            <a:off x="5437188" y="2071304"/>
            <a:ext cx="2868613" cy="276999"/>
          </a:xfrm>
          <a:prstGeom prst="rect">
            <a:avLst/>
          </a:prstGeom>
          <a:noFill/>
          <a:ln w="6350">
            <a:noFill/>
            <a:miter lim="800000"/>
          </a:ln>
        </p:spPr>
        <p:txBody>
          <a:bodyPr wrap="square" lIns="0" tIns="0" rIns="0" bIns="0" anchor="ctr">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ctr" eaLnBrk="0" hangingPunct="0"/>
            <a:r>
              <a:rPr lang="zh-CN" altLang="en-US" b="1" smtClean="0">
                <a:solidFill>
                  <a:schemeClr val="tx1"/>
                </a:solidFill>
                <a:latin typeface="宋体" pitchFamily="2" charset="-122"/>
                <a:ea typeface="宋体" pitchFamily="2" charset="-122"/>
              </a:rPr>
              <a:t>相应的措施</a:t>
            </a:r>
            <a:endParaRPr lang="en-US" altLang="zh-CN" sz="1800" b="1">
              <a:solidFill>
                <a:schemeClr val="tx1"/>
              </a:solidFill>
              <a:latin typeface="宋体" pitchFamily="2" charset="-122"/>
              <a:ea typeface="宋体" pitchFamily="2" charset="-122"/>
            </a:endParaRPr>
          </a:p>
        </p:txBody>
      </p:sp>
      <p:sp>
        <p:nvSpPr>
          <p:cNvPr id="21" name="Rectangle 20"/>
          <p:cNvSpPr/>
          <p:nvPr/>
        </p:nvSpPr>
        <p:spPr bwMode="auto">
          <a:xfrm>
            <a:off x="685800" y="2819400"/>
            <a:ext cx="8534400" cy="609600"/>
          </a:xfrm>
          <a:prstGeom prst="rect">
            <a:avLst/>
          </a:prstGeom>
          <a:noFill/>
          <a:ln w="9525" cap="flat" cmpd="sng" algn="ctr">
            <a:solidFill>
              <a:srgbClr val="FFC000"/>
            </a:solidFill>
            <a:prstDash val="solid"/>
            <a:round/>
            <a:headEnd type="none" w="med" len="med"/>
            <a:tailEnd type="none" w="med" len="med"/>
          </a:ln>
          <a:effectLst/>
        </p:spPr>
        <p:txBody>
          <a:bodyPr vert="horz" wrap="square" lIns="0" tIns="0" rIns="0" bIns="0" numCol="1" rtlCol="0" anchor="t" anchorCtr="0" compatLnSpc="1">
            <a:prstTxWarp prst="textNoShape">
              <a:avLst/>
            </a:prstTxWarp>
            <a:no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marL="0" marR="0" indent="0" algn="l" defTabSz="914400" rtl="0" eaLnBrk="1" fontAlgn="base" latinLnBrk="0" hangingPunct="1">
              <a:lnSpc>
                <a:spcPct val="100000"/>
              </a:lnSpc>
              <a:spcBef>
                <a:spcPct val="0"/>
              </a:spcBef>
              <a:spcAft>
                <a:spcPct val="0"/>
              </a:spcAft>
              <a:buClrTx/>
              <a:buSzTx/>
              <a:buFontTx/>
              <a:buNone/>
            </a:pPr>
            <a:endParaRPr lang="en-US" sz="1600" smtClean="0">
              <a:latin typeface="宋体" pitchFamily="2" charset="-122"/>
              <a:ea typeface="宋体" pitchFamily="2" charset="-122"/>
            </a:endParaRPr>
          </a:p>
        </p:txBody>
      </p:sp>
      <p:sp>
        <p:nvSpPr>
          <p:cNvPr id="22" name="Rectangle 21"/>
          <p:cNvSpPr/>
          <p:nvPr/>
        </p:nvSpPr>
        <p:spPr bwMode="auto">
          <a:xfrm>
            <a:off x="685800" y="3606800"/>
            <a:ext cx="8534400" cy="609600"/>
          </a:xfrm>
          <a:prstGeom prst="rect">
            <a:avLst/>
          </a:prstGeom>
          <a:noFill/>
          <a:ln w="9525" cap="flat" cmpd="sng" algn="ctr">
            <a:solidFill>
              <a:srgbClr val="FFC000"/>
            </a:solidFill>
            <a:prstDash val="solid"/>
            <a:round/>
            <a:headEnd type="none" w="med" len="med"/>
            <a:tailEnd type="none" w="med" len="med"/>
          </a:ln>
          <a:effectLst/>
        </p:spPr>
        <p:txBody>
          <a:bodyPr vert="horz" wrap="square" lIns="0" tIns="0" rIns="0" bIns="0" numCol="1" rtlCol="0" anchor="t" anchorCtr="0" compatLnSpc="1">
            <a:prstTxWarp prst="textNoShape">
              <a:avLst/>
            </a:prstTxWarp>
            <a:no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marL="0" marR="0" indent="0" algn="l" defTabSz="914400" rtl="0" eaLnBrk="1" fontAlgn="base" latinLnBrk="0" hangingPunct="1">
              <a:lnSpc>
                <a:spcPct val="100000"/>
              </a:lnSpc>
              <a:spcBef>
                <a:spcPct val="0"/>
              </a:spcBef>
              <a:spcAft>
                <a:spcPct val="0"/>
              </a:spcAft>
              <a:buClrTx/>
              <a:buSzTx/>
              <a:buFontTx/>
              <a:buNone/>
            </a:pPr>
            <a:endParaRPr lang="en-US" sz="1600" smtClean="0">
              <a:latin typeface="宋体" pitchFamily="2" charset="-122"/>
              <a:ea typeface="宋体" pitchFamily="2" charset="-122"/>
            </a:endParaRPr>
          </a:p>
        </p:txBody>
      </p:sp>
      <p:sp>
        <p:nvSpPr>
          <p:cNvPr id="23" name="Rectangle 22"/>
          <p:cNvSpPr/>
          <p:nvPr/>
        </p:nvSpPr>
        <p:spPr bwMode="auto">
          <a:xfrm>
            <a:off x="685800" y="4368800"/>
            <a:ext cx="8534400" cy="609600"/>
          </a:xfrm>
          <a:prstGeom prst="rect">
            <a:avLst/>
          </a:prstGeom>
          <a:noFill/>
          <a:ln w="9525" cap="flat" cmpd="sng" algn="ctr">
            <a:solidFill>
              <a:srgbClr val="FFC000"/>
            </a:solidFill>
            <a:prstDash val="solid"/>
            <a:round/>
            <a:headEnd type="none" w="med" len="med"/>
            <a:tailEnd type="none" w="med" len="med"/>
          </a:ln>
          <a:effectLst/>
        </p:spPr>
        <p:txBody>
          <a:bodyPr vert="horz" wrap="square" lIns="0" tIns="0" rIns="0" bIns="0" numCol="1" rtlCol="0" anchor="t" anchorCtr="0" compatLnSpc="1">
            <a:prstTxWarp prst="textNoShape">
              <a:avLst/>
            </a:prstTxWarp>
            <a:no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marL="0" marR="0" indent="0" algn="l" defTabSz="914400" rtl="0" eaLnBrk="1" fontAlgn="base" latinLnBrk="0" hangingPunct="1">
              <a:lnSpc>
                <a:spcPct val="100000"/>
              </a:lnSpc>
              <a:spcBef>
                <a:spcPct val="0"/>
              </a:spcBef>
              <a:spcAft>
                <a:spcPct val="0"/>
              </a:spcAft>
              <a:buClrTx/>
              <a:buSzTx/>
              <a:buFontTx/>
              <a:buNone/>
            </a:pPr>
            <a:endParaRPr lang="en-US" sz="1600" smtClean="0">
              <a:latin typeface="宋体" pitchFamily="2" charset="-122"/>
              <a:ea typeface="宋体" pitchFamily="2" charset="-122"/>
            </a:endParaRPr>
          </a:p>
        </p:txBody>
      </p:sp>
      <p:sp>
        <p:nvSpPr>
          <p:cNvPr id="24" name="Rectangle 23"/>
          <p:cNvSpPr/>
          <p:nvPr/>
        </p:nvSpPr>
        <p:spPr bwMode="auto">
          <a:xfrm>
            <a:off x="685800" y="5203043"/>
            <a:ext cx="8534400" cy="609600"/>
          </a:xfrm>
          <a:prstGeom prst="rect">
            <a:avLst/>
          </a:prstGeom>
          <a:noFill/>
          <a:ln w="9525" cap="flat" cmpd="sng" algn="ctr">
            <a:solidFill>
              <a:srgbClr val="FFC000"/>
            </a:solidFill>
            <a:prstDash val="solid"/>
            <a:round/>
            <a:headEnd type="none" w="med" len="med"/>
            <a:tailEnd type="none" w="med" len="med"/>
          </a:ln>
          <a:effectLst/>
        </p:spPr>
        <p:txBody>
          <a:bodyPr vert="horz" wrap="square" lIns="0" tIns="0" rIns="0" bIns="0" numCol="1" rtlCol="0" anchor="t" anchorCtr="0" compatLnSpc="1">
            <a:prstTxWarp prst="textNoShape">
              <a:avLst/>
            </a:prstTxWarp>
            <a:no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marL="0" marR="0" indent="0" algn="l" defTabSz="914400" rtl="0" eaLnBrk="1" fontAlgn="base" latinLnBrk="0" hangingPunct="1">
              <a:lnSpc>
                <a:spcPct val="100000"/>
              </a:lnSpc>
              <a:spcBef>
                <a:spcPct val="0"/>
              </a:spcBef>
              <a:spcAft>
                <a:spcPct val="0"/>
              </a:spcAft>
              <a:buClrTx/>
              <a:buSzTx/>
              <a:buFontTx/>
              <a:buNone/>
            </a:pPr>
            <a:endParaRPr lang="en-US" sz="1600" smtClean="0">
              <a:latin typeface="宋体" pitchFamily="2" charset="-122"/>
              <a:ea typeface="宋体" pitchFamily="2" charset="-122"/>
            </a:endParaRPr>
          </a:p>
        </p:txBody>
      </p:sp>
      <p:sp>
        <p:nvSpPr>
          <p:cNvPr id="27" name="Rectangle 26"/>
          <p:cNvSpPr/>
          <p:nvPr/>
        </p:nvSpPr>
        <p:spPr>
          <a:xfrm>
            <a:off x="838200" y="2971800"/>
            <a:ext cx="2518638" cy="372410"/>
          </a:xfrm>
          <a:prstGeom prst="rect">
            <a:avLst/>
          </a:prstGeom>
        </p:spPr>
        <p:txBody>
          <a:bodyPr wrap="none">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marL="177800" indent="-177800">
              <a:lnSpc>
                <a:spcPct val="130000"/>
              </a:lnSpc>
              <a:spcBef>
                <a:spcPts val="600"/>
              </a:spcBef>
              <a:buClr>
                <a:schemeClr val="hlink"/>
              </a:buClr>
              <a:buFont typeface="Wingdings" pitchFamily="2" charset="2"/>
              <a:buChar char="Ø"/>
            </a:pPr>
            <a:r>
              <a:rPr lang="zh-CN" altLang="en-US" sz="1400" smtClean="0">
                <a:solidFill>
                  <a:schemeClr val="tx1"/>
                </a:solidFill>
                <a:latin typeface="宋体" pitchFamily="2" charset="-122"/>
                <a:ea typeface="宋体" pitchFamily="2" charset="-122"/>
              </a:rPr>
              <a:t>薪资结构确定的基础不明确</a:t>
            </a:r>
            <a:endParaRPr lang="en-US" altLang="zh-CN" sz="1400" smtClean="0">
              <a:solidFill>
                <a:schemeClr val="tx1"/>
              </a:solidFill>
              <a:latin typeface="宋体" pitchFamily="2" charset="-122"/>
              <a:ea typeface="宋体" pitchFamily="2" charset="-122"/>
            </a:endParaRPr>
          </a:p>
        </p:txBody>
      </p:sp>
      <p:sp>
        <p:nvSpPr>
          <p:cNvPr id="28" name="Rectangle 27"/>
          <p:cNvSpPr/>
          <p:nvPr/>
        </p:nvSpPr>
        <p:spPr>
          <a:xfrm>
            <a:off x="838208" y="3745240"/>
            <a:ext cx="1800493" cy="372410"/>
          </a:xfrm>
          <a:prstGeom prst="rect">
            <a:avLst/>
          </a:prstGeom>
        </p:spPr>
        <p:txBody>
          <a:bodyPr wrap="none">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marL="177800" indent="-177800">
              <a:lnSpc>
                <a:spcPct val="130000"/>
              </a:lnSpc>
              <a:spcBef>
                <a:spcPts val="600"/>
              </a:spcBef>
              <a:buClr>
                <a:schemeClr val="hlink"/>
              </a:buClr>
              <a:buFont typeface="Wingdings" pitchFamily="2" charset="2"/>
              <a:buChar char="Ø"/>
            </a:pPr>
            <a:r>
              <a:rPr lang="zh-CN" altLang="en-US" sz="1400" smtClean="0">
                <a:solidFill>
                  <a:schemeClr val="tx1"/>
                </a:solidFill>
                <a:latin typeface="宋体" pitchFamily="2" charset="-122"/>
                <a:ea typeface="宋体" pitchFamily="2" charset="-122"/>
              </a:rPr>
              <a:t>薪酬与绩效未挂钩</a:t>
            </a:r>
            <a:endParaRPr lang="en-US" altLang="zh-CN" sz="1400" smtClean="0">
              <a:solidFill>
                <a:schemeClr val="tx1"/>
              </a:solidFill>
              <a:latin typeface="宋体" pitchFamily="2" charset="-122"/>
              <a:ea typeface="宋体" pitchFamily="2" charset="-122"/>
            </a:endParaRPr>
          </a:p>
        </p:txBody>
      </p:sp>
      <p:sp>
        <p:nvSpPr>
          <p:cNvPr id="29" name="Rectangle 28"/>
          <p:cNvSpPr/>
          <p:nvPr/>
        </p:nvSpPr>
        <p:spPr>
          <a:xfrm>
            <a:off x="838200" y="4507240"/>
            <a:ext cx="1441420" cy="372410"/>
          </a:xfrm>
          <a:prstGeom prst="rect">
            <a:avLst/>
          </a:prstGeom>
        </p:spPr>
        <p:txBody>
          <a:bodyPr wrap="none">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marL="177800" indent="-177800">
              <a:lnSpc>
                <a:spcPct val="130000"/>
              </a:lnSpc>
              <a:spcBef>
                <a:spcPts val="600"/>
              </a:spcBef>
              <a:buClr>
                <a:schemeClr val="hlink"/>
              </a:buClr>
              <a:buFont typeface="Wingdings" pitchFamily="2" charset="2"/>
              <a:buChar char="Ø"/>
            </a:pPr>
            <a:r>
              <a:rPr lang="zh-CN" altLang="en-US" sz="1400" smtClean="0">
                <a:solidFill>
                  <a:schemeClr val="tx1"/>
                </a:solidFill>
                <a:latin typeface="宋体" pitchFamily="2" charset="-122"/>
                <a:ea typeface="宋体" pitchFamily="2" charset="-122"/>
              </a:rPr>
              <a:t>薪酬构成单一</a:t>
            </a:r>
            <a:endParaRPr lang="en-US" altLang="zh-CN" sz="1400" smtClean="0">
              <a:solidFill>
                <a:schemeClr val="tx1"/>
              </a:solidFill>
              <a:latin typeface="宋体" pitchFamily="2" charset="-122"/>
              <a:ea typeface="宋体" pitchFamily="2" charset="-122"/>
            </a:endParaRPr>
          </a:p>
        </p:txBody>
      </p:sp>
      <p:sp>
        <p:nvSpPr>
          <p:cNvPr id="30" name="Rectangle 29"/>
          <p:cNvSpPr/>
          <p:nvPr/>
        </p:nvSpPr>
        <p:spPr>
          <a:xfrm>
            <a:off x="838200" y="5341483"/>
            <a:ext cx="1441420" cy="372410"/>
          </a:xfrm>
          <a:prstGeom prst="rect">
            <a:avLst/>
          </a:prstGeom>
        </p:spPr>
        <p:txBody>
          <a:bodyPr wrap="none">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marL="177800" indent="-177800">
              <a:lnSpc>
                <a:spcPct val="130000"/>
              </a:lnSpc>
              <a:spcBef>
                <a:spcPts val="600"/>
              </a:spcBef>
              <a:buClr>
                <a:schemeClr val="hlink"/>
              </a:buClr>
              <a:buFont typeface="Wingdings" pitchFamily="2" charset="2"/>
              <a:buChar char="Ø"/>
            </a:pPr>
            <a:r>
              <a:rPr lang="zh-CN" altLang="en-US" sz="1400" smtClean="0">
                <a:solidFill>
                  <a:schemeClr val="tx1"/>
                </a:solidFill>
                <a:latin typeface="宋体" pitchFamily="2" charset="-122"/>
                <a:ea typeface="宋体" pitchFamily="2" charset="-122"/>
              </a:rPr>
              <a:t>高管缺乏激励</a:t>
            </a:r>
          </a:p>
        </p:txBody>
      </p:sp>
      <p:sp>
        <p:nvSpPr>
          <p:cNvPr id="31" name="Rectangle 30"/>
          <p:cNvSpPr/>
          <p:nvPr/>
        </p:nvSpPr>
        <p:spPr>
          <a:xfrm>
            <a:off x="4953008" y="2971800"/>
            <a:ext cx="3057247" cy="372410"/>
          </a:xfrm>
          <a:prstGeom prst="rect">
            <a:avLst/>
          </a:prstGeom>
        </p:spPr>
        <p:txBody>
          <a:bodyPr wrap="none">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marL="177800" indent="-177800">
              <a:lnSpc>
                <a:spcPct val="130000"/>
              </a:lnSpc>
              <a:spcBef>
                <a:spcPts val="600"/>
              </a:spcBef>
              <a:buClr>
                <a:schemeClr val="hlink"/>
              </a:buClr>
              <a:buFont typeface="Wingdings" pitchFamily="2" charset="2"/>
              <a:buChar char="Ø"/>
            </a:pPr>
            <a:r>
              <a:rPr lang="zh-CN" altLang="en-US" sz="1400" smtClean="0">
                <a:solidFill>
                  <a:schemeClr val="tx1"/>
                </a:solidFill>
                <a:latin typeface="宋体" pitchFamily="2" charset="-122"/>
                <a:ea typeface="宋体" pitchFamily="2" charset="-122"/>
              </a:rPr>
              <a:t>优化以岗位评估为基准的薪资体系</a:t>
            </a:r>
            <a:endParaRPr lang="en-US" altLang="zh-CN" sz="1400" smtClean="0">
              <a:solidFill>
                <a:schemeClr val="tx1"/>
              </a:solidFill>
              <a:latin typeface="宋体" pitchFamily="2" charset="-122"/>
              <a:ea typeface="宋体" pitchFamily="2" charset="-122"/>
            </a:endParaRPr>
          </a:p>
        </p:txBody>
      </p:sp>
      <p:sp>
        <p:nvSpPr>
          <p:cNvPr id="32" name="Rectangle 31"/>
          <p:cNvSpPr/>
          <p:nvPr/>
        </p:nvSpPr>
        <p:spPr>
          <a:xfrm>
            <a:off x="4953003" y="3657600"/>
            <a:ext cx="3886201" cy="652486"/>
          </a:xfrm>
          <a:prstGeom prst="rect">
            <a:avLst/>
          </a:prstGeom>
        </p:spPr>
        <p:txBody>
          <a:bodyPr wrap="square">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marL="177800" indent="-177800">
              <a:lnSpc>
                <a:spcPct val="130000"/>
              </a:lnSpc>
              <a:spcBef>
                <a:spcPts val="600"/>
              </a:spcBef>
              <a:buClr>
                <a:schemeClr val="hlink"/>
              </a:buClr>
              <a:buFont typeface="Wingdings" pitchFamily="2" charset="2"/>
              <a:buChar char="Ø"/>
            </a:pPr>
            <a:r>
              <a:rPr lang="zh-CN" altLang="en-US" sz="1400" smtClean="0">
                <a:solidFill>
                  <a:schemeClr val="tx1"/>
                </a:solidFill>
                <a:latin typeface="宋体" pitchFamily="2" charset="-122"/>
                <a:ea typeface="宋体" pitchFamily="2" charset="-122"/>
              </a:rPr>
              <a:t>建立绩效考核体系，半年度和年度的绩效考核分数与员工绩效奖金挂钩</a:t>
            </a:r>
            <a:endParaRPr lang="en-US" altLang="zh-CN" sz="1400" smtClean="0">
              <a:solidFill>
                <a:schemeClr val="tx1"/>
              </a:solidFill>
              <a:latin typeface="宋体" pitchFamily="2" charset="-122"/>
              <a:ea typeface="宋体" pitchFamily="2" charset="-122"/>
            </a:endParaRPr>
          </a:p>
        </p:txBody>
      </p:sp>
      <p:sp>
        <p:nvSpPr>
          <p:cNvPr id="33" name="Rectangle 32"/>
          <p:cNvSpPr/>
          <p:nvPr/>
        </p:nvSpPr>
        <p:spPr>
          <a:xfrm>
            <a:off x="4953008" y="4347357"/>
            <a:ext cx="3810000" cy="652486"/>
          </a:xfrm>
          <a:prstGeom prst="rect">
            <a:avLst/>
          </a:prstGeom>
        </p:spPr>
        <p:txBody>
          <a:bodyPr wrap="square">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marL="177800" indent="-177800">
              <a:lnSpc>
                <a:spcPct val="130000"/>
              </a:lnSpc>
              <a:spcBef>
                <a:spcPts val="600"/>
              </a:spcBef>
              <a:buClr>
                <a:schemeClr val="hlink"/>
              </a:buClr>
              <a:buFont typeface="Wingdings" pitchFamily="2" charset="2"/>
              <a:buChar char="Ø"/>
            </a:pPr>
            <a:r>
              <a:rPr lang="zh-CN" altLang="en-US" sz="1400" smtClean="0">
                <a:solidFill>
                  <a:schemeClr val="tx1"/>
                </a:solidFill>
                <a:latin typeface="宋体" pitchFamily="2" charset="-122"/>
                <a:ea typeface="宋体" pitchFamily="2" charset="-122"/>
              </a:rPr>
              <a:t>完善薪酬构成，将固定薪酬、可变薪酬与福利相结合</a:t>
            </a:r>
            <a:endParaRPr lang="en-US" altLang="zh-CN" sz="1400" smtClean="0">
              <a:solidFill>
                <a:schemeClr val="tx1"/>
              </a:solidFill>
              <a:latin typeface="宋体" pitchFamily="2" charset="-122"/>
              <a:ea typeface="宋体" pitchFamily="2" charset="-122"/>
            </a:endParaRPr>
          </a:p>
        </p:txBody>
      </p:sp>
      <p:sp>
        <p:nvSpPr>
          <p:cNvPr id="34" name="Rectangle 33"/>
          <p:cNvSpPr/>
          <p:nvPr/>
        </p:nvSpPr>
        <p:spPr>
          <a:xfrm>
            <a:off x="4953003" y="5181600"/>
            <a:ext cx="3886201" cy="969817"/>
          </a:xfrm>
          <a:prstGeom prst="rect">
            <a:avLst/>
          </a:prstGeom>
        </p:spPr>
        <p:txBody>
          <a:bodyPr wrap="square">
            <a:spAutoFit/>
          </a:bodyP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marL="177800" indent="-177800">
              <a:lnSpc>
                <a:spcPct val="130000"/>
              </a:lnSpc>
              <a:spcBef>
                <a:spcPts val="600"/>
              </a:spcBef>
              <a:buClr>
                <a:schemeClr val="hlink"/>
              </a:buClr>
              <a:buFont typeface="Wingdings" pitchFamily="2" charset="2"/>
              <a:buChar char="Ø"/>
            </a:pPr>
            <a:r>
              <a:rPr lang="zh-CN" altLang="en-US" sz="1400" smtClean="0">
                <a:solidFill>
                  <a:schemeClr val="tx1"/>
                </a:solidFill>
                <a:latin typeface="宋体" pitchFamily="2" charset="-122"/>
                <a:ea typeface="宋体" pitchFamily="2" charset="-122"/>
              </a:rPr>
              <a:t>建议引进高管长期激励机制，采取利润分享计划（收益分享计划、股票期权计划）</a:t>
            </a:r>
          </a:p>
          <a:p>
            <a:pPr marL="177800" indent="-177800">
              <a:lnSpc>
                <a:spcPct val="130000"/>
              </a:lnSpc>
              <a:spcBef>
                <a:spcPts val="600"/>
              </a:spcBef>
              <a:buClr>
                <a:schemeClr val="hlink"/>
              </a:buClr>
              <a:buFont typeface="Wingdings" pitchFamily="2" charset="2"/>
              <a:buChar char="Ø"/>
            </a:pPr>
            <a:endParaRPr lang="zh-CN" altLang="en-US" sz="1400">
              <a:solidFill>
                <a:schemeClr val="tx1"/>
              </a:solidFill>
              <a:latin typeface="宋体" pitchFamily="2" charset="-122"/>
              <a:ea typeface="宋体" pitchFamily="2" charset="-122"/>
            </a:endParaRPr>
          </a:p>
        </p:txBody>
      </p:sp>
      <p:sp>
        <p:nvSpPr>
          <p:cNvPr id="35" name="AutoShape 3"/>
          <p:cNvSpPr>
            <a:spLocks noChangeArrowheads="1"/>
          </p:cNvSpPr>
          <p:nvPr>
            <p:custDataLst>
              <p:tags r:id="rId2"/>
            </p:custDataLst>
          </p:nvPr>
        </p:nvSpPr>
        <p:spPr bwMode="gray">
          <a:xfrm>
            <a:off x="3733799" y="2667000"/>
            <a:ext cx="1143001" cy="3505200"/>
          </a:xfrm>
          <a:prstGeom prst="rightArrow">
            <a:avLst>
              <a:gd name="adj1" fmla="val 62787"/>
              <a:gd name="adj2" fmla="val 66214"/>
            </a:avLst>
          </a:prstGeom>
          <a:gradFill rotWithShape="1">
            <a:gsLst>
              <a:gs pos="0">
                <a:schemeClr val="bg2">
                  <a:gamma/>
                  <a:tint val="0"/>
                  <a:invGamma/>
                  <a:alpha val="0"/>
                </a:schemeClr>
              </a:gs>
              <a:gs pos="100000">
                <a:schemeClr val="bg2">
                  <a:alpha val="50000"/>
                </a:schemeClr>
              </a:gs>
            </a:gsLst>
            <a:lin ang="0" scaled="1"/>
          </a:gradFill>
          <a:ln w="19050" cap="rnd" algn="ctr">
            <a:noFill/>
            <a:prstDash val="sysDot"/>
            <a:miter lim="800000"/>
          </a:ln>
          <a:effectLst/>
        </p:spPr>
        <p:txBody>
          <a:bodyPr wrap="none" anchor="ctr"/>
          <a:lstStyle>
            <a:defPPr>
              <a:defRPr lang="zh-CN"/>
            </a:defPPr>
            <a:lvl1pPr algn="l" rtl="0" fontAlgn="base">
              <a:spcBef>
                <a:spcPct val="0"/>
              </a:spcBef>
              <a:spcAft>
                <a:spcPct val="0"/>
              </a:spcAft>
              <a:defRPr kern="1200">
                <a:solidFill>
                  <a:srgbClr val="5F5F5F"/>
                </a:solidFill>
                <a:latin typeface="华文楷体" pitchFamily="2" charset="-122"/>
                <a:ea typeface="华文楷体" pitchFamily="2" charset="-122"/>
                <a:cs typeface="+mn-cs"/>
              </a:defRPr>
            </a:lvl1pPr>
            <a:lvl2pPr marL="457200" algn="l" rtl="0" fontAlgn="base">
              <a:spcBef>
                <a:spcPct val="0"/>
              </a:spcBef>
              <a:spcAft>
                <a:spcPct val="0"/>
              </a:spcAft>
              <a:defRPr kern="1200">
                <a:solidFill>
                  <a:srgbClr val="5F5F5F"/>
                </a:solidFill>
                <a:latin typeface="华文楷体" pitchFamily="2" charset="-122"/>
                <a:ea typeface="华文楷体" pitchFamily="2" charset="-122"/>
                <a:cs typeface="+mn-cs"/>
              </a:defRPr>
            </a:lvl2pPr>
            <a:lvl3pPr marL="914400" algn="l" rtl="0" fontAlgn="base">
              <a:spcBef>
                <a:spcPct val="0"/>
              </a:spcBef>
              <a:spcAft>
                <a:spcPct val="0"/>
              </a:spcAft>
              <a:defRPr kern="1200">
                <a:solidFill>
                  <a:srgbClr val="5F5F5F"/>
                </a:solidFill>
                <a:latin typeface="华文楷体" pitchFamily="2" charset="-122"/>
                <a:ea typeface="华文楷体" pitchFamily="2" charset="-122"/>
                <a:cs typeface="+mn-cs"/>
              </a:defRPr>
            </a:lvl3pPr>
            <a:lvl4pPr marL="1371600" algn="l" rtl="0" fontAlgn="base">
              <a:spcBef>
                <a:spcPct val="0"/>
              </a:spcBef>
              <a:spcAft>
                <a:spcPct val="0"/>
              </a:spcAft>
              <a:defRPr kern="1200">
                <a:solidFill>
                  <a:srgbClr val="5F5F5F"/>
                </a:solidFill>
                <a:latin typeface="华文楷体" pitchFamily="2" charset="-122"/>
                <a:ea typeface="华文楷体" pitchFamily="2" charset="-122"/>
                <a:cs typeface="+mn-cs"/>
              </a:defRPr>
            </a:lvl4pPr>
            <a:lvl5pPr marL="1828800" algn="l" rtl="0" fontAlgn="base">
              <a:spcBef>
                <a:spcPct val="0"/>
              </a:spcBef>
              <a:spcAft>
                <a:spcPct val="0"/>
              </a:spcAft>
              <a:defRPr kern="1200">
                <a:solidFill>
                  <a:srgbClr val="5F5F5F"/>
                </a:solidFill>
                <a:latin typeface="华文楷体" pitchFamily="2" charset="-122"/>
                <a:ea typeface="华文楷体" pitchFamily="2" charset="-122"/>
                <a:cs typeface="+mn-cs"/>
              </a:defRPr>
            </a:lvl5pPr>
            <a:lvl6pPr marL="2286000" algn="l" defTabSz="914400" rtl="0" eaLnBrk="1" latinLnBrk="0" hangingPunct="1">
              <a:defRPr kern="1200">
                <a:solidFill>
                  <a:srgbClr val="5F5F5F"/>
                </a:solidFill>
                <a:latin typeface="华文楷体" pitchFamily="2" charset="-122"/>
                <a:ea typeface="华文楷体" pitchFamily="2" charset="-122"/>
                <a:cs typeface="+mn-cs"/>
              </a:defRPr>
            </a:lvl6pPr>
            <a:lvl7pPr marL="2743200" algn="l" defTabSz="914400" rtl="0" eaLnBrk="1" latinLnBrk="0" hangingPunct="1">
              <a:defRPr kern="1200">
                <a:solidFill>
                  <a:srgbClr val="5F5F5F"/>
                </a:solidFill>
                <a:latin typeface="华文楷体" pitchFamily="2" charset="-122"/>
                <a:ea typeface="华文楷体" pitchFamily="2" charset="-122"/>
                <a:cs typeface="+mn-cs"/>
              </a:defRPr>
            </a:lvl7pPr>
            <a:lvl8pPr marL="3200400" algn="l" defTabSz="914400" rtl="0" eaLnBrk="1" latinLnBrk="0" hangingPunct="1">
              <a:defRPr kern="1200">
                <a:solidFill>
                  <a:srgbClr val="5F5F5F"/>
                </a:solidFill>
                <a:latin typeface="华文楷体" pitchFamily="2" charset="-122"/>
                <a:ea typeface="华文楷体" pitchFamily="2" charset="-122"/>
                <a:cs typeface="+mn-cs"/>
              </a:defRPr>
            </a:lvl8pPr>
            <a:lvl9pPr marL="3657600" algn="l" defTabSz="914400" rtl="0" eaLnBrk="1" latinLnBrk="0" hangingPunct="1">
              <a:defRPr kern="1200">
                <a:solidFill>
                  <a:srgbClr val="5F5F5F"/>
                </a:solidFill>
                <a:latin typeface="华文楷体" pitchFamily="2" charset="-122"/>
                <a:ea typeface="华文楷体" pitchFamily="2" charset="-122"/>
                <a:cs typeface="+mn-cs"/>
              </a:defRPr>
            </a:lvl9pPr>
          </a:lstStyle>
          <a:p>
            <a:pPr algn="ctr"/>
            <a:endParaRPr lang="en-US">
              <a:latin typeface="宋体" pitchFamily="2" charset="-122"/>
              <a:ea typeface="宋体" pitchFamily="2" charset="-122"/>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8636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https://d.book118.com/177064041055006050</a:t>
            </a:r>
          </a:p>
        </p:txBody>
      </p:sp>
    </p:spTree>
  </p:cSld>
  <p:clrMapOvr>
    <a:masterClrMapping/>
  </p:clrMapOvr>
  <p:transition/>
  <p:timing/>
</p:sld>
</file>

<file path=ppt/tags/tag1.xml><?xml version="1.0" encoding="utf-8"?>
<p:tagLst xmlns:p="http://schemas.openxmlformats.org/presentationml/2006/main">
  <p:tag name="THINKCELLSHAPEDONOTDELETE" val="pzdW4kxm6DUiMY5m4N0NJ8Q"/>
</p:tagLst>
</file>

<file path=ppt/tags/tag2.xml><?xml version="1.0" encoding="utf-8"?>
<p:tagLst xmlns:p="http://schemas.openxmlformats.org/presentationml/2006/main">
  <p:tag name="THINKCELLSHAPEDONOTDELETE" val="pJkx9hYdFr0CAdfD4T__YOA"/>
</p:tagLst>
</file>

<file path=ppt/tags/tag3.xml><?xml version="1.0" encoding="utf-8"?>
<p:tagLst xmlns:p="http://schemas.openxmlformats.org/presentationml/2006/main">
  <p:tag name="THINKCELLSHAPEDONOTDELETE" val="pVChILLmfS0W0mu2ideA8Ew"/>
</p:tagLst>
</file>

<file path=ppt/tags/tag4.xml><?xml version="1.0" encoding="utf-8"?>
<p:tagLst xmlns:p="http://schemas.openxmlformats.org/presentationml/2006/main">
  <p:tag name="THINKCELLSHAPEDONOTDELETE" val="pnyBZMOxy40y4Df6fL9kxDg"/>
</p:tagLst>
</file>

<file path=ppt/tags/tag5.xml><?xml version="1.0" encoding="utf-8"?>
<p:tagLst xmlns:p="http://schemas.openxmlformats.org/presentationml/2006/main">
  <p:tag name="THINKCELLSHAPEDONOTDELETE" val="pX_wKvpxBpUWSFU5DY3pGBQ"/>
</p:tagLst>
</file>

<file path=ppt/tags/tag6.xml><?xml version="1.0" encoding="utf-8"?>
<p:tagLst xmlns:p="http://schemas.openxmlformats.org/presentationml/2006/main">
  <p:tag name="THINKCELLSHAPEDONOTDELETE" val="p1rt3NE3H4UmczVpQ76wNfw"/>
</p:tagLst>
</file>

<file path=ppt/tags/tag7.xml><?xml version="1.0" encoding="utf-8"?>
<p:tagLst xmlns:p="http://schemas.openxmlformats.org/presentationml/2006/main">
  <p:tag name="THINKCELLSHAPEDONOTDELETE" val="pBb8U0vKvjUGftFiYrIpbog"/>
</p:tagLst>
</file>

<file path=ppt/tags/tag8.xml><?xml version="1.0" encoding="utf-8"?>
<p:tagLst xmlns:p="http://schemas.openxmlformats.org/presentationml/2006/main">
  <p:tag name="THINKCELLSHAPEDONOTDELETE" val="pu74KpY56yEqB7iDeWrsJ5w"/>
</p:tagLst>
</file>

<file path=ppt/tags/tag9.xml><?xml version="1.0" encoding="utf-8"?>
<p:tagLst xmlns:p="http://schemas.openxmlformats.org/presentationml/2006/main">
  <p:tag name="THINKCELLSHAPEDONOTDELETE" val="p0AfMMy71LUaUZbufHM5V_g"/>
</p:tagLst>
</file>

<file path=ppt/tags/tag10.xml><?xml version="1.0" encoding="utf-8"?>
<p:tagLst xmlns:p="http://schemas.openxmlformats.org/presentationml/2006/main">
  <p:tag name="THINKCELLSHAPEDONOTDELETE" val="pAHIl7RrHnE6KZlJNZDwo2g"/>
</p:tagLst>
</file>

<file path=ppt/tags/tag11.xml><?xml version="1.0" encoding="utf-8"?>
<p:tagLst xmlns:p="http://schemas.openxmlformats.org/presentationml/2006/main">
  <p:tag name="THINKCELLSHAPEDONOTDELETE" val="pMEVXV1KMGk6.kpppI0.1wA"/>
</p:tagLst>
</file>

<file path=ppt/tags/tag12.xml><?xml version="1.0" encoding="utf-8"?>
<p:tagLst xmlns:p="http://schemas.openxmlformats.org/presentationml/2006/main">
  <p:tag name="THINKCELLSHAPEDONOTDELETE" val="pMbdD4dJ5y064DFnWr19HYQ"/>
</p:tagLst>
</file>

<file path=ppt/tags/tag13.xml><?xml version="1.0" encoding="utf-8"?>
<p:tagLst xmlns:p="http://schemas.openxmlformats.org/presentationml/2006/main">
  <p:tag name="THINKCELLSHAPEDONOTDELETE" val="p_XWUHQPI0EObq._7PsTQtQ"/>
</p:tagLst>
</file>

<file path=ppt/tags/tag14.xml><?xml version="1.0" encoding="utf-8"?>
<p:tagLst xmlns:p="http://schemas.openxmlformats.org/presentationml/2006/main">
  <p:tag name="THINKCELLSHAPEDONOTDELETE" val="pi10nDBV.xUu6c62KHxJ4hA"/>
</p:tagLst>
</file>

<file path=ppt/tags/tag15.xml><?xml version="1.0" encoding="utf-8"?>
<p:tagLst xmlns:p="http://schemas.openxmlformats.org/presentationml/2006/main">
  <p:tag name="THINKCELLSHAPEDONOTDELETE" val="pv_eTkNi8AUO664WLlFGejg"/>
</p:tagLst>
</file>

<file path=ppt/tags/tag16.xml><?xml version="1.0" encoding="utf-8"?>
<p:tagLst xmlns:p="http://schemas.openxmlformats.org/presentationml/2006/main">
  <p:tag name="THINKCELLSHAPEDONOTDELETE" val="pAl9pk5nb3kmkj2wv4uK11w"/>
</p:tagLst>
</file>

<file path=ppt/tags/tag17.xml><?xml version="1.0" encoding="utf-8"?>
<p:tagLst xmlns:p="http://schemas.openxmlformats.org/presentationml/2006/main">
  <p:tag name="THINKCELLSHAPEDONOTDELETE" val="pz0CEme5m2UGqmV_gmnjnTA"/>
</p:tagLst>
</file>

<file path=ppt/tags/tag18.xml><?xml version="1.0" encoding="utf-8"?>
<p:tagLst xmlns:p="http://schemas.openxmlformats.org/presentationml/2006/main">
  <p:tag name="THINKCELLSHAPEDONOTDELETE" val="p_rluJYjtkUCpoZc6dakFQA"/>
</p:tagLst>
</file>

<file path=ppt/tags/tag19.xml><?xml version="1.0" encoding="utf-8"?>
<p:tagLst xmlns:p="http://schemas.openxmlformats.org/presentationml/2006/main">
  <p:tag name="THINKCELLSHAPEDONOTDELETE" val="pedfwqcu.0EiGqpD5wT6qEQ"/>
</p:tagLst>
</file>

<file path=ppt/tags/tag20.xml><?xml version="1.0" encoding="utf-8"?>
<p:tagLst xmlns:p="http://schemas.openxmlformats.org/presentationml/2006/main">
  <p:tag name="THINKCELLSHAPEDONOTDELETE" val="pWKiTTob9tEiLmiCJxh_WYg"/>
</p:tagLst>
</file>

<file path=ppt/tags/tag21.xml><?xml version="1.0" encoding="utf-8"?>
<p:tagLst xmlns:p="http://schemas.openxmlformats.org/presentationml/2006/main">
  <p:tag name="THINKCELLSHAPEDONOTDELETE" val="pccbYwZjwz02zYPZI6yMgpw"/>
</p:tagLst>
</file>

<file path=ppt/tags/tag22.xml><?xml version="1.0" encoding="utf-8"?>
<p:tagLst xmlns:p="http://schemas.openxmlformats.org/presentationml/2006/main">
  <p:tag name="THINKCELLSHAPEDONOTDELETE" val="pefpVOgIJrk6lbXPArHPItg"/>
</p:tagLst>
</file>

<file path=ppt/tags/tag23.xml><?xml version="1.0" encoding="utf-8"?>
<p:tagLst xmlns:p="http://schemas.openxmlformats.org/presentationml/2006/main">
  <p:tag name="THINKCELLSHAPEDONOTDELETE" val="ppV5mvSfugUCva8IculOP3w"/>
</p:tagLst>
</file>

<file path=ppt/tags/tag24.xml><?xml version="1.0" encoding="utf-8"?>
<p:tagLst xmlns:p="http://schemas.openxmlformats.org/presentationml/2006/main">
  <p:tag name="THINKCELLSHAPEDONOTDELETE" val="plbo24S1YT0ywKEdz8zleHw"/>
</p:tagLst>
</file>

<file path=ppt/tags/tag25.xml><?xml version="1.0" encoding="utf-8"?>
<p:tagLst xmlns:p="http://schemas.openxmlformats.org/presentationml/2006/main">
  <p:tag name="THINKCELLSHAPEDONOTDELETE" val="piKZbO2QeoUO8aGE_AR1n8Q"/>
</p:tagLst>
</file>

<file path=ppt/tags/tag26.xml><?xml version="1.0" encoding="utf-8"?>
<p:tagLst xmlns:p="http://schemas.openxmlformats.org/presentationml/2006/main">
  <p:tag name="THINKCELLSHAPEDONOTDELETE" val="pjaSGNax1xUyJaFufG1CMMQ"/>
</p:tagLst>
</file>

<file path=ppt/tags/tag27.xml><?xml version="1.0" encoding="utf-8"?>
<p:tagLst xmlns:p="http://schemas.openxmlformats.org/presentationml/2006/main">
  <p:tag name="THINKCELLSHAPEDONOTDELETE" val="pIE93hKsoJ0KcICfXfyZkjw"/>
</p:tagLst>
</file>

<file path=ppt/tags/tag28.xml><?xml version="1.0" encoding="utf-8"?>
<p:tagLst xmlns:p="http://schemas.openxmlformats.org/presentationml/2006/main">
  <p:tag name="THINKCELLSHAPEDONOTDELETE" val="p9XLVZEp_9kiCoFMrS7IqoQ"/>
</p:tagLst>
</file>

<file path=ppt/tags/tag29.xml><?xml version="1.0" encoding="utf-8"?>
<p:tagLst xmlns:p="http://schemas.openxmlformats.org/presentationml/2006/main">
  <p:tag name="THINKCELLSHAPEDONOTDELETE" val="pXC38U9APV0qmQDw9MfsslA"/>
</p:tagLst>
</file>

<file path=ppt/tags/tag30.xml><?xml version="1.0" encoding="utf-8"?>
<p:tagLst xmlns:p="http://schemas.openxmlformats.org/presentationml/2006/main">
  <p:tag name="THINKCELLSHAPEDONOTDELETE" val="phOp3aexj4U2h5CO.JDw2Bw"/>
</p:tagLst>
</file>

<file path=ppt/tags/tag31.xml><?xml version="1.0" encoding="utf-8"?>
<p:tagLst xmlns:p="http://schemas.openxmlformats.org/presentationml/2006/main">
  <p:tag name="THINKCELLSHAPEDONOTDELETE" val="phWliUofF.0.sxjZJnUw.8w"/>
</p:tagLst>
</file>

<file path=ppt/tags/tag32.xml><?xml version="1.0" encoding="utf-8"?>
<p:tagLst xmlns:p="http://schemas.openxmlformats.org/presentationml/2006/main">
  <p:tag name="THINKCELLSHAPEDONOTDELETE" val="pmRLtfZf_zkCDJX19H4WxgA"/>
</p:tagLst>
</file>

<file path=ppt/tags/tag33.xml><?xml version="1.0" encoding="utf-8"?>
<p:tagLst xmlns:p="http://schemas.openxmlformats.org/presentationml/2006/main">
  <p:tag name="THINKCELLSHAPEDONOTDELETE" val="p5qr.Qv.cakCMG3ZKmSfwRw"/>
</p:tagLst>
</file>

<file path=ppt/tags/tag34.xml><?xml version="1.0" encoding="utf-8"?>
<p:tagLst xmlns:p="http://schemas.openxmlformats.org/presentationml/2006/main">
  <p:tag name="THINKCELLSHAPEDONOTDELETE" val="p4EdP2cHBVkOKZT1FeRnuvg"/>
</p:tagLst>
</file>

<file path=ppt/tags/tag35.xml><?xml version="1.0" encoding="utf-8"?>
<p:tagLst xmlns:p="http://schemas.openxmlformats.org/presentationml/2006/main">
  <p:tag name="THINKCELLSHAPEDONOTDELETE" val="pWk2sEWpaFEmWNPs9B73yqA"/>
</p:tagLst>
</file>

<file path=ppt/tags/tag36.xml><?xml version="1.0" encoding="utf-8"?>
<p:tagLst xmlns:p="http://schemas.openxmlformats.org/presentationml/2006/main">
  <p:tag name="THINKCELLSHAPEDONOTDELETE" val="p8ebW6.cyWESizpJ1QfyehQ"/>
</p:tagLst>
</file>

<file path=ppt/tags/tag37.xml><?xml version="1.0" encoding="utf-8"?>
<p:tagLst xmlns:p="http://schemas.openxmlformats.org/presentationml/2006/main">
  <p:tag name="THINKCELLSHAPEDONOTDELETE" val="ppV5mvSfugUCva8IculOP3w"/>
</p:tagLst>
</file>

<file path=ppt/tags/tag38.xml><?xml version="1.0" encoding="utf-8"?>
<p:tagLst xmlns:p="http://schemas.openxmlformats.org/presentationml/2006/main">
  <p:tag name="THINKCELLSHAPEDONOTDELETE" val="pwlC8jXhmhEKx7B53l4pf0w"/>
</p:tagLst>
</file>

<file path=ppt/tags/tag39.xml><?xml version="1.0" encoding="utf-8"?>
<p:tagLst xmlns:p="http://schemas.openxmlformats.org/presentationml/2006/main">
  <p:tag name="THINKCELLSHAPEDONOTDELETE" val="plbo24S1YT0ywKEdz8zleHw"/>
</p:tagLst>
</file>

<file path=ppt/tags/tag40.xml><?xml version="1.0" encoding="utf-8"?>
<p:tagLst xmlns:p="http://schemas.openxmlformats.org/presentationml/2006/main">
  <p:tag name="THINKCELLSHAPEDONOTDELETE" val="piKZbO2QeoUO8aGE_AR1n8Q"/>
</p:tagLst>
</file>

<file path=ppt/tags/tag41.xml><?xml version="1.0" encoding="utf-8"?>
<p:tagLst xmlns:p="http://schemas.openxmlformats.org/presentationml/2006/main">
  <p:tag name="THINKCELLSHAPEDONOTDELETE" val="pjaSGNax1xUyJaFufG1CMMQ"/>
</p:tagLst>
</file>

<file path=ppt/tags/tag42.xml><?xml version="1.0" encoding="utf-8"?>
<p:tagLst xmlns:p="http://schemas.openxmlformats.org/presentationml/2006/main">
  <p:tag name="THINKCELLSHAPEDONOTDELETE" val="pIE93hKsoJ0KcICfXfyZkjw"/>
</p:tagLst>
</file>

<file path=ppt/tags/tag43.xml><?xml version="1.0" encoding="utf-8"?>
<p:tagLst xmlns:p="http://schemas.openxmlformats.org/presentationml/2006/main">
  <p:tag name="THINKCELLSHAPEDONOTDELETE" val="p9XLVZEp_9kiCoFMrS7IqoQ"/>
</p:tagLst>
</file>

<file path=ppt/tags/tag44.xml><?xml version="1.0" encoding="utf-8"?>
<p:tagLst xmlns:p="http://schemas.openxmlformats.org/presentationml/2006/main">
  <p:tag name="THINKCELLSHAPEDONOTDELETE" val="pXC38U9APV0qmQDw9MfsslA"/>
</p:tagLst>
</file>

<file path=ppt/tags/tag45.xml><?xml version="1.0" encoding="utf-8"?>
<p:tagLst xmlns:p="http://schemas.openxmlformats.org/presentationml/2006/main">
  <p:tag name="THINKCELLSHAPEDONOTDELETE" val="phOp3aexj4U2h5CO.JDw2Bw"/>
</p:tagLst>
</file>

<file path=ppt/tags/tag46.xml><?xml version="1.0" encoding="utf-8"?>
<p:tagLst xmlns:p="http://schemas.openxmlformats.org/presentationml/2006/main">
  <p:tag name="THINKCELLSHAPEDONOTDELETE" val="phWliUofF.0.sxjZJnUw.8w"/>
</p:tagLst>
</file>

<file path=ppt/tags/tag47.xml><?xml version="1.0" encoding="utf-8"?>
<p:tagLst xmlns:p="http://schemas.openxmlformats.org/presentationml/2006/main">
  <p:tag name="THINKCELLSHAPEDONOTDELETE" val="pmRLtfZf_zkCDJX19H4WxgA"/>
</p:tagLst>
</file>

<file path=ppt/tags/tag48.xml><?xml version="1.0" encoding="utf-8"?>
<p:tagLst xmlns:p="http://schemas.openxmlformats.org/presentationml/2006/main">
  <p:tag name="THINKCELLSHAPEDONOTDELETE" val="p5qr.Qv.cakCMG3ZKmSfwRw"/>
</p:tagLst>
</file>

<file path=ppt/tags/tag49.xml><?xml version="1.0" encoding="utf-8"?>
<p:tagLst xmlns:p="http://schemas.openxmlformats.org/presentationml/2006/main">
  <p:tag name="THINKCELLSHAPEDONOTDELETE" val="p4EdP2cHBVkOKZT1FeRnuvg"/>
</p:tagLst>
</file>

<file path=ppt/tags/tag50.xml><?xml version="1.0" encoding="utf-8"?>
<p:tagLst xmlns:p="http://schemas.openxmlformats.org/presentationml/2006/main">
  <p:tag name="THINKCELLSHAPEDONOTDELETE" val="pWk2sEWpaFEmWNPs9B73yqA"/>
</p:tagLst>
</file>

<file path=ppt/tags/tag51.xml><?xml version="1.0" encoding="utf-8"?>
<p:tagLst xmlns:p="http://schemas.openxmlformats.org/presentationml/2006/main">
  <p:tag name="THINKCELLSHAPEDONOTDELETE" val="p8ebW6.cyWESizpJ1QfyehQ"/>
</p:tagLst>
</file>

<file path=ppt/tags/tag52.xml><?xml version="1.0" encoding="utf-8"?>
<p:tagLst xmlns:p="http://schemas.openxmlformats.org/presentationml/2006/main">
  <p:tag name="THINKCELLSHAPEDONOTDELETE" val="pwlC8jXhmhEKx7B53l4pf0w"/>
</p:tagLst>
</file>

<file path=ppt/tags/tag53.xml><?xml version="1.0" encoding="utf-8"?>
<p:tagLst xmlns:p="http://schemas.openxmlformats.org/presentationml/2006/main">
  <p:tag name="THINKCELLSHAPEDONOTDELETE" val="pIib53N9hgE2YhZZJqQuJgA"/>
</p:tagLst>
</file>

<file path=ppt/tags/tag54.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Blank">
  <a:themeElements>
    <a:clrScheme name="blank 1">
      <a:dk1>
        <a:srgbClr val="000000"/>
      </a:dk1>
      <a:lt1>
        <a:srgbClr val="FFFFFF"/>
      </a:lt1>
      <a:dk2>
        <a:srgbClr val="FFD200"/>
      </a:dk2>
      <a:lt2>
        <a:srgbClr val="646464"/>
      </a:lt2>
      <a:accent1>
        <a:srgbClr val="808080"/>
      </a:accent1>
      <a:accent2>
        <a:srgbClr val="FFD200"/>
      </a:accent2>
      <a:accent3>
        <a:srgbClr val="FFFFFF"/>
      </a:accent3>
      <a:accent4>
        <a:srgbClr val="000000"/>
      </a:accent4>
      <a:accent5>
        <a:srgbClr val="C0C0C0"/>
      </a:accent5>
      <a:accent6>
        <a:srgbClr val="E7BE00"/>
      </a:accent6>
      <a:hlink>
        <a:srgbClr val="999999"/>
      </a:hlink>
      <a:folHlink>
        <a:srgbClr val="CCCCCC"/>
      </a:folHlink>
    </a:clrScheme>
    <a:fontScheme name="Office">
      <a:majorFont>
        <a:latin typeface="Calibri"/>
        <a:ea typeface="宋体"/>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宋体"/>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noFill/>
        <a:ln w="9525" cap="flat" cmpd="sng" algn="ctr">
          <a:solidFill>
            <a:schemeClr val="tx1">
              <a:lumMod val="50000"/>
              <a:lumOff val="50000"/>
            </a:schemeClr>
          </a:solidFill>
          <a:prstDash val="solid"/>
          <a:round/>
          <a:headEnd type="none" w="med" len="med"/>
          <a:tailEnd type="none" w="med" len="med"/>
        </a:ln>
        <a:effectLst/>
      </a:spPr>
      <a:bodyPr vert="horz" wrap="square" lIns="0" tIns="0" rIns="0" bIns="0" numCol="1" rtlCol="0" anchor="t" anchorCtr="0" compatLnSpc="1">
        <a:prstTxWarp prst="textNoShape">
          <a:avLst/>
        </a:prstTxWarp>
        <a:noAutofit/>
      </a:bodyPr>
      <a:lstStyle>
        <a:defPPr marL="0" marR="0" indent="0" algn="l" defTabSz="914400" rtl="0" eaLnBrk="1" fontAlgn="base" latinLnBrk="0" hangingPunct="1">
          <a:lnSpc>
            <a:spcPct val="100000"/>
          </a:lnSpc>
          <a:spcBef>
            <a:spcPct val="0"/>
          </a:spcBef>
          <a:spcAft>
            <a:spcPct val="0"/>
          </a:spcAft>
          <a:buClrTx/>
          <a:buSzTx/>
          <a:buFontTx/>
          <a:buNone/>
          <a:tabLst/>
          <a:defRPr sz="1600" dirty="0" smtClean="0"/>
        </a:defPPr>
      </a:lstStyle>
    </a:spDef>
    <a:lnDef>
      <a:spPr bwMode="auto">
        <a:noFill/>
        <a:ln w="9525" cap="flat" cmpd="sng" algn="ctr">
          <a:solidFill>
            <a:schemeClr val="bg1">
              <a:lumMod val="50000"/>
            </a:schemeClr>
          </a:solidFill>
          <a:prstDash val="solid"/>
          <a:round/>
          <a:headEnd type="none" w="med" len="med"/>
          <a:tailEnd type="none" w="med" len="med"/>
        </a:ln>
        <a:effectLst/>
      </a:spPr>
      <a:bodyPr/>
      <a:lstStyle/>
    </a:lnDef>
    <a:txDef>
      <a:spPr>
        <a:noFill/>
      </a:spPr>
      <a:bodyPr wrap="none" rtlCol="0">
        <a:spAutoFit/>
      </a:bodyPr>
      <a:lstStyle>
        <a:defPPr algn="l">
          <a:defRPr sz="1600" dirty="0" smtClean="0"/>
        </a:defPPr>
      </a:lstStyle>
    </a:txDef>
  </a:objectDefaults>
  <a:extraClrSchemeLst>
    <a:extraClrScheme>
      <a:clrScheme name="blank 1">
        <a:dk1>
          <a:srgbClr val="000000"/>
        </a:dk1>
        <a:lt1>
          <a:srgbClr val="FFFFFF"/>
        </a:lt1>
        <a:dk2>
          <a:srgbClr val="FFD200"/>
        </a:dk2>
        <a:lt2>
          <a:srgbClr val="646464"/>
        </a:lt2>
        <a:accent1>
          <a:srgbClr val="808080"/>
        </a:accent1>
        <a:accent2>
          <a:srgbClr val="FFD200"/>
        </a:accent2>
        <a:accent3>
          <a:srgbClr val="FFFFFF"/>
        </a:accent3>
        <a:accent4>
          <a:srgbClr val="000000"/>
        </a:accent4>
        <a:accent5>
          <a:srgbClr val="C0C0C0"/>
        </a:accent5>
        <a:accent6>
          <a:srgbClr val="E7BE00"/>
        </a:accent6>
        <a:hlink>
          <a:srgbClr val="999999"/>
        </a:hlink>
        <a:folHlink>
          <a:srgbClr val="CCCCCC"/>
        </a:folHlink>
      </a:clrScheme>
      <a:clrMap bg1="lt1" tx1="dk1" bg2="lt2" tx2="dk2" accent1="accent1" accent2="accent2" accent3="accent3" accent4="accent4" accent5="accent5" accent6="accent6" hlink="hlink" folHlink="folHlink"/>
    </a:extraClrScheme>
    <a:extraClrScheme>
      <a:clrScheme name="blank 2">
        <a:dk1>
          <a:srgbClr val="FFFFFF"/>
        </a:dk1>
        <a:lt1>
          <a:srgbClr val="FFFFFF"/>
        </a:lt1>
        <a:dk2>
          <a:srgbClr val="333333"/>
        </a:dk2>
        <a:lt2>
          <a:srgbClr val="FFD200"/>
        </a:lt2>
        <a:accent1>
          <a:srgbClr val="FFD200"/>
        </a:accent1>
        <a:accent2>
          <a:srgbClr val="808080"/>
        </a:accent2>
        <a:accent3>
          <a:srgbClr val="ADADAD"/>
        </a:accent3>
        <a:accent4>
          <a:srgbClr val="DADADA"/>
        </a:accent4>
        <a:accent5>
          <a:srgbClr val="FFE5AA"/>
        </a:accent5>
        <a:accent6>
          <a:srgbClr val="737373"/>
        </a:accent6>
        <a:hlink>
          <a:srgbClr val="999999"/>
        </a:hlink>
        <a:folHlink>
          <a:srgbClr val="CCCCCC"/>
        </a:folHlink>
      </a:clrScheme>
      <a:clrMap bg1="dk2" tx1="lt1" bg2="dk1" tx2="lt2" accent1="accent1" accent2="accent2" accent3="accent3" accent4="accent4" accent5="accent5" accent6="accent6" hlink="hlink" folHlink="folHlink"/>
    </a:extraClrScheme>
  </a:extraClrSchemeLst>
</a:theme>
</file>

<file path=ppt/theme/theme3.xml><?xml version="1.0" encoding="utf-8"?>
<a:theme xmlns:r="http://schemas.openxmlformats.org/officeDocument/2006/relationships"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ppt/theme/themeOverride1.xml><?xml version="1.0" encoding="utf-8"?>
<a:themeOverride xmlns:r="http://schemas.openxmlformats.org/officeDocument/2006/relationships" xmlns:a="http://schemas.openxmlformats.org/drawingml/2006/main">
  <a:clrScheme name="blank 1">
    <a:dk1>
      <a:srgbClr val="000000"/>
    </a:dk1>
    <a:lt1>
      <a:srgbClr val="FFFFFF"/>
    </a:lt1>
    <a:dk2>
      <a:srgbClr val="FFD200"/>
    </a:dk2>
    <a:lt2>
      <a:srgbClr val="646464"/>
    </a:lt2>
    <a:accent1>
      <a:srgbClr val="808080"/>
    </a:accent1>
    <a:accent2>
      <a:srgbClr val="FFD200"/>
    </a:accent2>
    <a:accent3>
      <a:srgbClr val="FFFFFF"/>
    </a:accent3>
    <a:accent4>
      <a:srgbClr val="000000"/>
    </a:accent4>
    <a:accent5>
      <a:srgbClr val="C0C0C0"/>
    </a:accent5>
    <a:accent6>
      <a:srgbClr val="E7BE00"/>
    </a:accent6>
    <a:hlink>
      <a:srgbClr val="999999"/>
    </a:hlink>
    <a:folHlink>
      <a:srgbClr val="CCCCCC"/>
    </a:folHlink>
  </a:clrScheme>
</a:themeOverride>
</file>

<file path=docProps/app.xml><?xml version="1.0" encoding="utf-8"?>
<Properties xmlns:vt="http://schemas.openxmlformats.org/officeDocument/2006/docPropsVTypes" xmlns="http://schemas.openxmlformats.org/officeDocument/2006/extended-properties">
  <Company/>
  <PresentationFormat>On-screen Show (4:3)</PresentationFormat>
  <Paragraphs>136</Paragraphs>
  <Slides>13</Slides>
  <Notes>2</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13</vt:i4>
      </vt:variant>
    </vt:vector>
  </HeadingPairs>
  <TitlesOfParts>
    <vt:vector baseType="lpstr" size="21">
      <vt:lpstr>Arial</vt:lpstr>
      <vt:lpstr>Calibri</vt:lpstr>
      <vt:lpstr>宋体</vt:lpstr>
      <vt:lpstr>Verdana</vt:lpstr>
      <vt:lpstr>华文楷体</vt:lpstr>
      <vt:lpstr>Wingdings</vt:lpstr>
      <vt:lpstr>楷体_GB2312</vt:lpstr>
      <vt:lpstr>Office Theme</vt:lpstr>
      <vt:lpstr>PowerPoint Presentation</vt:lpstr>
      <vt:lpstr>PowerPoint Presentation</vt:lpstr>
      <vt:lpstr>目录</vt:lpstr>
      <vt:lpstr>目前东方大学城薪酬构成现状</vt:lpstr>
      <vt:lpstr>薪酬调查问卷分析——薪酬结构的合理性和对浮动薪酬的看法</vt:lpstr>
      <vt:lpstr>薪酬调查问卷分析——内部公平性和外部竞争性的看法</vt:lpstr>
      <vt:lpstr>目前东方大学城薪酬结构存在一定的问题</vt:lpstr>
      <vt:lpstr>目录</vt:lpstr>
      <vt:lpstr>薪酬结构要遵循的设计原则</vt:lpstr>
      <vt:lpstr>管理者在进行薪酬水平决策的时候要同时结合内部环境和外部环境</vt:lpstr>
      <vt:lpstr>目录</vt:lpstr>
      <vt:lpstr>针对OUC目前薪酬结构存在的四大主要问题，安永建议采取以下相应措施</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2024-09-22T20:33:13.219</cp:lastPrinted>
  <dcterms:created xsi:type="dcterms:W3CDTF">2024-09-22T12:33:13Z</dcterms:created>
  <dcterms:modified xsi:type="dcterms:W3CDTF">2024-09-22T12:33:15Z</dcterms:modified>
</cp:coreProperties>
</file>