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51435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5760DE-A76C-4767-94E1-CC14D8971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F3810-C013-47F9-BE0F-A182D5691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524379-7450-4936-BDCD-ED1EF7BF0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504E79-FC5A-4A50-BB88-92CA47DF6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10A269-5B84-4D03-A729-2063198098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6E2E8E-CE37-4975-806E-132B6E4CE3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0DF784-71B7-46B7-932A-6D92CAB18B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F4C13-6235-4279-B392-0005E43A5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C76FF0-7076-4869-909B-128B57DA9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407AB-21BD-4816-B398-60C01F7E3A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26D2A-5D6C-47FF-9D55-4FBE8DBB8C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1597819"/>
            <a:ext cx="7772400" cy="1102519"/>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normAutofit/>
          </a:bodyPr>
          <a:lstStyle>
            <a:lvl1pPr>
              <a:defRPr sz="3600" b="1">
                <a:solidFill>
                  <a:srgbClr val="FF0000"/>
                </a:solidFill>
                <a:latin typeface="隶书" pitchFamily="49" charset="-122"/>
                <a:ea typeface="隶书" pitchFamily="49" charset="-122"/>
              </a:defRPr>
            </a:lvl1pPr>
          </a:lstStyle>
          <a:p>
            <a:r>
              <a:rPr lang="zh-CN" altLang="en-US" smtClean="0"/>
              <a:t>单击此处编辑母版标题样式</a:t>
            </a:r>
            <a:endParaRPr lang="zh-CN" altLang="en-US"/>
          </a:p>
        </p:txBody>
      </p:sp>
      <p:sp>
        <p:nvSpPr>
          <p:cNvPr id="3" name="内容占位符 2"/>
          <p:cNvSpPr>
            <a:spLocks noGrp="1"/>
          </p:cNvSpPr>
          <p:nvPr>
            <p:ph idx="1"/>
          </p:nvPr>
        </p:nvSpPr>
        <p:spPr/>
        <p:txBody>
          <a:bodyPr>
            <a:normAutofit/>
          </a:bodyPr>
          <a:lstStyle>
            <a:lvl1pPr>
              <a:defRPr sz="2400" b="1">
                <a:solidFill>
                  <a:srgbClr val="002060"/>
                </a:solidFill>
                <a:latin typeface="楷体" pitchFamily="49" charset="-122"/>
                <a:ea typeface="楷体" pitchFamily="49" charset="-122"/>
              </a:defRPr>
            </a:lvl1pPr>
            <a:lvl2pPr>
              <a:defRPr sz="2400" b="1">
                <a:solidFill>
                  <a:srgbClr val="002060"/>
                </a:solidFill>
                <a:latin typeface="楷体" pitchFamily="49" charset="-122"/>
                <a:ea typeface="楷体" pitchFamily="49" charset="-122"/>
              </a:defRPr>
            </a:lvl2pPr>
            <a:lvl3pPr>
              <a:defRPr sz="2400" b="1">
                <a:solidFill>
                  <a:srgbClr val="002060"/>
                </a:solidFill>
                <a:latin typeface="楷体" pitchFamily="49" charset="-122"/>
                <a:ea typeface="楷体" pitchFamily="49" charset="-122"/>
              </a:defRPr>
            </a:lvl3pPr>
            <a:lvl4pPr>
              <a:defRPr sz="2400" b="1">
                <a:solidFill>
                  <a:srgbClr val="002060"/>
                </a:solidFill>
                <a:latin typeface="楷体" pitchFamily="49" charset="-122"/>
                <a:ea typeface="楷体" pitchFamily="49" charset="-122"/>
              </a:defRPr>
            </a:lvl4pPr>
            <a:lvl5pPr>
              <a:defRPr sz="2400" b="1">
                <a:solidFill>
                  <a:srgbClr val="002060"/>
                </a:solidFill>
                <a:latin typeface="楷体" pitchFamily="49" charset="-122"/>
                <a:ea typeface="楷体" pitchFamily="49" charset="-122"/>
              </a:defRPr>
            </a:lvl5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3305176"/>
            <a:ext cx="7772400" cy="1021556"/>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05979"/>
            <a:ext cx="8229600" cy="85725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1" y="204787"/>
            <a:ext cx="3008313" cy="871538"/>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154781"/>
            <a:ext cx="2057400" cy="329088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54781"/>
            <a:ext cx="6019800" cy="329088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DF8F83ED-3636-4F46-9772-0D7E081E4C89}"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alphaModFix amt="68000"/>
            <a:lum/>
          </a:blip>
          <a:stretch>
            <a:fillRect l="-1000" r="-1000"/>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9AEFBC1-6D11-40D2-A413-14B7EF840529}" type="datetimeFigureOut">
              <a:rPr lang="zh-CN" altLang="en-US" smtClean="0"/>
              <a:t>2021/3/1</a:t>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F8F83ED-3636-4F46-9772-0D7E081E4C89}"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6.jpeg" /><Relationship Id="rId5" Type="http://schemas.openxmlformats.org/officeDocument/2006/relationships/image" Target="../media/image1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110140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8" name="Picture 4"/>
          <p:cNvPicPr>
            <a:picLocks noChangeAspect="1" noChangeArrowheads="1"/>
          </p:cNvPicPr>
          <p:nvPr/>
        </p:nvPicPr>
        <p:blipFill>
          <a:blip r:embed="rId2"/>
          <a:stretch>
            <a:fillRect/>
          </a:stretch>
        </p:blipFill>
        <p:spPr bwMode="auto">
          <a:xfrm>
            <a:off x="71438" y="18"/>
            <a:ext cx="4500562" cy="5143500"/>
          </a:xfrm>
          <a:prstGeom prst="rect">
            <a:avLst/>
          </a:prstGeom>
          <a:noFill/>
          <a:ln w="9525">
            <a:noFill/>
            <a:miter lim="800000"/>
          </a:ln>
          <a:effectLst/>
        </p:spPr>
      </p:pic>
      <p:sp>
        <p:nvSpPr>
          <p:cNvPr id="7" name="矩形 6"/>
          <p:cNvSpPr/>
          <p:nvPr/>
        </p:nvSpPr>
        <p:spPr>
          <a:xfrm>
            <a:off x="0" y="0"/>
            <a:ext cx="4000496" cy="571486"/>
          </a:xfrm>
          <a:prstGeom prst="rect">
            <a:avLst/>
          </a:prstGeom>
          <a:noFill/>
          <a:ln>
            <a:noFill/>
          </a:ln>
          <a:effectLst>
            <a:outerShdw blurRad="228600" dist="152400" dir="5400000" algn="ctr" rotWithShape="0">
              <a:srgbClr val="000000">
                <a:alpha val="72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400" b="1" smtClean="0">
                <a:solidFill>
                  <a:srgbClr val="FF0000"/>
                </a:solidFill>
                <a:latin typeface="楷体" pitchFamily="49" charset="-122"/>
                <a:ea typeface="楷体" pitchFamily="49" charset="-122"/>
              </a:rPr>
              <a:t>《</a:t>
            </a:r>
            <a:r>
              <a:rPr lang="zh-CN" altLang="en-US" sz="2400" b="1" smtClean="0">
                <a:solidFill>
                  <a:srgbClr val="FF0000"/>
                </a:solidFill>
                <a:latin typeface="楷体" pitchFamily="49" charset="-122"/>
                <a:ea typeface="楷体" pitchFamily="49" charset="-122"/>
              </a:rPr>
              <a:t>中外史纲要</a:t>
            </a:r>
            <a:r>
              <a:rPr lang="en-US" altLang="zh-CN" sz="2400" b="1" smtClean="0">
                <a:solidFill>
                  <a:srgbClr val="FF0000"/>
                </a:solidFill>
                <a:latin typeface="楷体" pitchFamily="49" charset="-122"/>
                <a:ea typeface="楷体" pitchFamily="49" charset="-122"/>
              </a:rPr>
              <a:t>》</a:t>
            </a:r>
            <a:r>
              <a:rPr lang="zh-CN" altLang="en-US" sz="2400" b="1" smtClean="0">
                <a:solidFill>
                  <a:srgbClr val="FF0000"/>
                </a:solidFill>
                <a:latin typeface="楷体" pitchFamily="49" charset="-122"/>
                <a:ea typeface="楷体" pitchFamily="49" charset="-122"/>
              </a:rPr>
              <a:t>下册第六课</a:t>
            </a:r>
            <a:endParaRPr lang="zh-CN" altLang="en-US" sz="2400" b="1">
              <a:solidFill>
                <a:srgbClr val="FF0000"/>
              </a:solidFill>
              <a:latin typeface="楷体" pitchFamily="49" charset="-122"/>
              <a:ea typeface="楷体" pitchFamily="49" charset="-122"/>
            </a:endParaRPr>
          </a:p>
        </p:txBody>
      </p:sp>
      <p:sp>
        <p:nvSpPr>
          <p:cNvPr id="8" name="矩形 7"/>
          <p:cNvSpPr/>
          <p:nvPr/>
        </p:nvSpPr>
        <p:spPr>
          <a:xfrm>
            <a:off x="7215206" y="0"/>
            <a:ext cx="1928794" cy="42861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t>新教材探究</a:t>
            </a:r>
            <a:endParaRPr lang="zh-CN" altLang="en-US" b="1"/>
          </a:p>
        </p:txBody>
      </p:sp>
      <p:sp>
        <p:nvSpPr>
          <p:cNvPr id="11" name="矩形 10"/>
          <p:cNvSpPr/>
          <p:nvPr/>
        </p:nvSpPr>
        <p:spPr>
          <a:xfrm>
            <a:off x="5572132" y="2071684"/>
            <a:ext cx="2857520" cy="2714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椭圆 11"/>
          <p:cNvSpPr/>
          <p:nvPr/>
        </p:nvSpPr>
        <p:spPr>
          <a:xfrm>
            <a:off x="5715008" y="2285998"/>
            <a:ext cx="285752" cy="285752"/>
          </a:xfrm>
          <a:prstGeom prst="ellipse">
            <a:avLst/>
          </a:prstGeom>
          <a:effectLst>
            <a:outerShdw blurRad="558800" dist="419100" dir="4920000" rotWithShape="0">
              <a:srgbClr val="000000">
                <a:alpha val="35000"/>
              </a:srgbClr>
            </a:outerShdw>
          </a:effectLst>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椭圆 12"/>
          <p:cNvSpPr/>
          <p:nvPr/>
        </p:nvSpPr>
        <p:spPr>
          <a:xfrm>
            <a:off x="5715008" y="3071816"/>
            <a:ext cx="285752" cy="285752"/>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椭圆 13"/>
          <p:cNvSpPr/>
          <p:nvPr/>
        </p:nvSpPr>
        <p:spPr>
          <a:xfrm>
            <a:off x="5715008" y="3929072"/>
            <a:ext cx="285752" cy="285752"/>
          </a:xfrm>
          <a:prstGeom prst="ellipse">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矩形 14"/>
          <p:cNvSpPr/>
          <p:nvPr/>
        </p:nvSpPr>
        <p:spPr>
          <a:xfrm>
            <a:off x="6357950" y="2214560"/>
            <a:ext cx="1338828" cy="369332"/>
          </a:xfrm>
          <a:prstGeom prst="rect">
            <a:avLst/>
          </a:prstGeom>
          <a:effectLst>
            <a:outerShdw blurRad="838200" dist="279400" dir="2460000" sx="127000" sy="127000" rotWithShape="0">
              <a:srgbClr val="000000">
                <a:alpha val="35000"/>
              </a:srgbClr>
            </a:outerShdw>
          </a:effectLst>
        </p:spPr>
        <p:style>
          <a:lnRef idx="0">
            <a:schemeClr val="accent3"/>
          </a:lnRef>
          <a:fillRef idx="3">
            <a:schemeClr val="accent3"/>
          </a:fillRef>
          <a:effectRef idx="3">
            <a:schemeClr val="accent3"/>
          </a:effectRef>
          <a:fontRef idx="minor">
            <a:schemeClr val="lt1"/>
          </a:fontRef>
        </p:style>
        <p:txBody>
          <a:bodyPr wrap="non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r>
              <a:rPr lang="zh-CN" altLang="en-US" b="1">
                <a:solidFill>
                  <a:prstClr val="white"/>
                </a:solidFill>
              </a:rPr>
              <a:t>动因和条件</a:t>
            </a:r>
          </a:p>
        </p:txBody>
      </p:sp>
      <p:sp>
        <p:nvSpPr>
          <p:cNvPr id="16" name="矩形 15"/>
          <p:cNvSpPr/>
          <p:nvPr/>
        </p:nvSpPr>
        <p:spPr>
          <a:xfrm>
            <a:off x="6643702" y="3071816"/>
            <a:ext cx="702436" cy="369332"/>
          </a:xfrm>
          <a:prstGeom prst="rect">
            <a:avLst/>
          </a:prstGeom>
          <a:effectLst>
            <a:outerShdw blurRad="520700" dist="241300" dir="4860000" sx="90000" sy="90000" rotWithShape="0">
              <a:srgbClr val="000000">
                <a:alpha val="35000"/>
              </a:srgbClr>
            </a:outerShdw>
          </a:effectLst>
        </p:spPr>
        <p:style>
          <a:lnRef idx="0">
            <a:schemeClr val="accent3"/>
          </a:lnRef>
          <a:fillRef idx="3">
            <a:schemeClr val="accent3"/>
          </a:fillRef>
          <a:effectRef idx="3">
            <a:schemeClr val="accent3"/>
          </a:effectRef>
          <a:fontRef idx="minor">
            <a:schemeClr val="lt1"/>
          </a:fontRef>
        </p:style>
        <p:txBody>
          <a:bodyPr wrap="non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r>
              <a:rPr lang="zh-CN" altLang="en-US" b="1" smtClean="0">
                <a:solidFill>
                  <a:prstClr val="white"/>
                </a:solidFill>
              </a:rPr>
              <a:t>经 过</a:t>
            </a:r>
            <a:endParaRPr lang="zh-CN" altLang="en-US" b="1">
              <a:solidFill>
                <a:prstClr val="white"/>
              </a:solidFill>
            </a:endParaRPr>
          </a:p>
        </p:txBody>
      </p:sp>
      <p:sp>
        <p:nvSpPr>
          <p:cNvPr id="17" name="矩形 16"/>
          <p:cNvSpPr/>
          <p:nvPr/>
        </p:nvSpPr>
        <p:spPr>
          <a:xfrm>
            <a:off x="6357950" y="3857634"/>
            <a:ext cx="1811714" cy="369332"/>
          </a:xfrm>
          <a:prstGeom prst="rect">
            <a:avLst/>
          </a:prstGeom>
          <a:effectLst>
            <a:outerShdw blurRad="660400" dist="50800" dir="5400000" sx="116000" sy="116000" rotWithShape="0">
              <a:srgbClr val="000000">
                <a:alpha val="35000"/>
              </a:srgbClr>
            </a:outerShdw>
          </a:effectLst>
        </p:spPr>
        <p:style>
          <a:lnRef idx="0">
            <a:schemeClr val="accent3"/>
          </a:lnRef>
          <a:fillRef idx="3">
            <a:schemeClr val="accent3"/>
          </a:fillRef>
          <a:effectRef idx="3">
            <a:schemeClr val="accent3"/>
          </a:effectRef>
          <a:fontRef idx="minor">
            <a:schemeClr val="lt1"/>
          </a:fontRef>
        </p:style>
        <p:txBody>
          <a:bodyPr wrap="non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lvl="0" algn="ctr"/>
            <a:r>
              <a:rPr lang="zh-CN" altLang="en-US" b="1" smtClean="0">
                <a:solidFill>
                  <a:prstClr val="white"/>
                </a:solidFill>
              </a:rPr>
              <a:t>其他航路的开辟</a:t>
            </a:r>
            <a:endParaRPr lang="zh-CN" altLang="en-US" b="1">
              <a:solidFill>
                <a:prstClr val="white"/>
              </a:solidFill>
            </a:endParaRPr>
          </a:p>
        </p:txBody>
      </p:sp>
      <p:sp>
        <p:nvSpPr>
          <p:cNvPr id="19" name="矩形 18"/>
          <p:cNvSpPr/>
          <p:nvPr/>
        </p:nvSpPr>
        <p:spPr>
          <a:xfrm>
            <a:off x="5072066" y="928676"/>
            <a:ext cx="184730" cy="707886"/>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4000" b="1" cap="none" spc="0">
              <a:ln w="11430"/>
              <a:solidFill>
                <a:srgbClr val="002060"/>
              </a:solidFill>
              <a:effectLst>
                <a:outerShdw blurRad="80000" dist="40000" dir="5040000" algn="tl">
                  <a:srgbClr val="000000">
                    <a:alpha val="30000"/>
                  </a:srgbClr>
                </a:outerShdw>
              </a:effectLst>
            </a:endParaRPr>
          </a:p>
        </p:txBody>
      </p:sp>
      <p:sp>
        <p:nvSpPr>
          <p:cNvPr id="20" name="矩形 19"/>
          <p:cNvSpPr/>
          <p:nvPr/>
        </p:nvSpPr>
        <p:spPr>
          <a:xfrm>
            <a:off x="1000100" y="4857766"/>
            <a:ext cx="2286016" cy="2857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里斯本航海纪念碑</a:t>
            </a:r>
            <a:endParaRPr lang="zh-CN" altLang="en-US"/>
          </a:p>
        </p:txBody>
      </p:sp>
      <p:sp>
        <p:nvSpPr>
          <p:cNvPr id="18" name="矩形 17"/>
          <p:cNvSpPr/>
          <p:nvPr/>
        </p:nvSpPr>
        <p:spPr>
          <a:xfrm>
            <a:off x="4429124" y="928676"/>
            <a:ext cx="4340242" cy="769441"/>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400" b="1" cap="all" spc="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全球航路的开辟</a:t>
            </a:r>
            <a:endParaRPr lang="zh-CN" altLang="en-US" sz="4400" b="1" cap="all" spc="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Picture 4"/>
          <p:cNvPicPr>
            <a:picLocks noChangeAspect="1" noChangeArrowheads="1"/>
          </p:cNvPicPr>
          <p:nvPr/>
        </p:nvPicPr>
        <p:blipFill>
          <a:blip r:embed="rId2"/>
          <a:stretch>
            <a:fillRect/>
          </a:stretch>
        </p:blipFill>
        <p:spPr bwMode="auto">
          <a:xfrm>
            <a:off x="0" y="0"/>
            <a:ext cx="4500562" cy="5143500"/>
          </a:xfrm>
          <a:prstGeom prst="rect">
            <a:avLst/>
          </a:prstGeom>
          <a:noFill/>
          <a:ln w="9525">
            <a:noFill/>
            <a:miter lim="800000"/>
          </a:ln>
          <a:effectLst/>
        </p:spPr>
      </p:pic>
      <p:sp>
        <p:nvSpPr>
          <p:cNvPr id="3" name="内容占位符 2"/>
          <p:cNvSpPr>
            <a:spLocks noGrp="1"/>
          </p:cNvSpPr>
          <p:nvPr>
            <p:ph idx="1"/>
          </p:nvPr>
        </p:nvSpPr>
        <p:spPr>
          <a:xfrm>
            <a:off x="4286248" y="214296"/>
            <a:ext cx="4643470" cy="5143536"/>
          </a:xfrm>
        </p:spPr>
        <p:txBody>
          <a:bodyPr>
            <a:normAutofit/>
          </a:bodyPr>
          <a:lstStyle/>
          <a:p>
            <a:r>
              <a:rPr lang="zh-CN" altLang="en-US" sz="2200" b="1" smtClean="0">
                <a:solidFill>
                  <a:srgbClr val="002060"/>
                </a:solidFill>
                <a:latin typeface="楷体" pitchFamily="49" charset="-122"/>
                <a:ea typeface="楷体" pitchFamily="49" charset="-122"/>
              </a:rPr>
              <a:t>该纪念碑为纪念航海家亨利王子</a:t>
            </a:r>
            <a:r>
              <a:rPr lang="en-US" altLang="zh-CN" sz="2200" b="1" smtClean="0">
                <a:solidFill>
                  <a:srgbClr val="002060"/>
                </a:solidFill>
                <a:latin typeface="楷体" pitchFamily="49" charset="-122"/>
                <a:ea typeface="楷体" pitchFamily="49" charset="-122"/>
              </a:rPr>
              <a:t>(1394-1460)</a:t>
            </a:r>
            <a:r>
              <a:rPr lang="zh-CN" altLang="en-US" sz="2200" b="1" smtClean="0">
                <a:solidFill>
                  <a:srgbClr val="002060"/>
                </a:solidFill>
                <a:latin typeface="楷体" pitchFamily="49" charset="-122"/>
                <a:ea typeface="楷体" pitchFamily="49" charset="-122"/>
              </a:rPr>
              <a:t>逝世</a:t>
            </a:r>
            <a:r>
              <a:rPr lang="en-US" altLang="zh-CN" sz="2200" b="1" smtClean="0">
                <a:solidFill>
                  <a:srgbClr val="002060"/>
                </a:solidFill>
                <a:latin typeface="楷体" pitchFamily="49" charset="-122"/>
                <a:ea typeface="楷体" pitchFamily="49" charset="-122"/>
              </a:rPr>
              <a:t>500</a:t>
            </a:r>
            <a:r>
              <a:rPr lang="zh-CN" altLang="en-US" sz="2200" b="1" smtClean="0">
                <a:solidFill>
                  <a:srgbClr val="002060"/>
                </a:solidFill>
                <a:latin typeface="楷体" pitchFamily="49" charset="-122"/>
                <a:ea typeface="楷体" pitchFamily="49" charset="-122"/>
              </a:rPr>
              <a:t>周年而建。其外形如同一艘展开巨帆的船只，碑上刻有亨利及其它</a:t>
            </a:r>
            <a:r>
              <a:rPr lang="en-US" altLang="zh-CN" sz="2200" b="1" smtClean="0">
                <a:solidFill>
                  <a:srgbClr val="002060"/>
                </a:solidFill>
                <a:latin typeface="楷体" pitchFamily="49" charset="-122"/>
                <a:ea typeface="楷体" pitchFamily="49" charset="-122"/>
              </a:rPr>
              <a:t>80</a:t>
            </a:r>
            <a:r>
              <a:rPr lang="zh-CN" altLang="en-US" sz="2200" b="1" smtClean="0">
                <a:solidFill>
                  <a:srgbClr val="002060"/>
                </a:solidFill>
                <a:latin typeface="楷体" pitchFamily="49" charset="-122"/>
                <a:ea typeface="楷体" pitchFamily="49" charset="-122"/>
              </a:rPr>
              <a:t>位水手的雕像，船头站立者即为</a:t>
            </a:r>
            <a:r>
              <a:rPr lang="zh-CN" altLang="en-US" sz="2200" b="1" smtClean="0">
                <a:solidFill>
                  <a:srgbClr val="FF0000"/>
                </a:solidFill>
                <a:latin typeface="楷体" pitchFamily="49" charset="-122"/>
                <a:ea typeface="楷体" pitchFamily="49" charset="-122"/>
              </a:rPr>
              <a:t>亨利王子</a:t>
            </a:r>
            <a:r>
              <a:rPr lang="zh-CN" altLang="en-US" sz="2200" b="1" smtClean="0">
                <a:solidFill>
                  <a:srgbClr val="002060"/>
                </a:solidFill>
                <a:latin typeface="楷体" pitchFamily="49" charset="-122"/>
                <a:ea typeface="楷体" pitchFamily="49" charset="-122"/>
              </a:rPr>
              <a:t>，其后为其助手加玛，两旁是一些随同出发的</a:t>
            </a:r>
            <a:r>
              <a:rPr lang="zh-CN" altLang="en-US" sz="2200" b="1" smtClean="0">
                <a:solidFill>
                  <a:srgbClr val="FF0000"/>
                </a:solidFill>
                <a:latin typeface="楷体" pitchFamily="49" charset="-122"/>
                <a:ea typeface="楷体" pitchFamily="49" charset="-122"/>
              </a:rPr>
              <a:t>航海家</a:t>
            </a:r>
            <a:r>
              <a:rPr lang="zh-CN" altLang="en-US" sz="2200" b="1" smtClean="0">
                <a:solidFill>
                  <a:srgbClr val="002060"/>
                </a:solidFill>
                <a:latin typeface="楷体" pitchFamily="49" charset="-122"/>
                <a:ea typeface="楷体" pitchFamily="49" charset="-122"/>
              </a:rPr>
              <a:t>，以及葡国历史上有名的</a:t>
            </a:r>
            <a:r>
              <a:rPr lang="zh-CN" altLang="en-US" sz="2200" b="1" smtClean="0">
                <a:solidFill>
                  <a:srgbClr val="FF0000"/>
                </a:solidFill>
                <a:latin typeface="楷体" pitchFamily="49" charset="-122"/>
                <a:ea typeface="楷体" pitchFamily="49" charset="-122"/>
              </a:rPr>
              <a:t>将军</a:t>
            </a:r>
            <a:r>
              <a:rPr lang="zh-CN" altLang="en-US" sz="2200" b="1" smtClean="0">
                <a:solidFill>
                  <a:srgbClr val="002060"/>
                </a:solidFill>
                <a:latin typeface="楷体" pitchFamily="49" charset="-122"/>
                <a:ea typeface="楷体" pitchFamily="49" charset="-122"/>
              </a:rPr>
              <a:t>、</a:t>
            </a:r>
            <a:r>
              <a:rPr lang="zh-CN" altLang="en-US" sz="2200" b="1" smtClean="0">
                <a:solidFill>
                  <a:srgbClr val="FF0000"/>
                </a:solidFill>
                <a:latin typeface="楷体" pitchFamily="49" charset="-122"/>
                <a:ea typeface="楷体" pitchFamily="49" charset="-122"/>
              </a:rPr>
              <a:t>传教士</a:t>
            </a:r>
            <a:r>
              <a:rPr lang="zh-CN" altLang="en-US" sz="2200" b="1" smtClean="0">
                <a:solidFill>
                  <a:srgbClr val="002060"/>
                </a:solidFill>
                <a:latin typeface="楷体" pitchFamily="49" charset="-122"/>
                <a:ea typeface="楷体" pitchFamily="49" charset="-122"/>
              </a:rPr>
              <a:t>和</a:t>
            </a:r>
            <a:r>
              <a:rPr lang="zh-CN" altLang="en-US" sz="2200" b="1" smtClean="0">
                <a:solidFill>
                  <a:srgbClr val="FF0000"/>
                </a:solidFill>
                <a:latin typeface="楷体" pitchFamily="49" charset="-122"/>
                <a:ea typeface="楷体" pitchFamily="49" charset="-122"/>
              </a:rPr>
              <a:t>科学家</a:t>
            </a:r>
            <a:r>
              <a:rPr lang="zh-CN" altLang="en-US" sz="2200" b="1" smtClean="0">
                <a:solidFill>
                  <a:srgbClr val="002060"/>
                </a:solidFill>
                <a:latin typeface="楷体" pitchFamily="49" charset="-122"/>
                <a:ea typeface="楷体" pitchFamily="49" charset="-122"/>
              </a:rPr>
              <a:t>，颇具气势，以纪念葡萄牙</a:t>
            </a:r>
            <a:r>
              <a:rPr lang="en-US" altLang="zh-CN" sz="2200" b="1" smtClean="0">
                <a:solidFill>
                  <a:srgbClr val="002060"/>
                </a:solidFill>
                <a:latin typeface="楷体" pitchFamily="49" charset="-122"/>
                <a:ea typeface="楷体" pitchFamily="49" charset="-122"/>
              </a:rPr>
              <a:t>300</a:t>
            </a:r>
            <a:r>
              <a:rPr lang="zh-CN" altLang="en-US" sz="2200" b="1" smtClean="0">
                <a:solidFill>
                  <a:srgbClr val="002060"/>
                </a:solidFill>
                <a:latin typeface="楷体" pitchFamily="49" charset="-122"/>
                <a:ea typeface="楷体" pitchFamily="49" charset="-122"/>
              </a:rPr>
              <a:t>年来开拓海洋的光辉历史。</a:t>
            </a:r>
          </a:p>
          <a:p>
            <a:endParaRPr lang="zh-CN" altLang="en-US" sz="1600" b="1" smtClean="0">
              <a:solidFill>
                <a:srgbClr val="002060"/>
              </a:solidFill>
              <a:latin typeface="楷体" pitchFamily="49" charset="-122"/>
              <a:ea typeface="楷体" pitchFamily="49" charset="-122"/>
            </a:endParaRPr>
          </a:p>
        </p:txBody>
      </p:sp>
      <p:pic>
        <p:nvPicPr>
          <p:cNvPr id="5" name="Picture 3"/>
          <p:cNvPicPr>
            <a:picLocks noChangeAspect="1" noChangeArrowheads="1"/>
          </p:cNvPicPr>
          <p:nvPr/>
        </p:nvPicPr>
        <p:blipFill>
          <a:blip r:embed="rId3"/>
          <a:srcRect t="5000" r="1587" b="7499"/>
          <a:stretch>
            <a:fillRect/>
          </a:stretch>
        </p:blipFill>
        <p:spPr bwMode="auto">
          <a:xfrm>
            <a:off x="0" y="2643170"/>
            <a:ext cx="4500562" cy="2500330"/>
          </a:xfrm>
          <a:prstGeom prst="rect">
            <a:avLst/>
          </a:prstGeom>
          <a:noFill/>
          <a:ln w="9525">
            <a:noFill/>
            <a:miter lim="800000"/>
          </a:ln>
          <a:effectLst/>
        </p:spPr>
      </p:pic>
      <p:sp>
        <p:nvSpPr>
          <p:cNvPr id="9" name="矩形 8"/>
          <p:cNvSpPr/>
          <p:nvPr/>
        </p:nvSpPr>
        <p:spPr>
          <a:xfrm>
            <a:off x="0" y="0"/>
            <a:ext cx="3143240" cy="7143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看图中雕塑人物，猜猜早期的开拓者都有哪些类别的人？</a:t>
            </a:r>
            <a:endParaRPr lang="zh-CN" altLang="en-US"/>
          </a:p>
        </p:txBody>
      </p:sp>
      <p:pic>
        <p:nvPicPr>
          <p:cNvPr id="4" name="Picture 2"/>
          <p:cNvPicPr>
            <a:picLocks noChangeAspect="1" noChangeArrowheads="1"/>
          </p:cNvPicPr>
          <p:nvPr/>
        </p:nvPicPr>
        <p:blipFill>
          <a:blip r:embed="rId4"/>
          <a:srcRect t="15217"/>
          <a:stretch>
            <a:fillRect/>
          </a:stretch>
        </p:blipFill>
        <p:spPr bwMode="auto">
          <a:xfrm>
            <a:off x="0" y="0"/>
            <a:ext cx="4500562" cy="2786100"/>
          </a:xfrm>
          <a:prstGeom prst="rect">
            <a:avLst/>
          </a:prstGeom>
          <a:noFill/>
          <a:ln w="9525">
            <a:noFill/>
            <a:miter lim="800000"/>
          </a:ln>
          <a:effectLst/>
        </p:spPr>
      </p:pic>
      <p:sp>
        <p:nvSpPr>
          <p:cNvPr id="7" name="矩形 6"/>
          <p:cNvSpPr/>
          <p:nvPr/>
        </p:nvSpPr>
        <p:spPr>
          <a:xfrm>
            <a:off x="4572000" y="214296"/>
            <a:ext cx="4572000" cy="3416320"/>
          </a:xfrm>
          <a:prstGeom prst="rect">
            <a:avLst/>
          </a:prstGeom>
        </p:spPr>
        <p:style>
          <a:lnRef idx="1">
            <a:schemeClr val="accent5"/>
          </a:lnRef>
          <a:fillRef idx="2">
            <a:schemeClr val="accent5"/>
          </a:fillRef>
          <a:effectRef idx="1">
            <a:schemeClr val="accent5"/>
          </a:effectRef>
          <a:fontRef idx="minor">
            <a:schemeClr val="dk1"/>
          </a:fontRef>
        </p:style>
        <p:txBody>
          <a:bodyPr>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r>
              <a:rPr lang="zh-CN" altLang="en-US" b="1" smtClean="0">
                <a:solidFill>
                  <a:srgbClr val="002060"/>
                </a:solidFill>
              </a:rPr>
              <a:t>十五世纪的欧洲，正处于地理大发现爆发的前夕，而牵引葡萄牙迈向海洋强国的正是葡萄牙著名的航海家亨利王子</a:t>
            </a:r>
            <a:r>
              <a:rPr lang="en-US" altLang="zh-CN" b="1" smtClean="0">
                <a:solidFill>
                  <a:srgbClr val="002060"/>
                </a:solidFill>
              </a:rPr>
              <a:t>(</a:t>
            </a:r>
            <a:r>
              <a:rPr lang="zh-CN" altLang="en-US" b="1" smtClean="0">
                <a:solidFill>
                  <a:srgbClr val="002060"/>
                </a:solidFill>
              </a:rPr>
              <a:t>开创了欧洲航海探险伟大时代的一个人</a:t>
            </a:r>
            <a:r>
              <a:rPr lang="en-US" altLang="zh-CN" b="1" smtClean="0">
                <a:solidFill>
                  <a:srgbClr val="002060"/>
                </a:solidFill>
              </a:rPr>
              <a:t>)</a:t>
            </a:r>
            <a:r>
              <a:rPr lang="zh-CN" altLang="en-US" b="1" smtClean="0">
                <a:solidFill>
                  <a:srgbClr val="002060"/>
                </a:solidFill>
              </a:rPr>
              <a:t>。亨利是葡萄牙国王若奥一世的三王子，他才华横溢，博览群书。当时的欧洲，骑士的时代正在消逝，但这位年轻的王子，却是骑士精神坚定的拥护者，年轻王子对荣誉的渴望成为了他日后对海洋开拓欲望的火种，伟大的航海时代就要到来了！</a:t>
            </a:r>
            <a:endParaRPr lang="en-US" altLang="zh-CN" b="1" smtClean="0">
              <a:solidFill>
                <a:srgbClr val="002060"/>
              </a:solidFill>
            </a:endParaRPr>
          </a:p>
          <a:p>
            <a:r>
              <a:rPr lang="zh-CN" altLang="en-US" b="1" smtClean="0">
                <a:solidFill>
                  <a:srgbClr val="002060"/>
                </a:solidFill>
              </a:rPr>
              <a:t>（亨利王子主要是沿非洲西海岸进行航行探索，航行到塞拉利昂。）</a:t>
            </a:r>
            <a:endParaRPr lang="zh-CN" altLang="en-US" b="1">
              <a:solidFill>
                <a:srgbClr val="00206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grpId="2"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1"/>
      <p:bldP spid="7" grpId="2"/>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357172"/>
            <a:ext cx="8229600" cy="4237451"/>
          </a:xfrm>
        </p:spPr>
        <p:txBody>
          <a:bodyPr/>
          <a:lstStyle/>
          <a:p>
            <a:r>
              <a:rPr lang="en-US" altLang="zh-CN" smtClean="0">
                <a:solidFill>
                  <a:srgbClr val="FF0000"/>
                </a:solidFill>
              </a:rPr>
              <a:t>【</a:t>
            </a:r>
            <a:r>
              <a:rPr lang="zh-CN" altLang="en-US" smtClean="0">
                <a:solidFill>
                  <a:srgbClr val="FF0000"/>
                </a:solidFill>
              </a:rPr>
              <a:t>课程标准</a:t>
            </a:r>
            <a:r>
              <a:rPr lang="en-US" altLang="zh-CN" smtClean="0">
                <a:solidFill>
                  <a:srgbClr val="FF0000"/>
                </a:solidFill>
              </a:rPr>
              <a:t>】</a:t>
            </a:r>
          </a:p>
          <a:p>
            <a:r>
              <a:rPr lang="zh-CN" altLang="en-US" smtClean="0"/>
              <a:t>通过了解新航路开辟所引发的全球性流动、人类认识世界的视野和能力的改变，以及对世界各区域文明的不同影响，理解新航路开辟是人类历史从分散走向整体过程中的重要节点。</a:t>
            </a:r>
            <a:endParaRPr lang="en-US" altLang="zh-CN" smtClean="0"/>
          </a:p>
          <a:p>
            <a:r>
              <a:rPr lang="en-US" altLang="zh-CN" smtClean="0">
                <a:solidFill>
                  <a:srgbClr val="FF0000"/>
                </a:solidFill>
              </a:rPr>
              <a:t>【</a:t>
            </a:r>
            <a:r>
              <a:rPr lang="zh-CN" altLang="en-US" smtClean="0">
                <a:solidFill>
                  <a:srgbClr val="FF0000"/>
                </a:solidFill>
              </a:rPr>
              <a:t>教学重点</a:t>
            </a:r>
            <a:r>
              <a:rPr lang="en-US" altLang="zh-CN" smtClean="0">
                <a:solidFill>
                  <a:srgbClr val="FF0000"/>
                </a:solidFill>
              </a:rPr>
              <a:t>】</a:t>
            </a:r>
          </a:p>
          <a:p>
            <a:r>
              <a:rPr lang="zh-CN" altLang="en-US" smtClean="0"/>
              <a:t>认识新航路开辟的动因、条件、经过</a:t>
            </a:r>
          </a:p>
          <a:p>
            <a:r>
              <a:rPr lang="en-US" altLang="zh-CN" smtClean="0">
                <a:solidFill>
                  <a:srgbClr val="FF0000"/>
                </a:solidFill>
              </a:rPr>
              <a:t>【</a:t>
            </a:r>
            <a:r>
              <a:rPr lang="zh-CN" altLang="en-US" smtClean="0">
                <a:solidFill>
                  <a:srgbClr val="FF0000"/>
                </a:solidFill>
              </a:rPr>
              <a:t>教学难点</a:t>
            </a:r>
            <a:r>
              <a:rPr lang="en-US" altLang="zh-CN" smtClean="0">
                <a:solidFill>
                  <a:srgbClr val="FF0000"/>
                </a:solidFill>
              </a:rPr>
              <a:t>】</a:t>
            </a:r>
          </a:p>
          <a:p>
            <a:r>
              <a:rPr lang="zh-CN" altLang="en-US" smtClean="0"/>
              <a:t>新航路开辟的动因</a:t>
            </a:r>
          </a:p>
          <a:p>
            <a:endParaRPr lang="zh-CN" altLang="en-US"/>
          </a:p>
        </p:txBody>
      </p:sp>
      <p:pic>
        <p:nvPicPr>
          <p:cNvPr id="2050" name="Picture 2" descr="C:\Users\Administrator\Desktop\360截图20210202100249115.jpg"/>
          <p:cNvPicPr>
            <a:picLocks noChangeAspect="1" noChangeArrowheads="1"/>
          </p:cNvPicPr>
          <p:nvPr/>
        </p:nvPicPr>
        <p:blipFill>
          <a:blip r:embed="rId2">
            <a:lum contrast="-10000"/>
          </a:blip>
          <a:stretch>
            <a:fillRect/>
          </a:stretch>
        </p:blipFill>
        <p:spPr bwMode="auto">
          <a:xfrm>
            <a:off x="6715140" y="3357568"/>
            <a:ext cx="1905000" cy="1362075"/>
          </a:xfrm>
          <a:prstGeom prst="rect">
            <a:avLst/>
          </a:prstGeom>
          <a:noFill/>
        </p:spPr>
      </p:pic>
      <p:sp>
        <p:nvSpPr>
          <p:cNvPr id="5" name="矩形 4"/>
          <p:cNvSpPr/>
          <p:nvPr/>
        </p:nvSpPr>
        <p:spPr>
          <a:xfrm>
            <a:off x="7215206" y="4714890"/>
            <a:ext cx="928694" cy="21431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200" b="1">
              <a:solidFill>
                <a:srgbClr val="002060"/>
              </a:solidFil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b="0" smtClean="0"/>
              <a:t>一、新航路开辟的动因和条件</a:t>
            </a:r>
            <a:endParaRPr lang="zh-CN" altLang="en-US"/>
          </a:p>
        </p:txBody>
      </p:sp>
      <p:sp>
        <p:nvSpPr>
          <p:cNvPr id="3" name="内容占位符 2"/>
          <p:cNvSpPr>
            <a:spLocks noGrp="1"/>
          </p:cNvSpPr>
          <p:nvPr>
            <p:ph idx="1"/>
          </p:nvPr>
        </p:nvSpPr>
        <p:spPr>
          <a:xfrm>
            <a:off x="457200" y="1857370"/>
            <a:ext cx="8229600" cy="3286129"/>
          </a:xfrm>
        </p:spPr>
        <p:txBody>
          <a:bodyPr>
            <a:normAutofit/>
          </a:bodyPr>
          <a:lstStyle/>
          <a:p>
            <a:r>
              <a:rPr lang="zh-CN" altLang="en-US" smtClean="0">
                <a:solidFill>
                  <a:srgbClr val="C00000"/>
                </a:solidFill>
              </a:rPr>
              <a:t>早期的探索： </a:t>
            </a:r>
            <a:endParaRPr lang="en-US" altLang="zh-CN" smtClean="0">
              <a:solidFill>
                <a:srgbClr val="C00000"/>
              </a:solidFill>
            </a:endParaRPr>
          </a:p>
          <a:p>
            <a:r>
              <a:rPr lang="en-US" altLang="zh-CN" smtClean="0">
                <a:solidFill>
                  <a:srgbClr val="C00000"/>
                </a:solidFill>
              </a:rPr>
              <a:t>(1)</a:t>
            </a:r>
            <a:r>
              <a:rPr lang="zh-CN" altLang="en-US" smtClean="0">
                <a:solidFill>
                  <a:srgbClr val="C00000"/>
                </a:solidFill>
              </a:rPr>
              <a:t>传统：</a:t>
            </a:r>
            <a:r>
              <a:rPr lang="zh-CN" altLang="en-US" smtClean="0"/>
              <a:t>从</a:t>
            </a:r>
            <a:r>
              <a:rPr lang="en-US" altLang="zh-CN" smtClean="0"/>
              <a:t>13</a:t>
            </a:r>
            <a:r>
              <a:rPr lang="zh-CN" altLang="en-US" smtClean="0"/>
              <a:t>世纪开始，伊比利亚半岛的居民就尝试从大西洋诸岛屿获取木材、粮食和食糖等资源。他们不断取得成功，迈向海洋的步伐随之加快。</a:t>
            </a:r>
            <a:endParaRPr lang="en-US" altLang="zh-CN" smtClean="0"/>
          </a:p>
          <a:p>
            <a:r>
              <a:rPr lang="en-US" altLang="zh-CN" b="0" smtClean="0">
                <a:solidFill>
                  <a:srgbClr val="C00000"/>
                </a:solidFill>
              </a:rPr>
              <a:t>(2)</a:t>
            </a:r>
            <a:r>
              <a:rPr lang="zh-CN" altLang="en-US" smtClean="0">
                <a:solidFill>
                  <a:srgbClr val="C00000"/>
                </a:solidFill>
              </a:rPr>
              <a:t>王子的努力</a:t>
            </a:r>
            <a:r>
              <a:rPr lang="zh-CN" altLang="en-US" b="0" smtClean="0"/>
              <a:t>：</a:t>
            </a:r>
            <a:r>
              <a:rPr lang="zh-CN" altLang="en-US" smtClean="0">
                <a:solidFill>
                  <a:srgbClr val="7030A0"/>
                </a:solidFill>
              </a:rPr>
              <a:t>葡萄牙亨利王子于</a:t>
            </a:r>
            <a:r>
              <a:rPr lang="en-US" altLang="zh-CN" smtClean="0">
                <a:solidFill>
                  <a:srgbClr val="7030A0"/>
                </a:solidFill>
              </a:rPr>
              <a:t>1418</a:t>
            </a:r>
            <a:r>
              <a:rPr lang="zh-CN" altLang="en-US" smtClean="0">
                <a:solidFill>
                  <a:srgbClr val="7030A0"/>
                </a:solidFill>
              </a:rPr>
              <a:t>年派出船队首次出航，并在当年发现了马德群岛的桑托斯港岛，继而于次年发现了马德拉岛。其后，他派出的船队又相继发现了亚速尔群岛各岛屿</a:t>
            </a:r>
            <a:r>
              <a:rPr lang="en-US" altLang="zh-CN" smtClean="0">
                <a:solidFill>
                  <a:srgbClr val="7030A0"/>
                </a:solidFill>
              </a:rPr>
              <a:t>……</a:t>
            </a:r>
          </a:p>
          <a:p>
            <a:endParaRPr lang="zh-CN" altLang="en-US" smtClean="0"/>
          </a:p>
        </p:txBody>
      </p:sp>
      <p:sp>
        <p:nvSpPr>
          <p:cNvPr id="7" name="矩形 6"/>
          <p:cNvSpPr/>
          <p:nvPr/>
        </p:nvSpPr>
        <p:spPr>
          <a:xfrm>
            <a:off x="785786" y="1214428"/>
            <a:ext cx="7858180" cy="461665"/>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sz="2400" smtClean="0">
                <a:latin typeface="微软雅黑" pitchFamily="34" charset="-122"/>
                <a:ea typeface="微软雅黑" pitchFamily="34" charset="-122"/>
              </a:rPr>
              <a:t>15</a:t>
            </a:r>
            <a:r>
              <a:rPr lang="zh-CN" altLang="en-US" sz="2400" smtClean="0">
                <a:latin typeface="微软雅黑" pitchFamily="34" charset="-122"/>
                <a:ea typeface="微软雅黑" pitchFamily="34" charset="-122"/>
              </a:rPr>
              <a:t>世纪末，西欧人具备了向远洋进发的动力和技术条件。</a:t>
            </a:r>
            <a:endParaRPr lang="en-US" altLang="zh-CN" sz="2400" smtClean="0">
              <a:latin typeface="微软雅黑" pitchFamily="34" charset="-122"/>
              <a:ea typeface="微软雅黑" pitchFamily="34" charset="-122"/>
            </a:endParaRPr>
          </a:p>
        </p:txBody>
      </p:sp>
      <p:pic>
        <p:nvPicPr>
          <p:cNvPr id="3074" name="Picture 2" descr="C:\Users\Administrator\Desktop\360截图20210202100132923.jpg"/>
          <p:cNvPicPr>
            <a:picLocks noChangeAspect="1" noChangeArrowheads="1"/>
          </p:cNvPicPr>
          <p:nvPr/>
        </p:nvPicPr>
        <p:blipFill>
          <a:blip r:embed="rId2">
            <a:lum bright="20000" contrast="10000"/>
          </a:blip>
          <a:stretch>
            <a:fillRect/>
          </a:stretch>
        </p:blipFill>
        <p:spPr bwMode="auto">
          <a:xfrm>
            <a:off x="0" y="0"/>
            <a:ext cx="1285852" cy="108110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428610"/>
            <a:ext cx="8229600" cy="4166013"/>
          </a:xfrm>
        </p:spPr>
        <p:txBody>
          <a:bodyPr>
            <a:normAutofit/>
          </a:bodyPr>
          <a:lstStyle/>
          <a:p>
            <a:r>
              <a:rPr lang="zh-CN" altLang="en-US" smtClean="0"/>
              <a:t>  材料一：“商品经济是指直接以交换为目的的经济形式，包括商品的生产、交换与出售，是社会分工的产物。</a:t>
            </a:r>
            <a:r>
              <a:rPr lang="en-US" altLang="zh-CN" smtClean="0"/>
              <a:t>14 </a:t>
            </a:r>
            <a:r>
              <a:rPr lang="zh-CN" altLang="en-US" smtClean="0"/>
              <a:t>世纪以来， 随着生产力的发展， 西欧封建庄园制度逐渐解体，具有早期资本主义生产性质的手工工场和租地农场不断出现， 西欧各国的商品经济迅速发展，货币成为普遍的交换手段。贵族用货币购买奢侈品，农民用货币缴纳地租，手工工场主、租地农场主和商人需要更多的货币以便扩大经营。在所有交换手段中，黄金是最贵重的货币，有了它就有了一切，因此人人都望黄金。欧洲对金银财富以及开拓新市场的需求日益迫切。”</a:t>
            </a:r>
            <a:endParaRPr lang="zh-CN" altLang="en-US"/>
          </a:p>
        </p:txBody>
      </p:sp>
      <p:sp>
        <p:nvSpPr>
          <p:cNvPr id="5" name="矩形 4"/>
          <p:cNvSpPr/>
          <p:nvPr/>
        </p:nvSpPr>
        <p:spPr>
          <a:xfrm>
            <a:off x="0" y="0"/>
            <a:ext cx="6000760" cy="428610"/>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t>合作探究一：分析以下五则史料，探究新航路开辟的原因</a:t>
            </a:r>
            <a:endParaRPr lang="zh-CN" altLang="en-US" b="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428610"/>
            <a:ext cx="8229600" cy="4166013"/>
          </a:xfrm>
        </p:spPr>
        <p:txBody>
          <a:bodyPr>
            <a:normAutofit/>
          </a:bodyPr>
          <a:lstStyle/>
          <a:p>
            <a:r>
              <a:rPr lang="zh-CN" altLang="en-US" smtClean="0"/>
              <a:t>  材料一：“商品经济是指直接以交换为目的的经济形式，包括商品的生产、交换与出售，是社会分工的产物。</a:t>
            </a:r>
            <a:r>
              <a:rPr lang="en-US" altLang="zh-CN" smtClean="0"/>
              <a:t>14 </a:t>
            </a:r>
            <a:r>
              <a:rPr lang="zh-CN" altLang="en-US" smtClean="0"/>
              <a:t>世纪以来， 随着生产力的发展， 西欧封建庄园制度逐渐解体，具有早期</a:t>
            </a:r>
            <a:r>
              <a:rPr lang="zh-CN" altLang="en-US" smtClean="0">
                <a:solidFill>
                  <a:srgbClr val="FF0000"/>
                </a:solidFill>
              </a:rPr>
              <a:t>资本主义生产性质的手工工场</a:t>
            </a:r>
            <a:r>
              <a:rPr lang="zh-CN" altLang="en-US" smtClean="0"/>
              <a:t>和</a:t>
            </a:r>
            <a:r>
              <a:rPr lang="zh-CN" altLang="en-US" smtClean="0">
                <a:solidFill>
                  <a:srgbClr val="FF0000"/>
                </a:solidFill>
              </a:rPr>
              <a:t>租地农场</a:t>
            </a:r>
            <a:r>
              <a:rPr lang="zh-CN" altLang="en-US" smtClean="0"/>
              <a:t>不断出现， 西欧各国的</a:t>
            </a:r>
            <a:r>
              <a:rPr lang="zh-CN" altLang="en-US" smtClean="0">
                <a:solidFill>
                  <a:srgbClr val="FF0000"/>
                </a:solidFill>
              </a:rPr>
              <a:t>商品经济迅速发展</a:t>
            </a:r>
            <a:r>
              <a:rPr lang="zh-CN" altLang="en-US" smtClean="0"/>
              <a:t>，</a:t>
            </a:r>
            <a:r>
              <a:rPr lang="zh-CN" altLang="en-US" smtClean="0">
                <a:solidFill>
                  <a:srgbClr val="FF0000"/>
                </a:solidFill>
              </a:rPr>
              <a:t>货币成为普遍的交换手段</a:t>
            </a:r>
            <a:r>
              <a:rPr lang="zh-CN" altLang="en-US" smtClean="0"/>
              <a:t>。贵族用货币购买奢侈品，农民用货币缴纳地租，手工工场主、租地农场主和商人需要更多的货币以便扩大经营。在所有交换手段中，</a:t>
            </a:r>
            <a:r>
              <a:rPr lang="zh-CN" altLang="en-US" smtClean="0">
                <a:solidFill>
                  <a:srgbClr val="FF0000"/>
                </a:solidFill>
              </a:rPr>
              <a:t>黄金是最贵重的货币</a:t>
            </a:r>
            <a:r>
              <a:rPr lang="zh-CN" altLang="en-US" smtClean="0"/>
              <a:t>，有了它就有了一切，因此人人都望黄金。欧洲对</a:t>
            </a:r>
            <a:r>
              <a:rPr lang="zh-CN" altLang="en-US" smtClean="0">
                <a:solidFill>
                  <a:srgbClr val="FF0000"/>
                </a:solidFill>
              </a:rPr>
              <a:t>金银财富以及开拓新市场的需求日益迫切</a:t>
            </a:r>
            <a:r>
              <a:rPr lang="zh-CN" altLang="en-US" smtClean="0"/>
              <a:t>。”</a:t>
            </a:r>
            <a:endParaRPr lang="zh-CN" altLang="en-US"/>
          </a:p>
        </p:txBody>
      </p:sp>
      <p:sp>
        <p:nvSpPr>
          <p:cNvPr id="4" name="矩形 3"/>
          <p:cNvSpPr/>
          <p:nvPr/>
        </p:nvSpPr>
        <p:spPr>
          <a:xfrm>
            <a:off x="500034" y="4143386"/>
            <a:ext cx="8429684" cy="78580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2000" b="1" smtClean="0"/>
              <a:t>商品经济发展和资本主义萌芽的出现使欧洲对金银财富和海外市场的需求扩大，反映了西欧资本主义资本原始积累的要求。</a:t>
            </a:r>
            <a:endParaRPr lang="en-US" altLang="zh-CN" sz="2000" b="1"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1928794" y="0"/>
            <a:ext cx="6729402" cy="857250"/>
          </a:xfrm>
        </p:spPr>
        <p:txBody>
          <a:bodyPr>
            <a:normAutofit/>
          </a:bodyPr>
          <a:lstStyle/>
          <a:p>
            <a:r>
              <a:rPr lang="en-US" altLang="zh-CN" sz="2800" smtClean="0"/>
              <a:t>《</a:t>
            </a:r>
            <a:r>
              <a:rPr lang="zh-CN" altLang="en-US" sz="2800" smtClean="0"/>
              <a:t>马可</a:t>
            </a:r>
            <a:r>
              <a:rPr lang="en-US" altLang="zh-CN" sz="2800" smtClean="0"/>
              <a:t>﹒</a:t>
            </a:r>
            <a:r>
              <a:rPr lang="zh-CN" altLang="en-US" sz="2800" smtClean="0"/>
              <a:t>波罗行记</a:t>
            </a:r>
            <a:r>
              <a:rPr lang="en-US" altLang="zh-CN" sz="2800" smtClean="0"/>
              <a:t>》</a:t>
            </a:r>
            <a:r>
              <a:rPr lang="zh-CN" altLang="en-US" sz="2800" smtClean="0"/>
              <a:t>与“寻金热”</a:t>
            </a:r>
            <a:endParaRPr lang="zh-CN" altLang="en-US" sz="2800"/>
          </a:p>
        </p:txBody>
      </p:sp>
      <p:sp>
        <p:nvSpPr>
          <p:cNvPr id="3" name="内容占位符 2"/>
          <p:cNvSpPr>
            <a:spLocks noGrp="1"/>
          </p:cNvSpPr>
          <p:nvPr>
            <p:ph idx="1"/>
          </p:nvPr>
        </p:nvSpPr>
        <p:spPr>
          <a:xfrm>
            <a:off x="2000232" y="785800"/>
            <a:ext cx="6929486" cy="3429024"/>
          </a:xfrm>
          <a:ln>
            <a:solidFill>
              <a:srgbClr val="002060"/>
            </a:solidFill>
          </a:ln>
        </p:spPr>
        <p:txBody>
          <a:bodyPr>
            <a:noAutofit/>
          </a:bodyPr>
          <a:lstStyle/>
          <a:p>
            <a:r>
              <a:rPr lang="zh-CN" altLang="en-US" sz="1800" smtClean="0"/>
              <a:t>材料二：</a:t>
            </a:r>
          </a:p>
          <a:p>
            <a:r>
              <a:rPr lang="zh-CN" altLang="en-US" sz="1800" smtClean="0"/>
              <a:t>  “据有黄金</a:t>
            </a:r>
            <a:r>
              <a:rPr lang="en-US" altLang="zh-CN" sz="1800" smtClean="0"/>
              <a:t>,</a:t>
            </a:r>
            <a:r>
              <a:rPr lang="zh-CN" altLang="en-US" sz="1800" smtClean="0"/>
              <a:t>其数无限</a:t>
            </a:r>
            <a:r>
              <a:rPr lang="en-US" altLang="zh-CN" sz="1800" smtClean="0"/>
              <a:t>,</a:t>
            </a:r>
            <a:r>
              <a:rPr lang="zh-CN" altLang="en-US" sz="1800" smtClean="0"/>
              <a:t>君主有大宫</a:t>
            </a:r>
            <a:r>
              <a:rPr lang="en-US" altLang="zh-CN" sz="1800" smtClean="0"/>
              <a:t>,</a:t>
            </a:r>
            <a:r>
              <a:rPr lang="zh-CN" altLang="en-US" sz="1800" smtClean="0"/>
              <a:t>屋顶皆用黄金为之</a:t>
            </a:r>
            <a:r>
              <a:rPr lang="en-US" altLang="zh-CN" sz="1800" smtClean="0"/>
              <a:t>……</a:t>
            </a:r>
            <a:r>
              <a:rPr lang="zh-CN" altLang="en-US" sz="1800" smtClean="0"/>
              <a:t> 宫廷地铺金砖以代石板，一切窗栏皆用精金”。</a:t>
            </a:r>
            <a:endParaRPr lang="en-US" altLang="zh-CN" sz="1800" smtClean="0"/>
          </a:p>
          <a:p>
            <a:r>
              <a:rPr lang="en-US" altLang="zh-CN" sz="1800" smtClean="0"/>
              <a:t>                         ---</a:t>
            </a:r>
            <a:r>
              <a:rPr lang="zh-CN" altLang="en-US" sz="1800" smtClean="0"/>
              <a:t>意大利</a:t>
            </a:r>
            <a:r>
              <a:rPr lang="en-US" altLang="zh-CN" sz="1800" smtClean="0"/>
              <a:t>《</a:t>
            </a:r>
            <a:r>
              <a:rPr lang="zh-CN" altLang="en-US" sz="1800" smtClean="0"/>
              <a:t>马可</a:t>
            </a:r>
            <a:r>
              <a:rPr lang="en-US" altLang="zh-CN" sz="1800" smtClean="0"/>
              <a:t>·</a:t>
            </a:r>
            <a:r>
              <a:rPr lang="zh-CN" altLang="en-US" sz="1800" smtClean="0"/>
              <a:t>波罗行记</a:t>
            </a:r>
            <a:r>
              <a:rPr lang="en-US" altLang="zh-CN" sz="1800" smtClean="0"/>
              <a:t>》</a:t>
            </a:r>
          </a:p>
          <a:p>
            <a:r>
              <a:rPr lang="zh-CN" altLang="en-US" sz="1800" smtClean="0"/>
              <a:t>    当时西欧社会无论是国王、教皇、僧俗贵族、庶民富贾或资产阶级</a:t>
            </a:r>
            <a:r>
              <a:rPr lang="en-US" altLang="zh-CN" sz="1800" smtClean="0"/>
              <a:t>,“</a:t>
            </a:r>
            <a:r>
              <a:rPr lang="zh-CN" altLang="en-US" sz="1800" smtClean="0"/>
              <a:t>个个着了财迷”。其中专制君主“对于权势和财富的追求” 、新兴资产者扩大原始资本的愿望，更为强烈。</a:t>
            </a:r>
            <a:r>
              <a:rPr lang="en-US" altLang="zh-CN" sz="1800" smtClean="0"/>
              <a:t>……</a:t>
            </a:r>
            <a:r>
              <a:rPr lang="zh-CN" altLang="en-US" sz="1800" smtClean="0"/>
              <a:t>对物质利益的共同追求</a:t>
            </a:r>
            <a:r>
              <a:rPr lang="en-US" altLang="zh-CN" sz="1800" smtClean="0"/>
              <a:t>,</a:t>
            </a:r>
            <a:r>
              <a:rPr lang="zh-CN" altLang="en-US" sz="1800" smtClean="0"/>
              <a:t>为专制君主与私人航行相结合供了社会前提</a:t>
            </a:r>
            <a:r>
              <a:rPr lang="en-US" altLang="zh-CN" sz="1800" smtClean="0"/>
              <a:t>,</a:t>
            </a:r>
            <a:r>
              <a:rPr lang="zh-CN" altLang="en-US" sz="1800" smtClean="0"/>
              <a:t>这决定了西方航海社会基础的广泛性，使之具有顽强的生命力。 </a:t>
            </a:r>
            <a:endParaRPr lang="en-US" altLang="zh-CN" sz="1800" smtClean="0"/>
          </a:p>
          <a:p>
            <a:r>
              <a:rPr lang="en-US" altLang="zh-CN" sz="1800" smtClean="0"/>
              <a:t>--</a:t>
            </a:r>
            <a:r>
              <a:rPr lang="zh-CN" altLang="en-US" sz="1800" smtClean="0"/>
              <a:t> 摘端自李隆庆</a:t>
            </a:r>
            <a:r>
              <a:rPr lang="en-US" altLang="zh-CN" sz="1800" smtClean="0"/>
              <a:t>《</a:t>
            </a:r>
            <a:r>
              <a:rPr lang="zh-CN" altLang="en-US" sz="1800" smtClean="0"/>
              <a:t>十五至十六世纪中西航海不同结局原因初探</a:t>
            </a:r>
            <a:r>
              <a:rPr lang="en-US" altLang="zh-CN" sz="1800" smtClean="0"/>
              <a:t>》</a:t>
            </a:r>
            <a:r>
              <a:rPr lang="zh-CN" altLang="en-US" sz="1800" smtClean="0"/>
              <a:t> </a:t>
            </a:r>
          </a:p>
          <a:p>
            <a:pPr>
              <a:buNone/>
            </a:pPr>
            <a:endParaRPr lang="zh-CN" altLang="en-US" sz="1800"/>
          </a:p>
        </p:txBody>
      </p:sp>
      <p:pic>
        <p:nvPicPr>
          <p:cNvPr id="4098" name="Picture 2"/>
          <p:cNvPicPr>
            <a:picLocks noChangeAspect="1" noChangeArrowheads="1"/>
          </p:cNvPicPr>
          <p:nvPr/>
        </p:nvPicPr>
        <p:blipFill>
          <a:blip r:embed="rId2"/>
          <a:stretch>
            <a:fillRect/>
          </a:stretch>
        </p:blipFill>
        <p:spPr bwMode="auto">
          <a:xfrm>
            <a:off x="285720" y="142858"/>
            <a:ext cx="1500198" cy="1804586"/>
          </a:xfrm>
          <a:prstGeom prst="rect">
            <a:avLst/>
          </a:prstGeom>
          <a:noFill/>
          <a:ln w="9525">
            <a:noFill/>
            <a:miter lim="800000"/>
          </a:ln>
          <a:effectLst/>
        </p:spPr>
      </p:pic>
      <p:pic>
        <p:nvPicPr>
          <p:cNvPr id="4099" name="Picture 3"/>
          <p:cNvPicPr>
            <a:picLocks noChangeAspect="1" noChangeArrowheads="1"/>
          </p:cNvPicPr>
          <p:nvPr/>
        </p:nvPicPr>
        <p:blipFill>
          <a:blip r:embed="rId3"/>
          <a:stretch>
            <a:fillRect/>
          </a:stretch>
        </p:blipFill>
        <p:spPr bwMode="auto">
          <a:xfrm>
            <a:off x="285720" y="2071684"/>
            <a:ext cx="1500166" cy="2101615"/>
          </a:xfrm>
          <a:prstGeom prst="rect">
            <a:avLst/>
          </a:prstGeom>
          <a:noFill/>
          <a:ln w="9525">
            <a:noFill/>
            <a:miter lim="800000"/>
          </a:ln>
          <a:effectLst/>
        </p:spPr>
      </p:pic>
      <p:sp>
        <p:nvSpPr>
          <p:cNvPr id="6" name="矩形 5"/>
          <p:cNvSpPr/>
          <p:nvPr/>
        </p:nvSpPr>
        <p:spPr>
          <a:xfrm>
            <a:off x="642910" y="4214824"/>
            <a:ext cx="7715304" cy="714380"/>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en-US" altLang="zh-CN" sz="1600" b="1" smtClean="0"/>
              <a:t>《</a:t>
            </a:r>
            <a:r>
              <a:rPr lang="zh-CN" altLang="en-US" sz="1600" b="1" smtClean="0"/>
              <a:t>马可</a:t>
            </a:r>
            <a:r>
              <a:rPr lang="en-US" altLang="zh-CN" sz="1600" b="1" smtClean="0"/>
              <a:t>﹒</a:t>
            </a:r>
            <a:r>
              <a:rPr lang="zh-CN" altLang="en-US" sz="1600" b="1" smtClean="0"/>
              <a:t>波罗行记</a:t>
            </a:r>
            <a:r>
              <a:rPr lang="en-US" altLang="zh-CN" sz="1600" b="1" smtClean="0"/>
              <a:t>》</a:t>
            </a:r>
            <a:r>
              <a:rPr lang="zh-CN" altLang="en-US" sz="1600" b="1" smtClean="0"/>
              <a:t>更激起西欧人对东方的向往和黄金的狂热追求；欧洲社会各阶层渴望到东方和未知的海外发财致富，使航海活动具有广泛的社会基础。</a:t>
            </a:r>
            <a:endParaRPr lang="zh-CN" altLang="en-US" sz="16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b="0" smtClean="0"/>
              <a:t>马可</a:t>
            </a:r>
            <a:r>
              <a:rPr lang="en-US" altLang="zh-CN" b="0" smtClean="0"/>
              <a:t>·</a:t>
            </a:r>
            <a:r>
              <a:rPr lang="zh-CN" altLang="en-US" b="0" smtClean="0"/>
              <a:t>波罗来华路线图</a:t>
            </a:r>
            <a:endParaRPr lang="zh-CN" altLang="en-US"/>
          </a:p>
        </p:txBody>
      </p:sp>
      <p:pic>
        <p:nvPicPr>
          <p:cNvPr id="1026" name="Picture 2"/>
          <p:cNvPicPr>
            <a:picLocks noGrp="1" noChangeAspect="1" noChangeArrowheads="1"/>
          </p:cNvPicPr>
          <p:nvPr>
            <p:ph idx="1"/>
          </p:nvPr>
        </p:nvPicPr>
        <p:blipFill>
          <a:blip r:embed="rId2"/>
          <a:srcRect l="1294" b="8674"/>
          <a:stretch>
            <a:fillRect/>
          </a:stretch>
        </p:blipFill>
        <p:spPr bwMode="auto">
          <a:xfrm>
            <a:off x="142844" y="1428742"/>
            <a:ext cx="5450177" cy="3286148"/>
          </a:xfrm>
          <a:prstGeom prst="rect">
            <a:avLst/>
          </a:prstGeom>
          <a:noFill/>
          <a:ln w="9525">
            <a:solidFill>
              <a:schemeClr val="accent1"/>
            </a:solidFill>
            <a:miter lim="800000"/>
          </a:ln>
          <a:effectLst/>
        </p:spPr>
      </p:pic>
      <p:pic>
        <p:nvPicPr>
          <p:cNvPr id="1027" name="Picture 3"/>
          <p:cNvPicPr>
            <a:picLocks noChangeAspect="1" noChangeArrowheads="1"/>
          </p:cNvPicPr>
          <p:nvPr/>
        </p:nvPicPr>
        <p:blipFill>
          <a:blip r:embed="rId3"/>
          <a:stretch>
            <a:fillRect/>
          </a:stretch>
        </p:blipFill>
        <p:spPr bwMode="auto">
          <a:xfrm>
            <a:off x="5929322" y="1428742"/>
            <a:ext cx="2724170" cy="3143272"/>
          </a:xfrm>
          <a:prstGeom prst="rect">
            <a:avLst/>
          </a:prstGeom>
          <a:noFill/>
          <a:ln w="9525">
            <a:noFill/>
            <a:miter lim="800000"/>
          </a:ln>
          <a:effectLst/>
        </p:spPr>
      </p:pic>
      <p:sp>
        <p:nvSpPr>
          <p:cNvPr id="6" name="矩形 5"/>
          <p:cNvSpPr/>
          <p:nvPr/>
        </p:nvSpPr>
        <p:spPr>
          <a:xfrm>
            <a:off x="5715008" y="1357304"/>
            <a:ext cx="3286148" cy="35004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50000"/>
              </a:lnSpc>
            </a:pPr>
            <a:r>
              <a:rPr lang="zh-CN" altLang="en-US" sz="1200" smtClean="0">
                <a:latin typeface="微软雅黑" pitchFamily="34" charset="-122"/>
                <a:ea typeface="微软雅黑" pitchFamily="34" charset="-122"/>
              </a:rPr>
              <a:t>马可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波罗</a:t>
            </a:r>
            <a:r>
              <a:rPr lang="en-US" altLang="zh-CN" sz="1200" smtClean="0">
                <a:latin typeface="微软雅黑" pitchFamily="34" charset="-122"/>
                <a:ea typeface="微软雅黑" pitchFamily="34" charset="-122"/>
              </a:rPr>
              <a:t>17</a:t>
            </a:r>
            <a:r>
              <a:rPr lang="zh-CN" altLang="en-US" sz="1200" smtClean="0">
                <a:latin typeface="微软雅黑" pitchFamily="34" charset="-122"/>
                <a:ea typeface="微软雅黑" pitchFamily="34" charset="-122"/>
              </a:rPr>
              <a:t>岁跟随父亲和叔叔前往中国，历时三年多，于</a:t>
            </a:r>
            <a:r>
              <a:rPr lang="en-US" altLang="zh-CN" sz="1200" smtClean="0">
                <a:latin typeface="微软雅黑" pitchFamily="34" charset="-122"/>
                <a:ea typeface="微软雅黑" pitchFamily="34" charset="-122"/>
              </a:rPr>
              <a:t>1275</a:t>
            </a:r>
            <a:r>
              <a:rPr lang="zh-CN" altLang="en-US" sz="1200" smtClean="0">
                <a:latin typeface="微软雅黑" pitchFamily="34" charset="-122"/>
                <a:ea typeface="微软雅黑" pitchFamily="34" charset="-122"/>
              </a:rPr>
              <a:t>年到达元朝的首都，与大汗忽必烈建立了友谊。他在中国游历了多年，曾访问当时中国的许多古城，到过西南部的云南和东南地区；</a:t>
            </a:r>
            <a:r>
              <a:rPr lang="en-US" altLang="zh-CN" sz="1200" smtClean="0">
                <a:latin typeface="微软雅黑" pitchFamily="34" charset="-122"/>
                <a:ea typeface="微软雅黑" pitchFamily="34" charset="-122"/>
              </a:rPr>
              <a:t>1295</a:t>
            </a:r>
            <a:r>
              <a:rPr lang="zh-CN" altLang="en-US" sz="1200" smtClean="0">
                <a:latin typeface="微软雅黑" pitchFamily="34" charset="-122"/>
                <a:ea typeface="微软雅黑" pitchFamily="34" charset="-122"/>
              </a:rPr>
              <a:t>年回到意大利。没有多久，威尼斯和另外一个城邦热那亚打起了仗。马可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波罗自己花钱买了一条船，亲自驾驶参加威尼斯的舰队。结果威尼斯打了败仗，他做了俘虏，被热那亚人关进了监狱。热那亚人听说他到过东方，常常到监狱里听他讲东方和中国的见闻。牢里关着一个作家，把马可讲的事都记了下来，编成了一本书，叫</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马可</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波罗行纪</a:t>
            </a:r>
            <a:r>
              <a:rPr lang="en-US" altLang="zh-CN" sz="1200" smtClean="0">
                <a:latin typeface="微软雅黑" pitchFamily="34" charset="-122"/>
                <a:ea typeface="微软雅黑" pitchFamily="34" charset="-122"/>
              </a:rPr>
              <a:t>》</a:t>
            </a:r>
            <a:r>
              <a:rPr lang="zh-CN" altLang="en-US" sz="1200" smtClean="0">
                <a:latin typeface="微软雅黑" pitchFamily="34" charset="-122"/>
                <a:ea typeface="微软雅黑" pitchFamily="34" charset="-122"/>
              </a:rPr>
              <a:t>。</a:t>
            </a:r>
            <a:endParaRPr lang="zh-CN" altLang="en-US" sz="12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材料三：传统商路与奥斯曼帝国</a:t>
            </a:r>
            <a:endParaRPr lang="zh-CN" altLang="en-US"/>
          </a:p>
        </p:txBody>
      </p:sp>
      <p:pic>
        <p:nvPicPr>
          <p:cNvPr id="5123" name="Picture 3" descr="C:\Users\Administrator\Desktop\图片1p_副本.png"/>
          <p:cNvPicPr>
            <a:picLocks noGrp="1" noChangeAspect="1" noChangeArrowheads="1"/>
          </p:cNvPicPr>
          <p:nvPr>
            <p:ph idx="1"/>
          </p:nvPr>
        </p:nvPicPr>
        <p:blipFill>
          <a:blip r:embed="rId2"/>
          <a:srcRect l="1316" t="1882" r="1316" b="2118"/>
          <a:stretch>
            <a:fillRect/>
          </a:stretch>
        </p:blipFill>
        <p:spPr bwMode="auto">
          <a:xfrm>
            <a:off x="500034" y="1142990"/>
            <a:ext cx="5286412" cy="3643338"/>
          </a:xfrm>
          <a:prstGeom prst="rect">
            <a:avLst/>
          </a:prstGeom>
          <a:noFill/>
          <a:ln>
            <a:solidFill>
              <a:schemeClr val="accent1"/>
            </a:solidFill>
          </a:ln>
        </p:spPr>
      </p:pic>
      <p:sp>
        <p:nvSpPr>
          <p:cNvPr id="6" name="矩形 5"/>
          <p:cNvSpPr/>
          <p:nvPr/>
        </p:nvSpPr>
        <p:spPr>
          <a:xfrm>
            <a:off x="5929322" y="1214428"/>
            <a:ext cx="2857520" cy="132343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mtClean="0">
                <a:solidFill>
                  <a:srgbClr val="002060"/>
                </a:solidFill>
                <a:latin typeface="微软雅黑" pitchFamily="34" charset="-122"/>
                <a:ea typeface="微软雅黑" pitchFamily="34" charset="-122"/>
              </a:rPr>
              <a:t>奥斯曼帝国自</a:t>
            </a:r>
            <a:r>
              <a:rPr lang="en-US" altLang="zh-CN" sz="2000" smtClean="0">
                <a:solidFill>
                  <a:srgbClr val="002060"/>
                </a:solidFill>
                <a:latin typeface="微软雅黑" pitchFamily="34" charset="-122"/>
                <a:ea typeface="微软雅黑" pitchFamily="34" charset="-122"/>
              </a:rPr>
              <a:t>1453</a:t>
            </a:r>
            <a:r>
              <a:rPr lang="zh-CN" altLang="en-US" sz="2000" smtClean="0">
                <a:solidFill>
                  <a:srgbClr val="002060"/>
                </a:solidFill>
                <a:latin typeface="微软雅黑" pitchFamily="34" charset="-122"/>
                <a:ea typeface="微软雅黑" pitchFamily="34" charset="-122"/>
              </a:rPr>
              <a:t>年消灭拜占廷帝国后，定都君士坦丁堡，改名为伊斯坦布尔。</a:t>
            </a:r>
            <a:endParaRPr lang="zh-CN" altLang="en-US" sz="2000">
              <a:solidFill>
                <a:srgbClr val="002060"/>
              </a:solidFill>
              <a:latin typeface="微软雅黑" pitchFamily="34" charset="-122"/>
              <a:ea typeface="微软雅黑" pitchFamily="34" charset="-122"/>
            </a:endParaRPr>
          </a:p>
        </p:txBody>
      </p:sp>
      <p:sp>
        <p:nvSpPr>
          <p:cNvPr id="5" name="矩形 4"/>
          <p:cNvSpPr/>
          <p:nvPr/>
        </p:nvSpPr>
        <p:spPr>
          <a:xfrm>
            <a:off x="6000760" y="2857502"/>
            <a:ext cx="2857520" cy="1500198"/>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000" b="1" smtClean="0"/>
              <a:t>奥斯曼帝国对传统商路产生极大威胁，促使西欧人开辟新的商路。</a:t>
            </a:r>
            <a:endParaRPr lang="zh-CN" altLang="en-US" sz="20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材料四</a:t>
            </a:r>
            <a:endParaRPr lang="zh-CN" altLang="en-US"/>
          </a:p>
        </p:txBody>
      </p:sp>
      <p:sp>
        <p:nvSpPr>
          <p:cNvPr id="3" name="内容占位符 2"/>
          <p:cNvSpPr>
            <a:spLocks noGrp="1"/>
          </p:cNvSpPr>
          <p:nvPr>
            <p:ph idx="1"/>
          </p:nvPr>
        </p:nvSpPr>
        <p:spPr>
          <a:xfrm>
            <a:off x="428596" y="1357304"/>
            <a:ext cx="8229600" cy="2728921"/>
          </a:xfrm>
          <a:ln>
            <a:solidFill>
              <a:schemeClr val="accent1"/>
            </a:solidFill>
          </a:ln>
        </p:spPr>
        <p:txBody>
          <a:bodyPr>
            <a:normAutofit fontScale="92500" lnSpcReduction="20000"/>
          </a:bodyPr>
          <a:lstStyle/>
          <a:p>
            <a:pPr>
              <a:lnSpc>
                <a:spcPct val="150000"/>
              </a:lnSpc>
            </a:pPr>
            <a:r>
              <a:rPr lang="zh-CN" altLang="en-US" smtClean="0">
                <a:solidFill>
                  <a:schemeClr val="tx1"/>
                </a:solidFill>
                <a:latin typeface="DFKai-SB" pitchFamily="65" charset="-120"/>
                <a:ea typeface="DFKai-SB" pitchFamily="65" charset="-120"/>
              </a:rPr>
              <a:t>    </a:t>
            </a:r>
            <a:r>
              <a:rPr lang="zh-CN" altLang="en-US" smtClean="0">
                <a:latin typeface="DFKai-SB" pitchFamily="65" charset="-120"/>
                <a:ea typeface="DFKai-SB" pitchFamily="65" charset="-120"/>
              </a:rPr>
              <a:t>基督教与欧亚其他广泛传播的宗教相比，更多地渗透着普救主义。它从一开始就以博爱人类为教旨，并以全人类的宗教自命，因而有一种强烈的使人人都接受基督教的要求。他们甚至相信，为了普及基督教， 即便使用武力也在所不惜。新航路的开辟者迪亚士曾说，要“为上帝和陛下服务，将光明带给那些尚处于黑暗中的人们！</a:t>
            </a:r>
            <a:endParaRPr lang="zh-CN" altLang="en-US"/>
          </a:p>
        </p:txBody>
      </p:sp>
      <p:sp>
        <p:nvSpPr>
          <p:cNvPr id="4" name="矩形 3"/>
          <p:cNvSpPr/>
          <p:nvPr/>
        </p:nvSpPr>
        <p:spPr>
          <a:xfrm>
            <a:off x="2143108" y="4214824"/>
            <a:ext cx="4786346" cy="5715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800" b="1" smtClean="0"/>
              <a:t>精神动力：传播天主教</a:t>
            </a:r>
            <a:endParaRPr lang="zh-CN" altLang="en-US" sz="2800" b="1"/>
          </a:p>
        </p:txBody>
      </p:sp>
      <p:pic>
        <p:nvPicPr>
          <p:cNvPr id="4098" name="Picture 2" descr="C:\Users\Administrator\Desktop\360截图20210202100114356.jpg"/>
          <p:cNvPicPr>
            <a:picLocks noChangeAspect="1" noChangeArrowheads="1"/>
          </p:cNvPicPr>
          <p:nvPr/>
        </p:nvPicPr>
        <p:blipFill>
          <a:blip r:embed="rId2">
            <a:lum bright="20000" contrast="10000"/>
          </a:blip>
          <a:stretch>
            <a:fillRect/>
          </a:stretch>
        </p:blipFill>
        <p:spPr bwMode="auto">
          <a:xfrm>
            <a:off x="0" y="0"/>
            <a:ext cx="1428728" cy="1252539"/>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材料五</a:t>
            </a:r>
            <a:endParaRPr lang="zh-CN" altLang="en-US"/>
          </a:p>
        </p:txBody>
      </p:sp>
      <p:sp>
        <p:nvSpPr>
          <p:cNvPr id="3" name="内容占位符 2"/>
          <p:cNvSpPr>
            <a:spLocks noGrp="1"/>
          </p:cNvSpPr>
          <p:nvPr>
            <p:ph idx="1"/>
          </p:nvPr>
        </p:nvSpPr>
        <p:spPr>
          <a:xfrm>
            <a:off x="457200" y="1200150"/>
            <a:ext cx="8229600" cy="3586177"/>
          </a:xfrm>
        </p:spPr>
        <p:txBody>
          <a:bodyPr>
            <a:normAutofit/>
          </a:bodyPr>
          <a:lstStyle/>
          <a:p>
            <a:r>
              <a:rPr lang="zh-CN" altLang="en-US" sz="2800" smtClean="0"/>
              <a:t>文艺复兴的核心是人文主义</a:t>
            </a:r>
            <a:r>
              <a:rPr lang="en-US" altLang="zh-CN" sz="2800" smtClean="0"/>
              <a:t>,</a:t>
            </a:r>
            <a:r>
              <a:rPr lang="zh-CN" altLang="en-US" sz="2800" smtClean="0"/>
              <a:t>它支配了文艺复兴时期的文学、艺术、哲学和科学的发展</a:t>
            </a:r>
            <a:r>
              <a:rPr lang="en-US" altLang="zh-CN" sz="2800" smtClean="0"/>
              <a:t>……</a:t>
            </a:r>
            <a:r>
              <a:rPr lang="zh-CN" altLang="en-US" sz="2800" smtClean="0"/>
              <a:t>它提倡追求自由、幸福和物质享受</a:t>
            </a:r>
            <a:r>
              <a:rPr lang="en-US" altLang="zh-CN" sz="2800" smtClean="0"/>
              <a:t>,</a:t>
            </a:r>
            <a:r>
              <a:rPr lang="zh-CN" altLang="en-US" sz="2800" smtClean="0"/>
              <a:t>鼓励发财致富和冒险精神</a:t>
            </a:r>
            <a:r>
              <a:rPr lang="en-US" altLang="zh-CN" sz="2800" smtClean="0"/>
              <a:t>,</a:t>
            </a:r>
            <a:r>
              <a:rPr lang="zh-CN" altLang="en-US" sz="2800" smtClean="0"/>
              <a:t>崇尚理性和科学</a:t>
            </a:r>
            <a:r>
              <a:rPr lang="en-US" altLang="zh-CN" sz="2800" smtClean="0"/>
              <a:t>,</a:t>
            </a:r>
            <a:r>
              <a:rPr lang="zh-CN" altLang="en-US" sz="2800" smtClean="0"/>
              <a:t>追求知识</a:t>
            </a:r>
            <a:r>
              <a:rPr lang="en-US" altLang="zh-CN" sz="2800" smtClean="0"/>
              <a:t>……</a:t>
            </a:r>
          </a:p>
          <a:p>
            <a:endParaRPr lang="en-US" altLang="zh-CN" sz="2800" smtClean="0"/>
          </a:p>
          <a:p>
            <a:r>
              <a:rPr lang="zh-CN" altLang="en-US" sz="2800" smtClean="0">
                <a:solidFill>
                  <a:srgbClr val="C00000"/>
                </a:solidFill>
              </a:rPr>
              <a:t>结论：人文精神的鼓励冒险精神。</a:t>
            </a:r>
            <a:endParaRPr lang="zh-CN" altLang="en-US" sz="2800">
              <a:solidFill>
                <a:srgbClr val="C0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小结</a:t>
            </a:r>
            <a:endParaRPr lang="zh-CN" altLang="en-US"/>
          </a:p>
        </p:txBody>
      </p:sp>
      <p:sp>
        <p:nvSpPr>
          <p:cNvPr id="3" name="内容占位符 2"/>
          <p:cNvSpPr>
            <a:spLocks noGrp="1"/>
          </p:cNvSpPr>
          <p:nvPr>
            <p:ph idx="1"/>
          </p:nvPr>
        </p:nvSpPr>
        <p:spPr/>
        <p:txBody>
          <a:bodyPr>
            <a:normAutofit fontScale="92500" lnSpcReduction="10000"/>
          </a:bodyPr>
          <a:lstStyle/>
          <a:p>
            <a:r>
              <a:rPr lang="en-US" altLang="zh-CN" sz="2800" smtClean="0"/>
              <a:t>1</a:t>
            </a:r>
            <a:r>
              <a:rPr lang="zh-CN" altLang="en-US" sz="2800" smtClean="0"/>
              <a:t>、经济动因：商品经济发展和资本主义萌芽的出现，使欧洲对金银财富和海外市场的需求扩大</a:t>
            </a:r>
            <a:endParaRPr lang="en-US" altLang="zh-CN" sz="2800" smtClean="0"/>
          </a:p>
          <a:p>
            <a:r>
              <a:rPr lang="en-US" altLang="zh-CN" sz="2800" smtClean="0"/>
              <a:t>2</a:t>
            </a:r>
            <a:r>
              <a:rPr lang="zh-CN" altLang="en-US" sz="2800" smtClean="0"/>
              <a:t>、社会基础：欧洲社会各阶层渴望到东方和未知的海外发财致富。</a:t>
            </a:r>
          </a:p>
          <a:p>
            <a:r>
              <a:rPr lang="en-US" altLang="zh-CN" sz="2800" smtClean="0"/>
              <a:t>3</a:t>
            </a:r>
            <a:r>
              <a:rPr lang="zh-CN" altLang="en-US" sz="2800" smtClean="0"/>
              <a:t>、直接因素：奥斯曼帝国控制东西方传统商路</a:t>
            </a:r>
            <a:endParaRPr lang="en-US" altLang="zh-CN" sz="2800" smtClean="0"/>
          </a:p>
          <a:p>
            <a:r>
              <a:rPr lang="en-US" altLang="zh-CN" sz="2800" smtClean="0"/>
              <a:t>4</a:t>
            </a:r>
            <a:r>
              <a:rPr lang="zh-CN" altLang="en-US" sz="2800" smtClean="0"/>
              <a:t>、精神动因：传播天主教成为新航路开辟的精神动力</a:t>
            </a:r>
            <a:endParaRPr lang="en-US" altLang="zh-CN" sz="2800" smtClean="0"/>
          </a:p>
          <a:p>
            <a:r>
              <a:rPr lang="en-US" altLang="zh-CN" sz="2800" smtClean="0"/>
              <a:t>5</a:t>
            </a:r>
            <a:r>
              <a:rPr lang="zh-CN" altLang="en-US" sz="2800" smtClean="0"/>
              <a:t>、思想根源：人文主义鼓励冒险精神</a:t>
            </a:r>
            <a:endParaRPr lang="en-US" altLang="zh-CN" sz="2800" smtClean="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合作探究二</a:t>
            </a:r>
            <a:endParaRPr lang="zh-CN" altLang="en-US"/>
          </a:p>
        </p:txBody>
      </p:sp>
      <p:sp>
        <p:nvSpPr>
          <p:cNvPr id="3" name="内容占位符 2"/>
          <p:cNvSpPr>
            <a:spLocks noGrp="1"/>
          </p:cNvSpPr>
          <p:nvPr>
            <p:ph idx="1"/>
          </p:nvPr>
        </p:nvSpPr>
        <p:spPr/>
        <p:txBody>
          <a:bodyPr>
            <a:normAutofit/>
          </a:bodyPr>
          <a:lstStyle/>
          <a:p>
            <a:r>
              <a:rPr lang="zh-CN" altLang="en-US" sz="2600" smtClean="0"/>
              <a:t>“</a:t>
            </a:r>
            <a:r>
              <a:rPr lang="en-US" altLang="zh-CN" sz="2600" smtClean="0"/>
              <a:t>(1500</a:t>
            </a:r>
            <a:r>
              <a:rPr lang="zh-CN" altLang="en-US" sz="2600" smtClean="0"/>
              <a:t>前后的世界</a:t>
            </a:r>
            <a:r>
              <a:rPr lang="en-US" altLang="zh-CN" sz="2600" smtClean="0"/>
              <a:t>)</a:t>
            </a:r>
            <a:r>
              <a:rPr lang="zh-CN" altLang="en-US" sz="2600" smtClean="0"/>
              <a:t>敢于从事性命相关的航海探险的不是中国人、印度人或阿拉伯人</a:t>
            </a:r>
            <a:r>
              <a:rPr lang="en-US" altLang="zh-CN" sz="2600" smtClean="0"/>
              <a:t>,</a:t>
            </a:r>
            <a:r>
              <a:rPr lang="zh-CN" altLang="en-US" sz="2600" smtClean="0"/>
              <a:t>而是西欧人</a:t>
            </a:r>
            <a:r>
              <a:rPr lang="en-US" altLang="zh-CN" sz="2600" smtClean="0"/>
              <a:t>;</a:t>
            </a:r>
            <a:r>
              <a:rPr lang="zh-CN" altLang="en-US" sz="2600" smtClean="0"/>
              <a:t>是他们</a:t>
            </a:r>
            <a:r>
              <a:rPr lang="en-US" altLang="zh-CN" sz="2600" smtClean="0"/>
              <a:t>,</a:t>
            </a:r>
            <a:r>
              <a:rPr lang="zh-CN" altLang="en-US" sz="2600" smtClean="0"/>
              <a:t>驾着前程远大的浪潮</a:t>
            </a:r>
            <a:r>
              <a:rPr lang="en-US" altLang="zh-CN" sz="2600" smtClean="0"/>
              <a:t>---</a:t>
            </a:r>
            <a:r>
              <a:rPr lang="zh-CN" altLang="en-US" sz="2600" smtClean="0"/>
              <a:t>最终将吞没整个世界的浪潮</a:t>
            </a:r>
            <a:r>
              <a:rPr lang="en-US" altLang="zh-CN" sz="2600" smtClean="0"/>
              <a:t>---</a:t>
            </a:r>
            <a:r>
              <a:rPr lang="zh-CN" altLang="en-US" sz="2600" smtClean="0"/>
              <a:t>前进”    </a:t>
            </a:r>
            <a:endParaRPr lang="en-US" altLang="zh-CN" sz="2600" smtClean="0"/>
          </a:p>
          <a:p>
            <a:r>
              <a:rPr lang="en-US" altLang="zh-CN" sz="2600" smtClean="0"/>
              <a:t>                 ---</a:t>
            </a:r>
            <a:r>
              <a:rPr lang="zh-CN" altLang="en-US" sz="2600" smtClean="0"/>
              <a:t>斯塔夫里阿诺斯</a:t>
            </a:r>
            <a:r>
              <a:rPr lang="en-US" altLang="zh-CN" sz="2600" smtClean="0"/>
              <a:t>《</a:t>
            </a:r>
            <a:r>
              <a:rPr lang="zh-CN" altLang="en-US" sz="2600" smtClean="0"/>
              <a:t>全球通史</a:t>
            </a:r>
            <a:r>
              <a:rPr lang="en-US" altLang="zh-CN" sz="2600" smtClean="0"/>
              <a:t>》</a:t>
            </a:r>
          </a:p>
          <a:p>
            <a:pPr>
              <a:buNone/>
            </a:pPr>
            <a:r>
              <a:rPr lang="zh-CN" altLang="en-US" sz="2800" smtClean="0">
                <a:solidFill>
                  <a:srgbClr val="FF0000"/>
                </a:solidFill>
              </a:rPr>
              <a:t>为什么西欧的葡萄牙人和西班牙人走在了新航路开辟的前列？</a:t>
            </a:r>
            <a:endParaRPr lang="zh-CN" altLang="en-US" sz="2800">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葡萄牙与西班牙</a:t>
            </a:r>
            <a:endParaRPr lang="zh-CN" altLang="en-US"/>
          </a:p>
        </p:txBody>
      </p:sp>
      <p:sp>
        <p:nvSpPr>
          <p:cNvPr id="3" name="内容占位符 2"/>
          <p:cNvSpPr>
            <a:spLocks noGrp="1"/>
          </p:cNvSpPr>
          <p:nvPr>
            <p:ph idx="1"/>
          </p:nvPr>
        </p:nvSpPr>
        <p:spPr>
          <a:xfrm>
            <a:off x="4500562" y="1200150"/>
            <a:ext cx="4186238" cy="3943350"/>
          </a:xfrm>
        </p:spPr>
        <p:txBody>
          <a:bodyPr>
            <a:normAutofit fontScale="85000" lnSpcReduction="10000"/>
          </a:bodyPr>
          <a:lstStyle/>
          <a:p>
            <a:r>
              <a:rPr lang="en-US" altLang="zh-CN" smtClean="0"/>
              <a:t>1</a:t>
            </a:r>
            <a:r>
              <a:rPr lang="zh-CN" altLang="en-US" smtClean="0"/>
              <a:t>、地理位置优越：两国处于大西洋沿岸，便于展开航海活动。</a:t>
            </a:r>
          </a:p>
          <a:p>
            <a:r>
              <a:rPr lang="en-US" altLang="zh-CN" smtClean="0"/>
              <a:t>2</a:t>
            </a:r>
            <a:r>
              <a:rPr lang="zh-CN" altLang="en-US" smtClean="0"/>
              <a:t>、葡萄牙和西班牙逐渐加强王权，建立起中央集权国家，国家实力得到增强</a:t>
            </a:r>
            <a:r>
              <a:rPr lang="en-US" altLang="zh-CN" smtClean="0"/>
              <a:t>,</a:t>
            </a:r>
            <a:r>
              <a:rPr lang="zh-CN" altLang="en-US" smtClean="0"/>
              <a:t>最先支持海外探险。</a:t>
            </a:r>
          </a:p>
          <a:p>
            <a:r>
              <a:rPr lang="en-US" altLang="zh-CN" smtClean="0"/>
              <a:t>3</a:t>
            </a:r>
            <a:r>
              <a:rPr lang="zh-CN" altLang="en-US" smtClean="0"/>
              <a:t>、两国为加强王权对外积极推行扩张主义。民族情绪和宗教情绪交织在一起。传播天主教也成为他们海外扩张的精神动力。</a:t>
            </a:r>
          </a:p>
          <a:p>
            <a:r>
              <a:rPr lang="en-US" altLang="zh-CN" smtClean="0"/>
              <a:t>4</a:t>
            </a:r>
            <a:r>
              <a:rPr lang="zh-CN" altLang="en-US" smtClean="0"/>
              <a:t>、航海家的梦想和敢于冒险的精神。</a:t>
            </a:r>
          </a:p>
          <a:p>
            <a:pPr>
              <a:buNone/>
            </a:pPr>
            <a:r>
              <a:rPr lang="zh-CN" altLang="en-US" smtClean="0"/>
              <a:t> </a:t>
            </a:r>
            <a:endParaRPr lang="zh-CN" altLang="en-US"/>
          </a:p>
        </p:txBody>
      </p:sp>
      <p:pic>
        <p:nvPicPr>
          <p:cNvPr id="1026" name="Picture 2"/>
          <p:cNvPicPr>
            <a:picLocks noChangeAspect="1" noChangeArrowheads="1"/>
          </p:cNvPicPr>
          <p:nvPr/>
        </p:nvPicPr>
        <p:blipFill>
          <a:blip r:embed="rId2"/>
          <a:stretch>
            <a:fillRect/>
          </a:stretch>
        </p:blipFill>
        <p:spPr bwMode="auto">
          <a:xfrm>
            <a:off x="285720" y="1214428"/>
            <a:ext cx="4088661" cy="3028947"/>
          </a:xfrm>
          <a:prstGeom prst="rect">
            <a:avLst/>
          </a:prstGeom>
          <a:noFill/>
          <a:ln w="9525">
            <a:noFill/>
            <a:miter lim="800000"/>
          </a:ln>
          <a:effectLst/>
        </p:spPr>
      </p:pic>
      <p:sp>
        <p:nvSpPr>
          <p:cNvPr id="5" name="矩形 4"/>
          <p:cNvSpPr/>
          <p:nvPr/>
        </p:nvSpPr>
        <p:spPr>
          <a:xfrm>
            <a:off x="1500166" y="3000378"/>
            <a:ext cx="785818" cy="214314"/>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t>西班牙</a:t>
            </a:r>
            <a:endParaRPr lang="zh-CN" altLang="en-US" sz="1400"/>
          </a:p>
        </p:txBody>
      </p:sp>
      <p:sp>
        <p:nvSpPr>
          <p:cNvPr id="7" name="矩形 6"/>
          <p:cNvSpPr/>
          <p:nvPr/>
        </p:nvSpPr>
        <p:spPr>
          <a:xfrm>
            <a:off x="857224" y="2285998"/>
            <a:ext cx="214314" cy="857256"/>
          </a:xfrm>
          <a:prstGeom prst="rect">
            <a:avLst/>
          </a:prstGeom>
        </p:spPr>
        <p:style>
          <a:lnRef idx="0">
            <a:schemeClr val="accent2"/>
          </a:lnRef>
          <a:fillRef idx="3">
            <a:schemeClr val="accent2"/>
          </a:fillRef>
          <a:effectRef idx="3">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t>葡萄牙</a:t>
            </a:r>
            <a:endParaRPr lang="zh-CN" altLang="en-US"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357158" y="0"/>
            <a:ext cx="8229600" cy="857250"/>
          </a:xfrm>
        </p:spPr>
        <p:txBody>
          <a:bodyPr/>
          <a:lstStyle/>
          <a:p>
            <a:r>
              <a:rPr lang="zh-CN" altLang="en-US" smtClean="0"/>
              <a:t>合作探究三</a:t>
            </a:r>
            <a:endParaRPr lang="zh-CN" altLang="en-US"/>
          </a:p>
        </p:txBody>
      </p:sp>
      <p:sp>
        <p:nvSpPr>
          <p:cNvPr id="3" name="内容占位符 2"/>
          <p:cNvSpPr>
            <a:spLocks noGrp="1"/>
          </p:cNvSpPr>
          <p:nvPr>
            <p:ph idx="1"/>
          </p:nvPr>
        </p:nvSpPr>
        <p:spPr>
          <a:xfrm>
            <a:off x="500034" y="928676"/>
            <a:ext cx="8229600" cy="4000528"/>
          </a:xfrm>
        </p:spPr>
        <p:txBody>
          <a:bodyPr>
            <a:normAutofit fontScale="85000" lnSpcReduction="20000"/>
          </a:bodyPr>
          <a:lstStyle/>
          <a:p>
            <a:pPr>
              <a:buNone/>
            </a:pPr>
            <a:r>
              <a:rPr lang="zh-CN" altLang="en-US" smtClean="0"/>
              <a:t>西欧具备了哪些远洋航行的条件？</a:t>
            </a:r>
          </a:p>
          <a:p>
            <a:pPr>
              <a:buNone/>
            </a:pPr>
            <a:r>
              <a:rPr lang="zh-CN" altLang="en-US" smtClean="0"/>
              <a:t>  </a:t>
            </a:r>
            <a:r>
              <a:rPr lang="zh-CN" altLang="en-US" smtClean="0">
                <a:solidFill>
                  <a:srgbClr val="C00000"/>
                </a:solidFill>
              </a:rPr>
              <a:t>主观条件</a:t>
            </a:r>
            <a:r>
              <a:rPr lang="zh-CN" altLang="en-US" smtClean="0"/>
              <a:t>：西班牙和葡萄牙的中央集权政府为远洋航行提供物力和财力保障。</a:t>
            </a:r>
          </a:p>
          <a:p>
            <a:pPr>
              <a:buNone/>
            </a:pPr>
            <a:r>
              <a:rPr lang="zh-CN" altLang="en-US" smtClean="0"/>
              <a:t>  </a:t>
            </a:r>
            <a:r>
              <a:rPr lang="zh-CN" altLang="en-US" smtClean="0">
                <a:solidFill>
                  <a:srgbClr val="C00000"/>
                </a:solidFill>
              </a:rPr>
              <a:t>客观条件</a:t>
            </a:r>
            <a:r>
              <a:rPr lang="zh-CN" altLang="en-US" smtClean="0"/>
              <a:t>：航海技术、地理知识和造船技术的进步。</a:t>
            </a:r>
          </a:p>
          <a:p>
            <a:pPr>
              <a:buNone/>
            </a:pPr>
            <a:r>
              <a:rPr lang="en-US" altLang="zh-CN" smtClean="0"/>
              <a:t>1</a:t>
            </a:r>
            <a:r>
              <a:rPr lang="zh-CN" altLang="en-US" smtClean="0"/>
              <a:t>、航海技术的进步：中国人发明的罗盘针在</a:t>
            </a:r>
            <a:r>
              <a:rPr lang="en-US" altLang="zh-CN" smtClean="0"/>
              <a:t>12</a:t>
            </a:r>
            <a:r>
              <a:rPr lang="zh-CN" altLang="en-US" smtClean="0"/>
              <a:t>世纪末</a:t>
            </a:r>
            <a:r>
              <a:rPr lang="en-US" altLang="zh-CN" smtClean="0"/>
              <a:t>13</a:t>
            </a:r>
            <a:r>
              <a:rPr lang="zh-CN" altLang="en-US" smtClean="0"/>
              <a:t>世纪初传入欧洲；还有从阿拉伯传入欧洲的用于计算纬度的星盘，这些先进的航海仪器为欧洲航海家在大洋航行中定位方向提供了重要帮助。</a:t>
            </a:r>
          </a:p>
          <a:p>
            <a:pPr>
              <a:buNone/>
            </a:pPr>
            <a:r>
              <a:rPr lang="en-US" altLang="zh-CN" smtClean="0"/>
              <a:t>2</a:t>
            </a:r>
            <a:r>
              <a:rPr lang="zh-CN" altLang="en-US" smtClean="0"/>
              <a:t>、地理知识的进步：地圆说日益被人们接受。不少人认为，如果驶入大西洋一直向西航行，同样能到达亚洲的中国、日本和印度等地。</a:t>
            </a:r>
          </a:p>
          <a:p>
            <a:pPr>
              <a:buNone/>
            </a:pPr>
            <a:r>
              <a:rPr lang="en-US" altLang="zh-CN" smtClean="0"/>
              <a:t>3</a:t>
            </a:r>
            <a:r>
              <a:rPr lang="zh-CN" altLang="en-US" smtClean="0"/>
              <a:t>、造船技术的进步：这一时期欧洲已经能够建造多桅大帆船，桅杆上可挂多面帆，包括横帆和三角帆，尤其是三角帆，可以使船逆水航行，这也使远洋航行成为可能；与此同时，船的体积在增大，可以储备大量物资用于远洋航行；船上还配备了重炮，使其自卫和攻击能力都大为增强。</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endParaRPr lang="zh-CN" altLang="en-US"/>
          </a:p>
        </p:txBody>
      </p:sp>
      <p:pic>
        <p:nvPicPr>
          <p:cNvPr id="5" name="Picture 2"/>
          <p:cNvPicPr>
            <a:picLocks noChangeAspect="1" noChangeArrowheads="1"/>
          </p:cNvPicPr>
          <p:nvPr/>
        </p:nvPicPr>
        <p:blipFill>
          <a:blip r:embed="rId2"/>
          <a:stretch>
            <a:fillRect/>
          </a:stretch>
        </p:blipFill>
        <p:spPr bwMode="auto">
          <a:xfrm>
            <a:off x="2928926" y="714362"/>
            <a:ext cx="2124075" cy="2543175"/>
          </a:xfrm>
          <a:prstGeom prst="rect">
            <a:avLst/>
          </a:prstGeom>
          <a:noFill/>
          <a:ln w="9525">
            <a:noFill/>
            <a:miter lim="800000"/>
          </a:ln>
          <a:effectLst/>
        </p:spPr>
      </p:pic>
      <p:sp>
        <p:nvSpPr>
          <p:cNvPr id="8" name="矩形 7"/>
          <p:cNvSpPr/>
          <p:nvPr/>
        </p:nvSpPr>
        <p:spPr>
          <a:xfrm>
            <a:off x="428596" y="3143254"/>
            <a:ext cx="1214446" cy="4286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solidFill>
                  <a:srgbClr val="002060"/>
                </a:solidFill>
              </a:rPr>
              <a:t>指南针</a:t>
            </a:r>
            <a:endParaRPr lang="zh-CN" altLang="en-US" b="1">
              <a:solidFill>
                <a:srgbClr val="002060"/>
              </a:solidFill>
            </a:endParaRPr>
          </a:p>
        </p:txBody>
      </p:sp>
      <p:pic>
        <p:nvPicPr>
          <p:cNvPr id="2050" name="Picture 2"/>
          <p:cNvPicPr>
            <a:picLocks noChangeAspect="1" noChangeArrowheads="1"/>
          </p:cNvPicPr>
          <p:nvPr/>
        </p:nvPicPr>
        <p:blipFill>
          <a:blip r:embed="rId3"/>
          <a:stretch>
            <a:fillRect/>
          </a:stretch>
        </p:blipFill>
        <p:spPr bwMode="auto">
          <a:xfrm>
            <a:off x="214282" y="714362"/>
            <a:ext cx="2171700" cy="2190750"/>
          </a:xfrm>
          <a:prstGeom prst="rect">
            <a:avLst/>
          </a:prstGeom>
          <a:noFill/>
          <a:ln w="9525">
            <a:noFill/>
            <a:miter lim="800000"/>
          </a:ln>
          <a:effectLst/>
        </p:spPr>
      </p:pic>
      <p:sp>
        <p:nvSpPr>
          <p:cNvPr id="10" name="矩形 9"/>
          <p:cNvSpPr/>
          <p:nvPr/>
        </p:nvSpPr>
        <p:spPr>
          <a:xfrm>
            <a:off x="3214678" y="3500444"/>
            <a:ext cx="1214446" cy="4286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solidFill>
                  <a:srgbClr val="002060"/>
                </a:solidFill>
              </a:rPr>
              <a:t>星盘</a:t>
            </a:r>
            <a:endParaRPr lang="zh-CN" altLang="en-US" b="1">
              <a:solidFill>
                <a:srgbClr val="002060"/>
              </a:solidFill>
            </a:endParaRPr>
          </a:p>
        </p:txBody>
      </p:sp>
      <p:sp>
        <p:nvSpPr>
          <p:cNvPr id="12" name="矩形 11"/>
          <p:cNvSpPr/>
          <p:nvPr/>
        </p:nvSpPr>
        <p:spPr>
          <a:xfrm>
            <a:off x="6572264" y="3500444"/>
            <a:ext cx="1214446" cy="42862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solidFill>
                  <a:srgbClr val="002060"/>
                </a:solidFill>
              </a:rPr>
              <a:t>三角帆</a:t>
            </a:r>
            <a:endParaRPr lang="zh-CN" altLang="en-US" b="1">
              <a:solidFill>
                <a:srgbClr val="002060"/>
              </a:solidFill>
            </a:endParaRPr>
          </a:p>
        </p:txBody>
      </p:sp>
      <p:pic>
        <p:nvPicPr>
          <p:cNvPr id="6146" name="Picture 2" descr="C:\Users\Administrator\Desktop\360截图20210202100132923.jpg"/>
          <p:cNvPicPr>
            <a:picLocks noChangeAspect="1" noChangeArrowheads="1"/>
          </p:cNvPicPr>
          <p:nvPr/>
        </p:nvPicPr>
        <p:blipFill>
          <a:blip r:embed="rId4"/>
          <a:stretch>
            <a:fillRect/>
          </a:stretch>
        </p:blipFill>
        <p:spPr bwMode="auto">
          <a:xfrm>
            <a:off x="5786446" y="500048"/>
            <a:ext cx="2857520" cy="2876549"/>
          </a:xfrm>
          <a:prstGeom prst="rect">
            <a:avLst/>
          </a:prstGeom>
          <a:noFill/>
        </p:spPr>
      </p:pic>
      <p:pic>
        <p:nvPicPr>
          <p:cNvPr id="6147" name="Picture 3"/>
          <p:cNvPicPr>
            <a:picLocks noChangeAspect="1" noChangeArrowheads="1"/>
          </p:cNvPicPr>
          <p:nvPr/>
        </p:nvPicPr>
        <p:blipFill>
          <a:blip r:embed="rId5">
            <a:lum bright="30000" contrast="27000"/>
          </a:blip>
          <a:srcRect t="10001"/>
          <a:stretch>
            <a:fillRect/>
          </a:stretch>
        </p:blipFill>
        <p:spPr bwMode="auto">
          <a:xfrm>
            <a:off x="0" y="4071948"/>
            <a:ext cx="9144000" cy="1071552"/>
          </a:xfrm>
          <a:prstGeom prst="rect">
            <a:avLst/>
          </a:prstGeom>
          <a:noFill/>
          <a:ln w="9525">
            <a:noFill/>
            <a:miter lim="800000"/>
          </a:ln>
          <a:effectLst/>
        </p:spPr>
      </p:pic>
      <p:sp>
        <p:nvSpPr>
          <p:cNvPr id="11" name="矩形 10"/>
          <p:cNvSpPr/>
          <p:nvPr/>
        </p:nvSpPr>
        <p:spPr>
          <a:xfrm>
            <a:off x="857224" y="3943171"/>
            <a:ext cx="6643734" cy="830997"/>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a:sp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1600" smtClean="0">
                <a:latin typeface="微软雅黑" pitchFamily="34" charset="-122"/>
                <a:ea typeface="微软雅黑" pitchFamily="34" charset="-122"/>
              </a:rPr>
              <a:t>星盘是古代天文学家、占星师和航海家用来进行天文测量的一项重要的天文仪器。用途非常广泛，包括定位和预测太阳、月亮、金星、火星相关天体在宇宙中的位置，确定本地时间和经纬度，三角测距等。</a:t>
            </a:r>
            <a:endParaRPr lang="zh-CN" altLang="en-US" sz="1600">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二、新航路开辟经过</a:t>
            </a:r>
            <a:endParaRPr lang="zh-CN" altLang="en-US"/>
          </a:p>
        </p:txBody>
      </p:sp>
      <p:graphicFrame>
        <p:nvGraphicFramePr>
          <p:cNvPr id="4" name="内容占位符 3"/>
          <p:cNvGraphicFramePr>
            <a:graphicFrameLocks noGrp="1"/>
          </p:cNvGraphicFramePr>
          <p:nvPr>
            <p:ph idx="1"/>
          </p:nvPr>
        </p:nvGraphicFramePr>
        <p:xfrm>
          <a:off x="785786" y="1571618"/>
          <a:ext cx="7829576" cy="2514600"/>
        </p:xfrm>
        <a:graphic>
          <a:graphicData uri="http://schemas.openxmlformats.org/drawingml/2006/table">
            <a:tbl>
              <a:tblPr firstRow="1" bandRow="1">
                <a:tableStyleId>{5C22544A-7EE6-4342-B048-85BDC9FD1C3A}</a:tableStyleId>
              </a:tblPr>
              <a:tblGrid>
                <a:gridCol w="1285884"/>
                <a:gridCol w="1643074"/>
                <a:gridCol w="3071834"/>
                <a:gridCol w="1828784"/>
              </a:tblGrid>
              <a:tr h="370840">
                <a:tc>
                  <a:txBody>
                    <a:bodyPr vert="horz" wrap="square"/>
                    <a:lstStyle/>
                    <a:p>
                      <a:pPr algn="ctr">
                        <a:lnSpc>
                          <a:spcPct val="150000"/>
                        </a:lnSpc>
                      </a:pPr>
                      <a:r>
                        <a:rPr lang="zh-CN" altLang="en-US" smtClean="0"/>
                        <a:t>航海家</a:t>
                      </a:r>
                      <a:endParaRPr lang="zh-CN" altLang="en-US"/>
                    </a:p>
                  </a:txBody>
                  <a:tcPr>
                    <a:solidFill>
                      <a:srgbClr val="C00000"/>
                    </a:solidFill>
                  </a:tcPr>
                </a:tc>
                <a:tc>
                  <a:txBody>
                    <a:bodyPr vert="horz" wrap="square"/>
                    <a:lstStyle/>
                    <a:p>
                      <a:pPr algn="ctr">
                        <a:lnSpc>
                          <a:spcPct val="150000"/>
                        </a:lnSpc>
                      </a:pPr>
                      <a:r>
                        <a:rPr lang="zh-CN" altLang="en-US" smtClean="0"/>
                        <a:t>时间</a:t>
                      </a:r>
                      <a:endParaRPr lang="zh-CN" altLang="en-US"/>
                    </a:p>
                  </a:txBody>
                  <a:tcPr/>
                </a:tc>
                <a:tc>
                  <a:txBody>
                    <a:bodyPr vert="horz" wrap="square"/>
                    <a:lstStyle/>
                    <a:p>
                      <a:pPr algn="ctr">
                        <a:lnSpc>
                          <a:spcPct val="150000"/>
                        </a:lnSpc>
                      </a:pPr>
                      <a:r>
                        <a:rPr lang="zh-CN" altLang="en-US" smtClean="0"/>
                        <a:t>路线</a:t>
                      </a:r>
                      <a:endParaRPr lang="zh-CN" altLang="en-US"/>
                    </a:p>
                  </a:txBody>
                  <a:tcPr>
                    <a:solidFill>
                      <a:srgbClr val="C00000"/>
                    </a:solidFill>
                  </a:tcPr>
                </a:tc>
                <a:tc>
                  <a:txBody>
                    <a:bodyPr vert="horz" wrap="square"/>
                    <a:lstStyle/>
                    <a:p>
                      <a:pPr algn="ctr">
                        <a:lnSpc>
                          <a:spcPct val="150000"/>
                        </a:lnSpc>
                      </a:pPr>
                      <a:r>
                        <a:rPr lang="zh-CN" altLang="en-US" smtClean="0"/>
                        <a:t>支持王室</a:t>
                      </a:r>
                      <a:endParaRPr lang="zh-CN" altLang="en-US"/>
                    </a:p>
                  </a:txBody>
                  <a:tcPr/>
                </a:tc>
              </a:tr>
              <a:tr h="370840">
                <a:tc>
                  <a:txBody>
                    <a:bodyPr vert="horz" wrap="square"/>
                    <a:lstStyle/>
                    <a:p>
                      <a:pPr algn="ctr">
                        <a:lnSpc>
                          <a:spcPct val="150000"/>
                        </a:lnSpc>
                      </a:pPr>
                      <a:r>
                        <a:rPr lang="zh-CN" altLang="en-US" b="1" smtClean="0">
                          <a:solidFill>
                            <a:srgbClr val="002060"/>
                          </a:solidFill>
                        </a:rPr>
                        <a:t>迪亚士</a:t>
                      </a:r>
                      <a:endParaRPr lang="zh-CN" altLang="en-US" b="1">
                        <a:solidFill>
                          <a:srgbClr val="002060"/>
                        </a:solidFill>
                      </a:endParaRPr>
                    </a:p>
                  </a:txBody>
                  <a:tcPr/>
                </a:tc>
                <a:tc>
                  <a:txBody>
                    <a:bodyPr vert="horz" wrap="square"/>
                    <a:lstStyle/>
                    <a:p>
                      <a:pPr algn="ctr">
                        <a:lnSpc>
                          <a:spcPct val="150000"/>
                        </a:lnSpc>
                      </a:pPr>
                      <a:r>
                        <a:rPr lang="en-US" altLang="zh-CN" b="1" smtClean="0">
                          <a:solidFill>
                            <a:srgbClr val="002060"/>
                          </a:solidFill>
                        </a:rPr>
                        <a:t>1487</a:t>
                      </a:r>
                      <a:r>
                        <a:rPr lang="zh-CN" altLang="en-US" b="1" smtClean="0">
                          <a:solidFill>
                            <a:srgbClr val="002060"/>
                          </a:solidFill>
                        </a:rPr>
                        <a:t>年</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到达非洲最南端好望角</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葡萄牙王室</a:t>
                      </a:r>
                      <a:endParaRPr lang="zh-CN" altLang="en-US" b="1">
                        <a:solidFill>
                          <a:srgbClr val="002060"/>
                        </a:solidFill>
                      </a:endParaRPr>
                    </a:p>
                  </a:txBody>
                  <a:tcPr/>
                </a:tc>
              </a:tr>
              <a:tr h="370840">
                <a:tc>
                  <a:txBody>
                    <a:bodyPr vert="horz" wrap="square"/>
                    <a:lstStyle/>
                    <a:p>
                      <a:pPr algn="ctr">
                        <a:lnSpc>
                          <a:spcPct val="150000"/>
                        </a:lnSpc>
                      </a:pPr>
                      <a:r>
                        <a:rPr lang="zh-CN" altLang="en-US" b="1" smtClean="0">
                          <a:solidFill>
                            <a:srgbClr val="002060"/>
                          </a:solidFill>
                        </a:rPr>
                        <a:t>哥伦布</a:t>
                      </a:r>
                      <a:endParaRPr lang="zh-CN" altLang="en-US" b="1">
                        <a:solidFill>
                          <a:srgbClr val="002060"/>
                        </a:solidFill>
                      </a:endParaRPr>
                    </a:p>
                  </a:txBody>
                  <a:tcPr/>
                </a:tc>
                <a:tc>
                  <a:txBody>
                    <a:bodyPr vert="horz" wrap="square"/>
                    <a:lstStyle/>
                    <a:p>
                      <a:pPr algn="ctr">
                        <a:lnSpc>
                          <a:spcPct val="150000"/>
                        </a:lnSpc>
                      </a:pPr>
                      <a:r>
                        <a:rPr lang="en-US" altLang="zh-CN" b="1" smtClean="0">
                          <a:solidFill>
                            <a:srgbClr val="002060"/>
                          </a:solidFill>
                        </a:rPr>
                        <a:t>1492</a:t>
                      </a:r>
                      <a:r>
                        <a:rPr lang="zh-CN" altLang="en-US" b="1" smtClean="0">
                          <a:solidFill>
                            <a:srgbClr val="002060"/>
                          </a:solidFill>
                        </a:rPr>
                        <a:t>年</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向西到达西印度群岛</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西班牙王室</a:t>
                      </a:r>
                      <a:endParaRPr lang="zh-CN" altLang="en-US" b="1">
                        <a:solidFill>
                          <a:srgbClr val="002060"/>
                        </a:solidFill>
                      </a:endParaRPr>
                    </a:p>
                  </a:txBody>
                  <a:tcPr/>
                </a:tc>
              </a:tr>
              <a:tr h="370840">
                <a:tc>
                  <a:txBody>
                    <a:bodyPr vert="horz" wrap="square"/>
                    <a:lstStyle/>
                    <a:p>
                      <a:pPr algn="ctr">
                        <a:lnSpc>
                          <a:spcPct val="150000"/>
                        </a:lnSpc>
                      </a:pPr>
                      <a:r>
                        <a:rPr lang="zh-CN" altLang="en-US" b="1" smtClean="0">
                          <a:solidFill>
                            <a:srgbClr val="002060"/>
                          </a:solidFill>
                        </a:rPr>
                        <a:t>达伽马</a:t>
                      </a:r>
                      <a:endParaRPr lang="zh-CN" altLang="en-US" b="1">
                        <a:solidFill>
                          <a:srgbClr val="002060"/>
                        </a:solidFill>
                      </a:endParaRPr>
                    </a:p>
                  </a:txBody>
                  <a:tcPr/>
                </a:tc>
                <a:tc>
                  <a:txBody>
                    <a:bodyPr vert="horz" wrap="square"/>
                    <a:lstStyle/>
                    <a:p>
                      <a:pPr algn="ctr">
                        <a:lnSpc>
                          <a:spcPct val="150000"/>
                        </a:lnSpc>
                      </a:pPr>
                      <a:r>
                        <a:rPr lang="en-US" altLang="zh-CN" b="1" smtClean="0">
                          <a:solidFill>
                            <a:srgbClr val="002060"/>
                          </a:solidFill>
                        </a:rPr>
                        <a:t>1497-1498</a:t>
                      </a:r>
                      <a:r>
                        <a:rPr lang="zh-CN" altLang="en-US" b="1" smtClean="0">
                          <a:solidFill>
                            <a:srgbClr val="002060"/>
                          </a:solidFill>
                        </a:rPr>
                        <a:t>年</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绕过好望角到达印度</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葡萄牙王室</a:t>
                      </a:r>
                      <a:endParaRPr lang="zh-CN" altLang="en-US" b="1">
                        <a:solidFill>
                          <a:srgbClr val="002060"/>
                        </a:solidFill>
                      </a:endParaRPr>
                    </a:p>
                  </a:txBody>
                  <a:tcPr/>
                </a:tc>
              </a:tr>
              <a:tr h="370840">
                <a:tc>
                  <a:txBody>
                    <a:bodyPr vert="horz" wrap="square"/>
                    <a:lstStyle/>
                    <a:p>
                      <a:pPr algn="ctr">
                        <a:lnSpc>
                          <a:spcPct val="150000"/>
                        </a:lnSpc>
                      </a:pPr>
                      <a:r>
                        <a:rPr lang="zh-CN" altLang="en-US" b="1" smtClean="0">
                          <a:solidFill>
                            <a:srgbClr val="002060"/>
                          </a:solidFill>
                        </a:rPr>
                        <a:t>麦哲伦</a:t>
                      </a:r>
                      <a:endParaRPr lang="zh-CN" altLang="en-US" b="1">
                        <a:solidFill>
                          <a:srgbClr val="002060"/>
                        </a:solidFill>
                      </a:endParaRPr>
                    </a:p>
                  </a:txBody>
                  <a:tcPr/>
                </a:tc>
                <a:tc>
                  <a:txBody>
                    <a:bodyPr vert="horz" wrap="square"/>
                    <a:lstStyle/>
                    <a:p>
                      <a:pPr algn="ctr">
                        <a:lnSpc>
                          <a:spcPct val="150000"/>
                        </a:lnSpc>
                      </a:pPr>
                      <a:r>
                        <a:rPr lang="en-US" altLang="zh-CN" b="1" smtClean="0">
                          <a:solidFill>
                            <a:srgbClr val="002060"/>
                          </a:solidFill>
                        </a:rPr>
                        <a:t>1519-1522</a:t>
                      </a:r>
                      <a:r>
                        <a:rPr lang="zh-CN" altLang="en-US" b="1" smtClean="0">
                          <a:solidFill>
                            <a:srgbClr val="002060"/>
                          </a:solidFill>
                        </a:rPr>
                        <a:t>年</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环球航行</a:t>
                      </a:r>
                      <a:endParaRPr lang="zh-CN" altLang="en-US" b="1">
                        <a:solidFill>
                          <a:srgbClr val="002060"/>
                        </a:solidFill>
                      </a:endParaRPr>
                    </a:p>
                  </a:txBody>
                  <a:tcPr/>
                </a:tc>
                <a:tc>
                  <a:txBody>
                    <a:bodyPr vert="horz" wrap="square"/>
                    <a:lstStyle/>
                    <a:p>
                      <a:pPr algn="ctr">
                        <a:lnSpc>
                          <a:spcPct val="150000"/>
                        </a:lnSpc>
                      </a:pPr>
                      <a:r>
                        <a:rPr lang="zh-CN" altLang="en-US" b="1" smtClean="0">
                          <a:solidFill>
                            <a:srgbClr val="002060"/>
                          </a:solidFill>
                        </a:rPr>
                        <a:t>西班牙王室</a:t>
                      </a:r>
                      <a:endParaRPr lang="zh-CN" altLang="en-US" b="1">
                        <a:solidFill>
                          <a:srgbClr val="002060"/>
                        </a:solidFill>
                      </a:endParaRPr>
                    </a:p>
                  </a:txBody>
                  <a:tcPr/>
                </a:tc>
              </a:tr>
            </a:tbl>
          </a:graphicData>
        </a:graphic>
      </p:graphicFrame>
      <p:sp>
        <p:nvSpPr>
          <p:cNvPr id="5" name="矩形 4"/>
          <p:cNvSpPr/>
          <p:nvPr/>
        </p:nvSpPr>
        <p:spPr>
          <a:xfrm>
            <a:off x="142844" y="142858"/>
            <a:ext cx="4572000" cy="1998689"/>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nSpc>
                <a:spcPct val="150000"/>
              </a:lnSpc>
            </a:pPr>
            <a:r>
              <a:rPr lang="zh-CN" altLang="en-US" sz="1200" smtClean="0">
                <a:latin typeface="微软雅黑" pitchFamily="34" charset="-122"/>
                <a:ea typeface="微软雅黑" pitchFamily="34" charset="-122"/>
              </a:rPr>
              <a:t>西班牙和葡萄牙是当时世界上的两大航海强国，经常为了争夺航海利益和殖民地发生冲突，后来罗马教皇为解决两国间的争端于</a:t>
            </a:r>
            <a:r>
              <a:rPr lang="en-US" altLang="zh-CN" sz="1200" smtClean="0">
                <a:latin typeface="微软雅黑" pitchFamily="34" charset="-122"/>
                <a:ea typeface="微软雅黑" pitchFamily="34" charset="-122"/>
              </a:rPr>
              <a:t>1493</a:t>
            </a:r>
            <a:r>
              <a:rPr lang="zh-CN" altLang="en-US" sz="1200" smtClean="0">
                <a:latin typeface="微软雅黑" pitchFamily="34" charset="-122"/>
                <a:ea typeface="微软雅黑" pitchFamily="34" charset="-122"/>
              </a:rPr>
              <a:t>年在没有任何地理根据的情况下在大西洋上划了一条线，把世界分为两部分，这条线以西为西班牙的探险范围，以东全部由葡萄牙进行探险活动，</a:t>
            </a:r>
            <a:r>
              <a:rPr lang="en-US" altLang="zh-CN" sz="1200" smtClean="0">
                <a:latin typeface="微软雅黑" pitchFamily="34" charset="-122"/>
                <a:ea typeface="微软雅黑" pitchFamily="34" charset="-122"/>
              </a:rPr>
              <a:t>1494</a:t>
            </a:r>
            <a:r>
              <a:rPr lang="zh-CN" altLang="en-US" sz="1200" smtClean="0">
                <a:latin typeface="微软雅黑" pitchFamily="34" charset="-122"/>
                <a:ea typeface="微软雅黑" pitchFamily="34" charset="-122"/>
              </a:rPr>
              <a:t>年西班牙和葡萄牙接受了教皇的建议，约定从此以后西班牙向西，葡萄牙向东，两国从此大陆朝天各走一边，互不相扰</a:t>
            </a:r>
            <a:endParaRPr lang="zh-CN" altLang="en-US" sz="1200">
              <a:latin typeface="微软雅黑" pitchFamily="34" charset="-122"/>
              <a:ea typeface="微软雅黑" pitchFamily="34" charset="-122"/>
            </a:endParaRPr>
          </a:p>
        </p:txBody>
      </p:sp>
      <p:sp>
        <p:nvSpPr>
          <p:cNvPr id="6" name="矩形 5"/>
          <p:cNvSpPr/>
          <p:nvPr/>
        </p:nvSpPr>
        <p:spPr>
          <a:xfrm>
            <a:off x="1857356" y="4429138"/>
            <a:ext cx="4714908" cy="500066"/>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mtClean="0"/>
              <a:t>开辟新航路时</a:t>
            </a:r>
            <a:r>
              <a:rPr lang="en-US" altLang="zh-CN" smtClean="0"/>
              <a:t>,</a:t>
            </a:r>
            <a:r>
              <a:rPr lang="zh-CN" altLang="en-US" smtClean="0"/>
              <a:t>为何葡萄牙向东</a:t>
            </a:r>
            <a:r>
              <a:rPr lang="en-US" altLang="zh-CN" smtClean="0"/>
              <a:t>,</a:t>
            </a:r>
            <a:r>
              <a:rPr lang="zh-CN" altLang="en-US" smtClean="0"/>
              <a:t>西班牙向西</a:t>
            </a:r>
            <a:r>
              <a:rPr lang="en-US" altLang="zh-CN" smtClean="0"/>
              <a:t>?</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https://d.book118.com/177110140162006051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18</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宋体</vt:lpstr>
      <vt:lpstr>隶书</vt:lpstr>
      <vt:lpstr>楷体</vt:lpstr>
      <vt:lpstr>微软雅黑</vt:lpstr>
      <vt:lpstr>DFKai-SB</vt:lpstr>
      <vt:lpstr>Office Theme</vt:lpstr>
      <vt:lpstr>PowerPoint Presentation</vt:lpstr>
      <vt:lpstr>PowerPoint Presentation</vt:lpstr>
      <vt:lpstr>PowerPoint Presentation</vt:lpstr>
      <vt:lpstr>一、新航路开辟的动因和条件</vt:lpstr>
      <vt:lpstr>PowerPoint Presentation</vt:lpstr>
      <vt:lpstr>PowerPoint Presentation</vt:lpstr>
      <vt:lpstr>《马可﹒波罗行记》与“寻金热”</vt:lpstr>
      <vt:lpstr>马可·波罗来华路线图</vt:lpstr>
      <vt:lpstr>材料三：传统商路与奥斯曼帝国</vt:lpstr>
      <vt:lpstr>材料四</vt:lpstr>
      <vt:lpstr>材料五</vt:lpstr>
      <vt:lpstr>小结</vt:lpstr>
      <vt:lpstr>合作探究二</vt:lpstr>
      <vt:lpstr>葡萄牙与西班牙</vt:lpstr>
      <vt:lpstr>合作探究三</vt:lpstr>
      <vt:lpstr>PowerPoint Presentation</vt:lpstr>
      <vt:lpstr>二、新航路开辟经过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2024-09-25T05:22:20.340</cp:lastPrinted>
  <dcterms:created xsi:type="dcterms:W3CDTF">2024-09-24T21:22:20Z</dcterms:created>
  <dcterms:modified xsi:type="dcterms:W3CDTF">2024-09-24T21:22:22Z</dcterms:modified>
</cp:coreProperties>
</file>