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65BB52E-ADB1-4F20-A6F0-8E0CC557E01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0" name="PlaceHolder 1"/>
          <p:cNvSpPr>
            <a:spLocks noGrp="1"/>
          </p:cNvSpPr>
          <p:nvPr>
            <p:ph type="sldImg"/>
          </p:nvPr>
        </p:nvSpPr>
        <p:spPr>
          <a:xfrm>
            <a:off x="685800" y="1143000"/>
            <a:ext cx="5486040" cy="3085920"/>
          </a:xfrm>
          <a:prstGeom prst="rect">
            <a:avLst/>
          </a:prstGeom>
          <a:ln w="0">
            <a:noFill/>
          </a:ln>
        </p:spPr>
      </p:sp>
      <p:sp>
        <p:nvSpPr>
          <p:cNvPr id="77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3" name="PlaceHolder 1"/>
          <p:cNvSpPr>
            <a:spLocks noGrp="1"/>
          </p:cNvSpPr>
          <p:nvPr>
            <p:ph type="sldImg"/>
          </p:nvPr>
        </p:nvSpPr>
        <p:spPr>
          <a:xfrm>
            <a:off x="685800" y="1143000"/>
            <a:ext cx="5486040" cy="3085920"/>
          </a:xfrm>
          <a:prstGeom prst="rect">
            <a:avLst/>
          </a:prstGeom>
          <a:ln w="0">
            <a:noFill/>
          </a:ln>
        </p:spPr>
      </p:sp>
      <p:sp>
        <p:nvSpPr>
          <p:cNvPr id="77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6" name="PlaceHolder 1"/>
          <p:cNvSpPr>
            <a:spLocks noGrp="1"/>
          </p:cNvSpPr>
          <p:nvPr>
            <p:ph type="sldImg"/>
          </p:nvPr>
        </p:nvSpPr>
        <p:spPr>
          <a:xfrm>
            <a:off x="685800" y="1143000"/>
            <a:ext cx="5486040" cy="3085920"/>
          </a:xfrm>
          <a:prstGeom prst="rect">
            <a:avLst/>
          </a:prstGeom>
          <a:ln w="0">
            <a:noFill/>
          </a:ln>
        </p:spPr>
      </p:sp>
      <p:sp>
        <p:nvSpPr>
          <p:cNvPr id="77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9" name="PlaceHolder 1"/>
          <p:cNvSpPr>
            <a:spLocks noGrp="1"/>
          </p:cNvSpPr>
          <p:nvPr>
            <p:ph type="sldImg"/>
          </p:nvPr>
        </p:nvSpPr>
        <p:spPr>
          <a:xfrm>
            <a:off x="685800" y="1143000"/>
            <a:ext cx="5486040" cy="3085920"/>
          </a:xfrm>
          <a:prstGeom prst="rect">
            <a:avLst/>
          </a:prstGeom>
          <a:ln w="0">
            <a:noFill/>
          </a:ln>
        </p:spPr>
      </p:sp>
      <p:sp>
        <p:nvSpPr>
          <p:cNvPr id="78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8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2" name="PlaceHolder 1"/>
          <p:cNvSpPr>
            <a:spLocks noGrp="1"/>
          </p:cNvSpPr>
          <p:nvPr>
            <p:ph type="sldImg"/>
          </p:nvPr>
        </p:nvSpPr>
        <p:spPr>
          <a:xfrm>
            <a:off x="685800" y="1143000"/>
            <a:ext cx="5486040" cy="3085920"/>
          </a:xfrm>
          <a:prstGeom prst="rect">
            <a:avLst/>
          </a:prstGeom>
          <a:ln w="0">
            <a:noFill/>
          </a:ln>
        </p:spPr>
      </p:sp>
      <p:sp>
        <p:nvSpPr>
          <p:cNvPr id="78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8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5" name="PlaceHolder 1"/>
          <p:cNvSpPr>
            <a:spLocks noGrp="1"/>
          </p:cNvSpPr>
          <p:nvPr>
            <p:ph type="sldImg"/>
          </p:nvPr>
        </p:nvSpPr>
        <p:spPr>
          <a:xfrm>
            <a:off x="685800" y="1143000"/>
            <a:ext cx="5486040" cy="3085920"/>
          </a:xfrm>
          <a:prstGeom prst="rect">
            <a:avLst/>
          </a:prstGeom>
          <a:ln w="0">
            <a:noFill/>
          </a:ln>
        </p:spPr>
      </p:sp>
      <p:sp>
        <p:nvSpPr>
          <p:cNvPr id="78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8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8" name="PlaceHolder 1"/>
          <p:cNvSpPr>
            <a:spLocks noGrp="1"/>
          </p:cNvSpPr>
          <p:nvPr>
            <p:ph type="sldImg"/>
          </p:nvPr>
        </p:nvSpPr>
        <p:spPr>
          <a:xfrm>
            <a:off x="685800" y="1143000"/>
            <a:ext cx="5486040" cy="3085920"/>
          </a:xfrm>
          <a:prstGeom prst="rect">
            <a:avLst/>
          </a:prstGeom>
          <a:ln w="0">
            <a:noFill/>
          </a:ln>
        </p:spPr>
      </p:sp>
      <p:sp>
        <p:nvSpPr>
          <p:cNvPr id="789"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90"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E4437C-139C-4A41-88A8-CE58D7FCDA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8B5B86-8938-4A93-89CF-B056CF787D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AE4FF7-594B-4381-93E0-88F8A938CF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A026C8-4353-4982-AECA-96200790D7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C9136D-3364-4ED8-A073-C9F0941646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7AE76E-B483-4E41-A69C-A09FCB3D58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8964AD-168F-4F1C-9007-6A6D75E185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7AB0BE-6CA4-4D60-8D84-09BC542A29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DAB1DA-204C-4C44-81B8-E24C78353E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BC0EB8-7074-4C1C-B864-409F46016F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9EF859-DFDE-40FC-BA4D-E435DB073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F4E625C-8A4F-4ACB-BCD9-2CC88C327DF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B8555E8-8C4F-4478-B550-57DBF9F2861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9.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9.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111063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图片 17"/>
          <p:cNvSpPr/>
          <p:nvPr/>
        </p:nvSpPr>
        <p:spPr>
          <a:xfrm>
            <a:off x="754668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4643760" y="0"/>
                </a:moveTo>
                <a:lnTo>
                  <a:pt x="4643760" y="3201124"/>
                </a:lnTo>
                <a:lnTo>
                  <a:pt x="0" y="2703413"/>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3" name="图片 14"/>
          <p:cNvSpPr/>
          <p:nvPr/>
        </p:nvSpPr>
        <p:spPr>
          <a:xfrm>
            <a:off x="144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0" y="0"/>
                </a:moveTo>
                <a:lnTo>
                  <a:pt x="4643760" y="2722748"/>
                </a:lnTo>
                <a:lnTo>
                  <a:pt x="0" y="3201124"/>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4" name="图片 11"/>
          <p:cNvSpPr/>
          <p:nvPr/>
        </p:nvSpPr>
        <p:spPr>
          <a:xfrm>
            <a:off x="1440" y="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5" name="PlaceHolder 1"/>
          <p:cNvSpPr>
            <a:spLocks noGrp="1"/>
          </p:cNvSpPr>
          <p:nvPr>
            <p:ph type="title"/>
          </p:nvPr>
        </p:nvSpPr>
        <p:spPr>
          <a:xfrm>
            <a:off x="791280" y="2278440"/>
            <a:ext cx="9798840" cy="2579760"/>
          </a:xfrm>
          <a:prstGeom prst="rect">
            <a:avLst/>
          </a:prstGeom>
          <a:noFill/>
          <a:ln w="0">
            <a:noFill/>
          </a:ln>
        </p:spPr>
        <p:txBody>
          <a:bodyPr lIns="90000" tIns="46800" rIns="90000" bIns="46800" anchor="b">
            <a:noAutofit/>
          </a:bodyPr>
          <a:lstStyle/>
          <a:p>
            <a:pPr indent="0" algn="ctr" defTabSz="914400">
              <a:lnSpc>
                <a:spcPct val="100000"/>
              </a:lnSpc>
              <a:buNone/>
            </a:pPr>
            <a:r>
              <a:rPr lang="zh-CN" sz="5400" b="1" strike="noStrike" spc="299">
                <a:solidFill>
                  <a:schemeClr val="dk1">
                    <a:lumMod val="85000"/>
                    <a:lumOff val="15000"/>
                  </a:schemeClr>
                </a:solidFill>
                <a:latin typeface="Arial"/>
                <a:ea typeface="微软雅黑"/>
              </a:rPr>
              <a:t>提高心理养生法</a:t>
            </a:r>
            <a:endParaRPr lang="en-US" sz="5400" b="0" strike="noStrike" spc="-1">
              <a:solidFill>
                <a:schemeClr val="dk1"/>
              </a:solidFill>
              <a:latin typeface="Arial"/>
            </a:endParaRPr>
          </a:p>
        </p:txBody>
      </p:sp>
      <p:sp>
        <p:nvSpPr>
          <p:cNvPr id="76"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880360" y="5605200"/>
            <a:ext cx="71654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74"/>
                                        </p:tgtEl>
                                        <p:attrNameLst>
                                          <p:attrName>style.visibility</p:attrName>
                                        </p:attrNameLst>
                                      </p:cBhvr>
                                      <p:to>
                                        <p:strVal val="visible"/>
                                      </p:to>
                                    </p:set>
                                    <p:anim calcmode="lin" valueType="num">
                                      <p:cBhvr additive="repl">
                                        <p:cTn id="7" dur="500" fill="hold"/>
                                        <p:tgtEl>
                                          <p:spTgt spid="74"/>
                                        </p:tgtEl>
                                        <p:attrNameLst>
                                          <p:attrName>ppt_x</p:attrName>
                                        </p:attrNameLst>
                                      </p:cBhvr>
                                      <p:tavLst>
                                        <p:tav tm="0">
                                          <p:val>
                                            <p:strVal val="#ppt_x"/>
                                          </p:val>
                                        </p:tav>
                                        <p:tav tm="100000">
                                          <p:val>
                                            <p:strVal val="#ppt_x"/>
                                          </p:val>
                                        </p:tav>
                                      </p:tavLst>
                                    </p:anim>
                                    <p:anim calcmode="lin" valueType="num">
                                      <p:cBhvr additive="repl">
                                        <p:cTn id="8" dur="500" fill="hold"/>
                                        <p:tgtEl>
                                          <p:spTgt spid="74"/>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73"/>
                                        </p:tgtEl>
                                        <p:attrNameLst>
                                          <p:attrName>style.visibility</p:attrName>
                                        </p:attrNameLst>
                                      </p:cBhvr>
                                      <p:to>
                                        <p:strVal val="visible"/>
                                      </p:to>
                                    </p:set>
                                    <p:anim calcmode="lin" valueType="num">
                                      <p:cBhvr additive="repl">
                                        <p:cTn id="13" dur="500" fill="hold"/>
                                        <p:tgtEl>
                                          <p:spTgt spid="73"/>
                                        </p:tgtEl>
                                        <p:attrNameLst>
                                          <p:attrName>ppt_x</p:attrName>
                                        </p:attrNameLst>
                                      </p:cBhvr>
                                      <p:tavLst>
                                        <p:tav tm="0">
                                          <p:val>
                                            <p:strVal val="0-#ppt_w/2"/>
                                          </p:val>
                                        </p:tav>
                                        <p:tav tm="100000">
                                          <p:val>
                                            <p:strVal val="#ppt_x"/>
                                          </p:val>
                                        </p:tav>
                                      </p:tavLst>
                                    </p:anim>
                                    <p:anim calcmode="lin" valueType="num">
                                      <p:cBhvr additive="repl">
                                        <p:cTn id="14" dur="500" fill="hold"/>
                                        <p:tgtEl>
                                          <p:spTgt spid="73"/>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72"/>
                                        </p:tgtEl>
                                        <p:attrNameLst>
                                          <p:attrName>style.visibility</p:attrName>
                                        </p:attrNameLst>
                                      </p:cBhvr>
                                      <p:to>
                                        <p:strVal val="visible"/>
                                      </p:to>
                                    </p:set>
                                    <p:anim calcmode="lin" valueType="num">
                                      <p:cBhvr additive="repl">
                                        <p:cTn id="17" dur="500" fill="hold"/>
                                        <p:tgtEl>
                                          <p:spTgt spid="72"/>
                                        </p:tgtEl>
                                        <p:attrNameLst>
                                          <p:attrName>ppt_x</p:attrName>
                                        </p:attrNameLst>
                                      </p:cBhvr>
                                      <p:tavLst>
                                        <p:tav tm="0">
                                          <p:val>
                                            <p:strVal val="1+#ppt_w/2"/>
                                          </p:val>
                                        </p:tav>
                                        <p:tav tm="100000">
                                          <p:val>
                                            <p:strVal val="#ppt_x"/>
                                          </p:val>
                                        </p:tav>
                                      </p:tavLst>
                                    </p:anim>
                                    <p:anim calcmode="lin" valueType="num">
                                      <p:cBhvr additive="repl">
                                        <p:cTn id="18" dur="500" fill="hold"/>
                                        <p:tgtEl>
                                          <p:spTgt spid="7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 name="图片 11"/>
          <p:cNvSpPr/>
          <p:nvPr/>
        </p:nvSpPr>
        <p:spPr>
          <a:xfrm>
            <a:off x="1440" y="-16200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建立健康的生活方式</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心理调节技巧</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压力管理</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情绪管理</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2"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第一章 简介</a:t>
            </a:r>
            <a:endParaRPr lang="en-US" sz="3600" b="0" strike="noStrike" spc="-1">
              <a:solidFill>
                <a:schemeClr val="dk1"/>
              </a:solidFill>
              <a:latin typeface="Arial"/>
            </a:endParaRPr>
          </a:p>
        </p:txBody>
      </p:sp>
      <p:sp>
        <p:nvSpPr>
          <p:cNvPr id="8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500" fill="hold"/>
                                        <p:tgtEl>
                                          <p:spTgt spid="83"/>
                                        </p:tgtEl>
                                        <p:attrNameLst>
                                          <p:attrName>ppt_x</p:attrName>
                                        </p:attrNameLst>
                                      </p:cBhvr>
                                      <p:tavLst>
                                        <p:tav tm="0">
                                          <p:val>
                                            <p:strVal val="#ppt_x"/>
                                          </p:val>
                                        </p:tav>
                                        <p:tav tm="100000">
                                          <p:val>
                                            <p:strVal val="#ppt_x"/>
                                          </p:val>
                                        </p:tav>
                                      </p:tavLst>
                                    </p:anim>
                                    <p:anim calcmode="lin" valueType="num">
                                      <p:cBhvr additive="repl">
                                        <p:cTn id="8" dur="500" fill="hold"/>
                                        <p:tgtEl>
                                          <p:spTgt spid="83"/>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82"/>
                                        </p:tgtEl>
                                        <p:attrNameLst>
                                          <p:attrName>style.visibility</p:attrName>
                                        </p:attrNameLst>
                                      </p:cBhvr>
                                      <p:to>
                                        <p:strVal val="visible"/>
                                      </p:to>
                                    </p:set>
                                    <p:anim calcmode="lin" valueType="num">
                                      <p:cBhvr additive="repl">
                                        <p:cTn id="13" dur="500" fill="hold"/>
                                        <p:tgtEl>
                                          <p:spTgt spid="82"/>
                                        </p:tgtEl>
                                        <p:attrNameLst>
                                          <p:attrName>ppt_x</p:attrName>
                                        </p:attrNameLst>
                                      </p:cBhvr>
                                      <p:tavLst>
                                        <p:tav tm="0">
                                          <p:val>
                                            <p:strVal val="0-#ppt_w/2"/>
                                          </p:val>
                                        </p:tav>
                                        <p:tav tm="100000">
                                          <p:val>
                                            <p:strVal val="#ppt_x"/>
                                          </p:val>
                                        </p:tav>
                                      </p:tavLst>
                                    </p:anim>
                                    <p:anim calcmode="lin" valueType="num">
                                      <p:cBhvr additive="repl">
                                        <p:cTn id="14" dur="500" fill="hold"/>
                                        <p:tgtEl>
                                          <p:spTgt spid="82"/>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81"/>
                                        </p:tgtEl>
                                        <p:attrNameLst>
                                          <p:attrName>style.visibility</p:attrName>
                                        </p:attrNameLst>
                                      </p:cBhvr>
                                      <p:to>
                                        <p:strVal val="visible"/>
                                      </p:to>
                                    </p:set>
                                    <p:anim calcmode="lin" valueType="num">
                                      <p:cBhvr additive="repl">
                                        <p:cTn id="17" dur="500" fill="hold"/>
                                        <p:tgtEl>
                                          <p:spTgt spid="81"/>
                                        </p:tgtEl>
                                        <p:attrNameLst>
                                          <p:attrName>ppt_x</p:attrName>
                                        </p:attrNameLst>
                                      </p:cBhvr>
                                      <p:tavLst>
                                        <p:tav tm="0">
                                          <p:val>
                                            <p:strVal val="1+#ppt_w/2"/>
                                          </p:val>
                                        </p:tav>
                                        <p:tav tm="100000">
                                          <p:val>
                                            <p:strVal val="#ppt_x"/>
                                          </p:val>
                                        </p:tav>
                                      </p:tavLst>
                                    </p:anim>
                                    <p:anim calcmode="lin" valueType="num">
                                      <p:cBhvr additive="repl">
                                        <p:cTn id="18" dur="500" fill="hold"/>
                                        <p:tgtEl>
                                          <p:spTgt spid="8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7" name="组合 12"/>
          <p:cNvGrpSpPr/>
          <p:nvPr/>
        </p:nvGrpSpPr>
        <p:grpSpPr>
          <a:xfrm>
            <a:off x="-720" y="396720"/>
            <a:ext cx="12191760" cy="1449720"/>
            <a:chOff x="-720" y="396720"/>
            <a:chExt cx="12191760" cy="1449720"/>
          </a:xfrm>
        </p:grpSpPr>
        <p:sp>
          <p:nvSpPr>
            <p:cNvPr id="88"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9"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90"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91"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什么是心理养生法</a:t>
            </a:r>
            <a:endParaRPr lang="en-US" sz="2200" b="0" strike="noStrike" spc="-1">
              <a:solidFill>
                <a:srgbClr val="000000"/>
              </a:solidFill>
              <a:latin typeface="Arial"/>
            </a:endParaRPr>
          </a:p>
        </p:txBody>
      </p:sp>
      <p:sp>
        <p:nvSpPr>
          <p:cNvPr id="93"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心理养生法是指通过调整心理状态来提高身体健康和生活质量的方法。它包括心理调节、情绪管理、压力释放等内容。</a:t>
            </a:r>
            <a:endParaRPr lang="en-US" sz="1400" b="0" strike="noStrike" spc="-1">
              <a:solidFill>
                <a:srgbClr val="000000"/>
              </a:solidFill>
              <a:latin typeface="Arial"/>
            </a:endParaRPr>
          </a:p>
        </p:txBody>
      </p:sp>
      <p:sp>
        <p:nvSpPr>
          <p:cNvPr id="94"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fade">
                                      <p:cBhvr additive="repl">
                                        <p:cTn id="7" dur="50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5" name="组合 5"/>
          <p:cNvGrpSpPr/>
          <p:nvPr/>
        </p:nvGrpSpPr>
        <p:grpSpPr>
          <a:xfrm>
            <a:off x="4655880" y="1123920"/>
            <a:ext cx="6864480" cy="4960080"/>
            <a:chOff x="4655880" y="1123920"/>
            <a:chExt cx="6864480" cy="4960080"/>
          </a:xfrm>
        </p:grpSpPr>
        <p:cxnSp>
          <p:nvCxnSpPr>
            <p:cNvPr id="96"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97" name="iSlide"/>
            <p:cNvGrpSpPr/>
            <p:nvPr/>
          </p:nvGrpSpPr>
          <p:grpSpPr>
            <a:xfrm>
              <a:off x="4835880" y="1432800"/>
              <a:ext cx="6684480" cy="604080"/>
              <a:chOff x="4835880" y="1432800"/>
              <a:chExt cx="6684480" cy="604080"/>
            </a:xfrm>
          </p:grpSpPr>
          <p:cxnSp>
            <p:nvCxnSpPr>
              <p:cNvPr id="98"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99" name="íS1ïdè"/>
              <p:cNvGrpSpPr/>
              <p:nvPr/>
            </p:nvGrpSpPr>
            <p:grpSpPr>
              <a:xfrm>
                <a:off x="4835880" y="1432800"/>
                <a:ext cx="2304360" cy="604080"/>
                <a:chOff x="4835880" y="1432800"/>
                <a:chExt cx="2304360" cy="604080"/>
              </a:xfrm>
            </p:grpSpPr>
            <p:sp>
              <p:nvSpPr>
                <p:cNvPr id="100"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1"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2" name="îṡḻïḓè"/>
            <p:cNvGrpSpPr/>
            <p:nvPr/>
          </p:nvGrpSpPr>
          <p:grpSpPr>
            <a:xfrm>
              <a:off x="4835880" y="2562120"/>
              <a:ext cx="6684480" cy="604080"/>
              <a:chOff x="4835880" y="2562120"/>
              <a:chExt cx="6684480" cy="604080"/>
            </a:xfrm>
          </p:grpSpPr>
          <p:cxnSp>
            <p:nvCxnSpPr>
              <p:cNvPr id="103"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04" name="î$ḻïḓê"/>
              <p:cNvGrpSpPr/>
              <p:nvPr/>
            </p:nvGrpSpPr>
            <p:grpSpPr>
              <a:xfrm>
                <a:off x="4835880" y="2562120"/>
                <a:ext cx="2304360" cy="604080"/>
                <a:chOff x="4835880" y="2562120"/>
                <a:chExt cx="2304360" cy="604080"/>
              </a:xfrm>
            </p:grpSpPr>
            <p:sp>
              <p:nvSpPr>
                <p:cNvPr id="105"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6"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7" name="ïṥḻíḑé"/>
            <p:cNvGrpSpPr/>
            <p:nvPr/>
          </p:nvGrpSpPr>
          <p:grpSpPr>
            <a:xfrm>
              <a:off x="4835880" y="3691440"/>
              <a:ext cx="6684480" cy="604080"/>
              <a:chOff x="4835880" y="3691440"/>
              <a:chExt cx="6684480" cy="604080"/>
            </a:xfrm>
          </p:grpSpPr>
          <p:cxnSp>
            <p:nvCxnSpPr>
              <p:cNvPr id="108"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09" name="ïṡlíḋê"/>
              <p:cNvGrpSpPr/>
              <p:nvPr/>
            </p:nvGrpSpPr>
            <p:grpSpPr>
              <a:xfrm>
                <a:off x="4835880" y="3691440"/>
                <a:ext cx="2304360" cy="604080"/>
                <a:chOff x="4835880" y="3691440"/>
                <a:chExt cx="2304360" cy="604080"/>
              </a:xfrm>
            </p:grpSpPr>
            <p:sp>
              <p:nvSpPr>
                <p:cNvPr id="110"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1"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12" name="ïṩḻiḑè"/>
            <p:cNvGrpSpPr/>
            <p:nvPr/>
          </p:nvGrpSpPr>
          <p:grpSpPr>
            <a:xfrm>
              <a:off x="4835880" y="4820760"/>
              <a:ext cx="6684480" cy="604080"/>
              <a:chOff x="4835880" y="4820760"/>
              <a:chExt cx="6684480" cy="604080"/>
            </a:xfrm>
          </p:grpSpPr>
          <p:cxnSp>
            <p:nvCxnSpPr>
              <p:cNvPr id="113"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14" name="íŝľíḋê"/>
              <p:cNvGrpSpPr/>
              <p:nvPr/>
            </p:nvGrpSpPr>
            <p:grpSpPr>
              <a:xfrm>
                <a:off x="4835880" y="4820760"/>
                <a:ext cx="2304360" cy="604080"/>
                <a:chOff x="4835880" y="4820760"/>
                <a:chExt cx="2304360" cy="604080"/>
              </a:xfrm>
            </p:grpSpPr>
            <p:sp>
              <p:nvSpPr>
                <p:cNvPr id="115"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6"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17"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心理养生法的重要性</a:t>
            </a:r>
            <a:endParaRPr lang="en-US" sz="3600" b="0" strike="noStrike" spc="-1">
              <a:solidFill>
                <a:schemeClr val="dk1"/>
              </a:solidFill>
              <a:latin typeface="Arial"/>
            </a:endParaRPr>
          </a:p>
        </p:txBody>
      </p:sp>
      <p:sp>
        <p:nvSpPr>
          <p:cNvPr id="118"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提升幸福感</a:t>
            </a:r>
            <a:endParaRPr lang="en-US" sz="1400" b="0" strike="noStrike" spc="-1">
              <a:solidFill>
                <a:srgbClr val="000000"/>
              </a:solidFill>
              <a:latin typeface="Arial"/>
            </a:endParaRPr>
          </a:p>
        </p:txBody>
      </p:sp>
      <p:sp>
        <p:nvSpPr>
          <p:cNvPr id="119"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心理健康对整体健康有着重要影响</a:t>
            </a:r>
            <a:endParaRPr lang="en-US" sz="1400" b="0" strike="noStrike" spc="-1">
              <a:solidFill>
                <a:srgbClr val="000000"/>
              </a:solidFill>
              <a:latin typeface="Arial"/>
            </a:endParaRPr>
          </a:p>
        </p:txBody>
      </p:sp>
      <p:sp>
        <p:nvSpPr>
          <p:cNvPr id="120"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提高生活满意度</a:t>
            </a:r>
            <a:endParaRPr lang="en-US" sz="1400" b="0" strike="noStrike" spc="-1">
              <a:solidFill>
                <a:srgbClr val="000000"/>
              </a:solidFill>
              <a:latin typeface="Arial"/>
            </a:endParaRPr>
          </a:p>
        </p:txBody>
      </p:sp>
      <p:sp>
        <p:nvSpPr>
          <p:cNvPr id="121"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采取科学的心理养生法能改善生活质量</a:t>
            </a:r>
            <a:endParaRPr lang="en-US" sz="1400" b="0" strike="noStrike" spc="-1">
              <a:solidFill>
                <a:srgbClr val="000000"/>
              </a:solidFill>
              <a:latin typeface="Arial"/>
            </a:endParaRPr>
          </a:p>
        </p:txBody>
      </p:sp>
      <p:sp>
        <p:nvSpPr>
          <p:cNvPr id="122"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3"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
        <p:nvSpPr>
          <p:cNvPr id="124"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5"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5"/>
                                        </p:tgtEl>
                                        <p:attrNameLst>
                                          <p:attrName>style.visibility</p:attrName>
                                        </p:attrNameLst>
                                      </p:cBhvr>
                                      <p:to>
                                        <p:strVal val="visible"/>
                                      </p:to>
                                    </p:set>
                                    <p:anim calcmode="lin" valueType="num">
                                      <p:cBhvr additive="repl">
                                        <p:cTn id="7" dur="500" fill="hold"/>
                                        <p:tgtEl>
                                          <p:spTgt spid="95"/>
                                        </p:tgtEl>
                                        <p:attrNameLst>
                                          <p:attrName>ppt_x</p:attrName>
                                        </p:attrNameLst>
                                      </p:cBhvr>
                                      <p:tavLst>
                                        <p:tav tm="0">
                                          <p:val>
                                            <p:strVal val="#ppt_x"/>
                                          </p:val>
                                        </p:tav>
                                        <p:tav tm="100000">
                                          <p:val>
                                            <p:strVal val="#ppt_x"/>
                                          </p:val>
                                        </p:tav>
                                      </p:tavLst>
                                    </p:anim>
                                    <p:anim calcmode="lin" valueType="num">
                                      <p:cBhvr additive="repl">
                                        <p:cTn id="8" dur="500" fill="hold"/>
                                        <p:tgtEl>
                                          <p:spTgt spid="9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6" name="组合 5"/>
          <p:cNvGrpSpPr/>
          <p:nvPr/>
        </p:nvGrpSpPr>
        <p:grpSpPr>
          <a:xfrm>
            <a:off x="4655880" y="1123920"/>
            <a:ext cx="6864480" cy="4960080"/>
            <a:chOff x="4655880" y="1123920"/>
            <a:chExt cx="6864480" cy="4960080"/>
          </a:xfrm>
        </p:grpSpPr>
        <p:cxnSp>
          <p:nvCxnSpPr>
            <p:cNvPr id="127"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128" name="iSlide"/>
            <p:cNvGrpSpPr/>
            <p:nvPr/>
          </p:nvGrpSpPr>
          <p:grpSpPr>
            <a:xfrm>
              <a:off x="4835880" y="1432800"/>
              <a:ext cx="6684480" cy="604080"/>
              <a:chOff x="4835880" y="1432800"/>
              <a:chExt cx="6684480" cy="604080"/>
            </a:xfrm>
          </p:grpSpPr>
          <p:cxnSp>
            <p:nvCxnSpPr>
              <p:cNvPr id="129"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130" name="íS1ïdè"/>
              <p:cNvGrpSpPr/>
              <p:nvPr/>
            </p:nvGrpSpPr>
            <p:grpSpPr>
              <a:xfrm>
                <a:off x="4835880" y="1432800"/>
                <a:ext cx="2304360" cy="604080"/>
                <a:chOff x="4835880" y="1432800"/>
                <a:chExt cx="2304360" cy="604080"/>
              </a:xfrm>
            </p:grpSpPr>
            <p:sp>
              <p:nvSpPr>
                <p:cNvPr id="131"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2"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33" name="îṡḻïḓè"/>
            <p:cNvGrpSpPr/>
            <p:nvPr/>
          </p:nvGrpSpPr>
          <p:grpSpPr>
            <a:xfrm>
              <a:off x="4835880" y="2562120"/>
              <a:ext cx="6684480" cy="604080"/>
              <a:chOff x="4835880" y="2562120"/>
              <a:chExt cx="6684480" cy="604080"/>
            </a:xfrm>
          </p:grpSpPr>
          <p:cxnSp>
            <p:nvCxnSpPr>
              <p:cNvPr id="134"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35" name="î$ḻïḓê"/>
              <p:cNvGrpSpPr/>
              <p:nvPr/>
            </p:nvGrpSpPr>
            <p:grpSpPr>
              <a:xfrm>
                <a:off x="4835880" y="2562120"/>
                <a:ext cx="2304360" cy="604080"/>
                <a:chOff x="4835880" y="2562120"/>
                <a:chExt cx="2304360" cy="604080"/>
              </a:xfrm>
            </p:grpSpPr>
            <p:sp>
              <p:nvSpPr>
                <p:cNvPr id="136"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7"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38" name="ïṥḻíḑé"/>
            <p:cNvGrpSpPr/>
            <p:nvPr/>
          </p:nvGrpSpPr>
          <p:grpSpPr>
            <a:xfrm>
              <a:off x="4835880" y="3691440"/>
              <a:ext cx="6684480" cy="604080"/>
              <a:chOff x="4835880" y="3691440"/>
              <a:chExt cx="6684480" cy="604080"/>
            </a:xfrm>
          </p:grpSpPr>
          <p:cxnSp>
            <p:nvCxnSpPr>
              <p:cNvPr id="139"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40" name="ïṡlíḋê"/>
              <p:cNvGrpSpPr/>
              <p:nvPr/>
            </p:nvGrpSpPr>
            <p:grpSpPr>
              <a:xfrm>
                <a:off x="4835880" y="3691440"/>
                <a:ext cx="2304360" cy="604080"/>
                <a:chOff x="4835880" y="3691440"/>
                <a:chExt cx="2304360" cy="604080"/>
              </a:xfrm>
            </p:grpSpPr>
            <p:sp>
              <p:nvSpPr>
                <p:cNvPr id="141"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2"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43" name="ïṩḻiḑè"/>
            <p:cNvGrpSpPr/>
            <p:nvPr/>
          </p:nvGrpSpPr>
          <p:grpSpPr>
            <a:xfrm>
              <a:off x="4835880" y="4820760"/>
              <a:ext cx="6684480" cy="604080"/>
              <a:chOff x="4835880" y="4820760"/>
              <a:chExt cx="6684480" cy="604080"/>
            </a:xfrm>
          </p:grpSpPr>
          <p:cxnSp>
            <p:nvCxnSpPr>
              <p:cNvPr id="144"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45" name="íŝľíḋê"/>
              <p:cNvGrpSpPr/>
              <p:nvPr/>
            </p:nvGrpSpPr>
            <p:grpSpPr>
              <a:xfrm>
                <a:off x="4835880" y="4820760"/>
                <a:ext cx="2304360" cy="604080"/>
                <a:chOff x="4835880" y="4820760"/>
                <a:chExt cx="2304360" cy="604080"/>
              </a:xfrm>
            </p:grpSpPr>
            <p:sp>
              <p:nvSpPr>
                <p:cNvPr id="146"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7"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48"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心理养生法的目的</a:t>
            </a:r>
            <a:endParaRPr lang="en-US" sz="3600" b="0" strike="noStrike" spc="-1">
              <a:solidFill>
                <a:schemeClr val="dk1"/>
              </a:solidFill>
              <a:latin typeface="Arial"/>
            </a:endParaRPr>
          </a:p>
        </p:txBody>
      </p:sp>
      <p:sp>
        <p:nvSpPr>
          <p:cNvPr id="149"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增强生活品质</a:t>
            </a:r>
            <a:endParaRPr lang="en-US" sz="1400" b="0" strike="noStrike" spc="-1">
              <a:solidFill>
                <a:srgbClr val="000000"/>
              </a:solidFill>
              <a:latin typeface="Arial"/>
            </a:endParaRPr>
          </a:p>
        </p:txBody>
      </p:sp>
      <p:sp>
        <p:nvSpPr>
          <p:cNvPr id="150"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提高幸福感和生活满意度</a:t>
            </a:r>
            <a:endParaRPr lang="en-US" sz="1400" b="0" strike="noStrike" spc="-1">
              <a:solidFill>
                <a:srgbClr val="000000"/>
              </a:solidFill>
              <a:latin typeface="Arial"/>
            </a:endParaRPr>
          </a:p>
        </p:txBody>
      </p:sp>
      <p:sp>
        <p:nvSpPr>
          <p:cNvPr id="151"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改善情绪状态</a:t>
            </a:r>
            <a:endParaRPr lang="en-US" sz="1400" b="0" strike="noStrike" spc="-1">
              <a:solidFill>
                <a:srgbClr val="000000"/>
              </a:solidFill>
              <a:latin typeface="Arial"/>
            </a:endParaRPr>
          </a:p>
        </p:txBody>
      </p:sp>
      <p:sp>
        <p:nvSpPr>
          <p:cNvPr id="152"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减少焦虑、抑郁等负面情绪的影响</a:t>
            </a:r>
            <a:endParaRPr lang="en-US" sz="1400" b="0" strike="noStrike" spc="-1">
              <a:solidFill>
                <a:srgbClr val="000000"/>
              </a:solidFill>
              <a:latin typeface="Arial"/>
            </a:endParaRPr>
          </a:p>
        </p:txBody>
      </p:sp>
      <p:sp>
        <p:nvSpPr>
          <p:cNvPr id="153"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54"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
        <p:nvSpPr>
          <p:cNvPr id="155"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56"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26"/>
                                        </p:tgtEl>
                                        <p:attrNameLst>
                                          <p:attrName>style.visibility</p:attrName>
                                        </p:attrNameLst>
                                      </p:cBhvr>
                                      <p:to>
                                        <p:strVal val="visible"/>
                                      </p:to>
                                    </p:set>
                                    <p:anim calcmode="lin" valueType="num">
                                      <p:cBhvr additive="repl">
                                        <p:cTn id="7" dur="500" fill="hold"/>
                                        <p:tgtEl>
                                          <p:spTgt spid="126"/>
                                        </p:tgtEl>
                                        <p:attrNameLst>
                                          <p:attrName>ppt_x</p:attrName>
                                        </p:attrNameLst>
                                      </p:cBhvr>
                                      <p:tavLst>
                                        <p:tav tm="0">
                                          <p:val>
                                            <p:strVal val="#ppt_x"/>
                                          </p:val>
                                        </p:tav>
                                        <p:tav tm="100000">
                                          <p:val>
                                            <p:strVal val="#ppt_x"/>
                                          </p:val>
                                        </p:tav>
                                      </p:tavLst>
                                    </p:anim>
                                    <p:anim calcmode="lin" valueType="num">
                                      <p:cBhvr additive="repl">
                                        <p:cTn id="8" dur="500" fill="hold"/>
                                        <p:tgtEl>
                                          <p:spTgt spid="1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57" name="组合 12"/>
          <p:cNvGrpSpPr/>
          <p:nvPr/>
        </p:nvGrpSpPr>
        <p:grpSpPr>
          <a:xfrm>
            <a:off x="-720" y="396720"/>
            <a:ext cx="12191760" cy="1449720"/>
            <a:chOff x="-720" y="396720"/>
            <a:chExt cx="12191760" cy="1449720"/>
          </a:xfrm>
        </p:grpSpPr>
        <p:sp>
          <p:nvSpPr>
            <p:cNvPr id="158"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59"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160"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161"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心理养生法的效果</a:t>
            </a:r>
            <a:endParaRPr lang="en-US" sz="2200" b="0" strike="noStrike" spc="-1">
              <a:solidFill>
                <a:srgbClr val="000000"/>
              </a:solidFill>
              <a:latin typeface="Arial"/>
            </a:endParaRPr>
          </a:p>
        </p:txBody>
      </p:sp>
      <p:sp>
        <p:nvSpPr>
          <p:cNvPr id="163"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心理养生法可以促进身心健康的平衡，有助于提高工作和生活效率。通过有效的心理养生法，可以更好地应对生活中的各种挑战，保持心情愉悦和健康状态。</a:t>
            </a:r>
            <a:endParaRPr lang="en-US" sz="1400" b="0" strike="noStrike" spc="-1">
              <a:solidFill>
                <a:srgbClr val="000000"/>
              </a:solidFill>
              <a:latin typeface="Arial"/>
            </a:endParaRPr>
          </a:p>
        </p:txBody>
      </p:sp>
      <p:sp>
        <p:nvSpPr>
          <p:cNvPr id="164"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fade">
                                      <p:cBhvr additive="repl">
                                        <p:cTn id="7" dur="500"/>
                                        <p:tgtEl>
                                          <p:spTgt spid="1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5" name="组合 5"/>
          <p:cNvGrpSpPr/>
          <p:nvPr/>
        </p:nvGrpSpPr>
        <p:grpSpPr>
          <a:xfrm>
            <a:off x="4655880" y="1123920"/>
            <a:ext cx="6864480" cy="4960080"/>
            <a:chOff x="4655880" y="1123920"/>
            <a:chExt cx="6864480" cy="4960080"/>
          </a:xfrm>
        </p:grpSpPr>
        <p:cxnSp>
          <p:nvCxnSpPr>
            <p:cNvPr id="166"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167" name="iSlide"/>
            <p:cNvGrpSpPr/>
            <p:nvPr/>
          </p:nvGrpSpPr>
          <p:grpSpPr>
            <a:xfrm>
              <a:off x="4835880" y="1432800"/>
              <a:ext cx="6684480" cy="604080"/>
              <a:chOff x="4835880" y="1432800"/>
              <a:chExt cx="6684480" cy="604080"/>
            </a:xfrm>
          </p:grpSpPr>
          <p:cxnSp>
            <p:nvCxnSpPr>
              <p:cNvPr id="168"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169" name="íS1ïdè"/>
              <p:cNvGrpSpPr/>
              <p:nvPr/>
            </p:nvGrpSpPr>
            <p:grpSpPr>
              <a:xfrm>
                <a:off x="4835880" y="1432800"/>
                <a:ext cx="2304360" cy="604080"/>
                <a:chOff x="4835880" y="1432800"/>
                <a:chExt cx="2304360" cy="604080"/>
              </a:xfrm>
            </p:grpSpPr>
            <p:sp>
              <p:nvSpPr>
                <p:cNvPr id="170"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1"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72" name="îṡḻïḓè"/>
            <p:cNvGrpSpPr/>
            <p:nvPr/>
          </p:nvGrpSpPr>
          <p:grpSpPr>
            <a:xfrm>
              <a:off x="4835880" y="2562120"/>
              <a:ext cx="6684480" cy="604080"/>
              <a:chOff x="4835880" y="2562120"/>
              <a:chExt cx="6684480" cy="604080"/>
            </a:xfrm>
          </p:grpSpPr>
          <p:cxnSp>
            <p:nvCxnSpPr>
              <p:cNvPr id="173"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74" name="î$ḻïḓê"/>
              <p:cNvGrpSpPr/>
              <p:nvPr/>
            </p:nvGrpSpPr>
            <p:grpSpPr>
              <a:xfrm>
                <a:off x="4835880" y="2562120"/>
                <a:ext cx="2304360" cy="604080"/>
                <a:chOff x="4835880" y="2562120"/>
                <a:chExt cx="2304360" cy="604080"/>
              </a:xfrm>
            </p:grpSpPr>
            <p:sp>
              <p:nvSpPr>
                <p:cNvPr id="175"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6"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77" name="ïṥḻíḑé"/>
            <p:cNvGrpSpPr/>
            <p:nvPr/>
          </p:nvGrpSpPr>
          <p:grpSpPr>
            <a:xfrm>
              <a:off x="4835880" y="3691440"/>
              <a:ext cx="6684480" cy="604080"/>
              <a:chOff x="4835880" y="3691440"/>
              <a:chExt cx="6684480" cy="604080"/>
            </a:xfrm>
          </p:grpSpPr>
          <p:cxnSp>
            <p:nvCxnSpPr>
              <p:cNvPr id="178"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79" name="ïṡlíḋê"/>
              <p:cNvGrpSpPr/>
              <p:nvPr/>
            </p:nvGrpSpPr>
            <p:grpSpPr>
              <a:xfrm>
                <a:off x="4835880" y="3691440"/>
                <a:ext cx="2304360" cy="604080"/>
                <a:chOff x="4835880" y="3691440"/>
                <a:chExt cx="2304360" cy="604080"/>
              </a:xfrm>
            </p:grpSpPr>
            <p:sp>
              <p:nvSpPr>
                <p:cNvPr id="180"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1"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82" name="ïṩḻiḑè"/>
            <p:cNvGrpSpPr/>
            <p:nvPr/>
          </p:nvGrpSpPr>
          <p:grpSpPr>
            <a:xfrm>
              <a:off x="4835880" y="4820760"/>
              <a:ext cx="6684480" cy="604080"/>
              <a:chOff x="4835880" y="4820760"/>
              <a:chExt cx="6684480" cy="604080"/>
            </a:xfrm>
          </p:grpSpPr>
          <p:cxnSp>
            <p:nvCxnSpPr>
              <p:cNvPr id="183"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84" name="íŝľíḋê"/>
              <p:cNvGrpSpPr/>
              <p:nvPr/>
            </p:nvGrpSpPr>
            <p:grpSpPr>
              <a:xfrm>
                <a:off x="4835880" y="4820760"/>
                <a:ext cx="2304360" cy="604080"/>
                <a:chOff x="4835880" y="4820760"/>
                <a:chExt cx="2304360" cy="604080"/>
              </a:xfrm>
            </p:grpSpPr>
            <p:sp>
              <p:nvSpPr>
                <p:cNvPr id="185"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6"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87"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心理养生法的实践方法</a:t>
            </a:r>
            <a:endParaRPr lang="en-US" sz="3600" b="0" strike="noStrike" spc="-1">
              <a:solidFill>
                <a:schemeClr val="dk1"/>
              </a:solidFill>
              <a:latin typeface="Arial"/>
            </a:endParaRPr>
          </a:p>
        </p:txBody>
      </p:sp>
      <p:sp>
        <p:nvSpPr>
          <p:cNvPr id="188"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增强心理抗压能力</a:t>
            </a:r>
            <a:endParaRPr lang="en-US" sz="1400" b="0" strike="noStrike" spc="-1">
              <a:solidFill>
                <a:srgbClr val="000000"/>
              </a:solidFill>
              <a:latin typeface="Arial"/>
            </a:endParaRPr>
          </a:p>
        </p:txBody>
      </p:sp>
      <p:sp>
        <p:nvSpPr>
          <p:cNvPr id="189"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定期锻炼身体</a:t>
            </a:r>
            <a:endParaRPr lang="en-US" sz="1400" b="0" strike="noStrike" spc="-1">
              <a:solidFill>
                <a:srgbClr val="000000"/>
              </a:solidFill>
              <a:latin typeface="Arial"/>
            </a:endParaRPr>
          </a:p>
        </p:txBody>
      </p:sp>
      <p:sp>
        <p:nvSpPr>
          <p:cNvPr id="190"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促进睡眠质量</a:t>
            </a:r>
            <a:endParaRPr lang="en-US" sz="1400" b="0" strike="noStrike" spc="-1">
              <a:solidFill>
                <a:srgbClr val="000000"/>
              </a:solidFill>
              <a:latin typeface="Arial"/>
            </a:endParaRPr>
          </a:p>
        </p:txBody>
      </p:sp>
      <p:sp>
        <p:nvSpPr>
          <p:cNvPr id="191"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保持良好的作息习惯</a:t>
            </a:r>
            <a:endParaRPr lang="en-US" sz="1400" b="0" strike="noStrike" spc="-1">
              <a:solidFill>
                <a:srgbClr val="000000"/>
              </a:solidFill>
              <a:latin typeface="Arial"/>
            </a:endParaRPr>
          </a:p>
        </p:txBody>
      </p:sp>
      <p:sp>
        <p:nvSpPr>
          <p:cNvPr id="192"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释放压力</a:t>
            </a:r>
            <a:endParaRPr lang="en-US" sz="1400" b="0" strike="noStrike" spc="-1">
              <a:solidFill>
                <a:srgbClr val="000000"/>
              </a:solidFill>
              <a:latin typeface="Arial"/>
            </a:endParaRPr>
          </a:p>
        </p:txBody>
      </p:sp>
      <p:sp>
        <p:nvSpPr>
          <p:cNvPr id="193"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学会放松自己</a:t>
            </a:r>
            <a:endParaRPr lang="en-US" sz="1400" b="0" strike="noStrike" spc="-1">
              <a:solidFill>
                <a:srgbClr val="000000"/>
              </a:solidFill>
              <a:latin typeface="Arial"/>
            </a:endParaRPr>
          </a:p>
        </p:txBody>
      </p:sp>
      <p:sp>
        <p:nvSpPr>
          <p:cNvPr id="194"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增加幸福感</a:t>
            </a:r>
            <a:endParaRPr lang="en-US" sz="1400" b="0" strike="noStrike" spc="-1">
              <a:solidFill>
                <a:srgbClr val="000000"/>
              </a:solidFill>
              <a:latin typeface="Arial"/>
            </a:endParaRPr>
          </a:p>
        </p:txBody>
      </p:sp>
      <p:sp>
        <p:nvSpPr>
          <p:cNvPr id="195"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培养良好的人际关系</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65"/>
                                        </p:tgtEl>
                                        <p:attrNameLst>
                                          <p:attrName>style.visibility</p:attrName>
                                        </p:attrNameLst>
                                      </p:cBhvr>
                                      <p:to>
                                        <p:strVal val="visible"/>
                                      </p:to>
                                    </p:set>
                                    <p:anim calcmode="lin" valueType="num">
                                      <p:cBhvr additive="repl">
                                        <p:cTn id="7" dur="500" fill="hold"/>
                                        <p:tgtEl>
                                          <p:spTgt spid="165"/>
                                        </p:tgtEl>
                                        <p:attrNameLst>
                                          <p:attrName>ppt_x</p:attrName>
                                        </p:attrNameLst>
                                      </p:cBhvr>
                                      <p:tavLst>
                                        <p:tav tm="0">
                                          <p:val>
                                            <p:strVal val="#ppt_x"/>
                                          </p:val>
                                        </p:tav>
                                        <p:tav tm="100000">
                                          <p:val>
                                            <p:strVal val="#ppt_x"/>
                                          </p:val>
                                        </p:tav>
                                      </p:tavLst>
                                    </p:anim>
                                    <p:anim calcmode="lin" valueType="num">
                                      <p:cBhvr additive="repl">
                                        <p:cTn id="8" dur="500" fill="hold"/>
                                        <p:tgtEl>
                                          <p:spTgt spid="16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6"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7"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8"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20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2</a:t>
            </a:r>
            <a:r>
              <a:rPr lang="zh-CN" sz="3600" b="1" strike="noStrike" spc="299">
                <a:solidFill>
                  <a:schemeClr val="accent1"/>
                </a:solidFill>
                <a:latin typeface="Arial"/>
                <a:ea typeface="微软雅黑"/>
              </a:rPr>
              <a:t>章 建立健康的生活方式</a:t>
            </a:r>
            <a:endParaRPr lang="en-US" sz="3600" b="0" strike="noStrike" spc="-1">
              <a:solidFill>
                <a:schemeClr val="dk1"/>
              </a:solidFill>
              <a:latin typeface="Arial"/>
            </a:endParaRPr>
          </a:p>
        </p:txBody>
      </p:sp>
      <p:sp>
        <p:nvSpPr>
          <p:cNvPr id="2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198"/>
                                        </p:tgtEl>
                                        <p:attrNameLst>
                                          <p:attrName>style.visibility</p:attrName>
                                        </p:attrNameLst>
                                      </p:cBhvr>
                                      <p:to>
                                        <p:strVal val="visible"/>
                                      </p:to>
                                    </p:set>
                                    <p:anim calcmode="lin" valueType="num">
                                      <p:cBhvr additive="repl">
                                        <p:cTn id="7" dur="500" fill="hold"/>
                                        <p:tgtEl>
                                          <p:spTgt spid="198"/>
                                        </p:tgtEl>
                                        <p:attrNameLst>
                                          <p:attrName>ppt_x</p:attrName>
                                        </p:attrNameLst>
                                      </p:cBhvr>
                                      <p:tavLst>
                                        <p:tav tm="0">
                                          <p:val>
                                            <p:strVal val="#ppt_x"/>
                                          </p:val>
                                        </p:tav>
                                        <p:tav tm="100000">
                                          <p:val>
                                            <p:strVal val="#ppt_x"/>
                                          </p:val>
                                        </p:tav>
                                      </p:tavLst>
                                    </p:anim>
                                    <p:anim calcmode="lin" valueType="num">
                                      <p:cBhvr additive="repl">
                                        <p:cTn id="8" dur="500" fill="hold"/>
                                        <p:tgtEl>
                                          <p:spTgt spid="198"/>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197"/>
                                        </p:tgtEl>
                                        <p:attrNameLst>
                                          <p:attrName>style.visibility</p:attrName>
                                        </p:attrNameLst>
                                      </p:cBhvr>
                                      <p:to>
                                        <p:strVal val="visible"/>
                                      </p:to>
                                    </p:set>
                                    <p:anim calcmode="lin" valueType="num">
                                      <p:cBhvr additive="repl">
                                        <p:cTn id="13" dur="500" fill="hold"/>
                                        <p:tgtEl>
                                          <p:spTgt spid="197"/>
                                        </p:tgtEl>
                                        <p:attrNameLst>
                                          <p:attrName>ppt_x</p:attrName>
                                        </p:attrNameLst>
                                      </p:cBhvr>
                                      <p:tavLst>
                                        <p:tav tm="0">
                                          <p:val>
                                            <p:strVal val="0-#ppt_w/2"/>
                                          </p:val>
                                        </p:tav>
                                        <p:tav tm="100000">
                                          <p:val>
                                            <p:strVal val="#ppt_x"/>
                                          </p:val>
                                        </p:tav>
                                      </p:tavLst>
                                    </p:anim>
                                    <p:anim calcmode="lin" valueType="num">
                                      <p:cBhvr additive="repl">
                                        <p:cTn id="14" dur="500" fill="hold"/>
                                        <p:tgtEl>
                                          <p:spTgt spid="197"/>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196"/>
                                        </p:tgtEl>
                                        <p:attrNameLst>
                                          <p:attrName>style.visibility</p:attrName>
                                        </p:attrNameLst>
                                      </p:cBhvr>
                                      <p:to>
                                        <p:strVal val="visible"/>
                                      </p:to>
                                    </p:set>
                                    <p:anim calcmode="lin" valueType="num">
                                      <p:cBhvr additive="repl">
                                        <p:cTn id="17" dur="500" fill="hold"/>
                                        <p:tgtEl>
                                          <p:spTgt spid="196"/>
                                        </p:tgtEl>
                                        <p:attrNameLst>
                                          <p:attrName>ppt_x</p:attrName>
                                        </p:attrNameLst>
                                      </p:cBhvr>
                                      <p:tavLst>
                                        <p:tav tm="0">
                                          <p:val>
                                            <p:strVal val="1+#ppt_w/2"/>
                                          </p:val>
                                        </p:tav>
                                        <p:tav tm="100000">
                                          <p:val>
                                            <p:strVal val="#ppt_x"/>
                                          </p:val>
                                        </p:tav>
                                      </p:tavLst>
                                    </p:anim>
                                    <p:anim calcmode="lin" valueType="num">
                                      <p:cBhvr additive="repl">
                                        <p:cTn id="18" dur="500" fill="hold"/>
                                        <p:tgtEl>
                                          <p:spTgt spid="19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2" name="组合 12"/>
          <p:cNvGrpSpPr/>
          <p:nvPr/>
        </p:nvGrpSpPr>
        <p:grpSpPr>
          <a:xfrm>
            <a:off x="-720" y="396720"/>
            <a:ext cx="12191760" cy="1449720"/>
            <a:chOff x="-720" y="396720"/>
            <a:chExt cx="12191760" cy="1449720"/>
          </a:xfrm>
        </p:grpSpPr>
        <p:sp>
          <p:nvSpPr>
            <p:cNvPr id="203"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04"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205"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206"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规律作息</a:t>
            </a:r>
            <a:endParaRPr lang="en-US" sz="2200" b="0" strike="noStrike" spc="-1">
              <a:solidFill>
                <a:srgbClr val="000000"/>
              </a:solidFill>
              <a:latin typeface="Arial"/>
            </a:endParaRPr>
          </a:p>
        </p:txBody>
      </p:sp>
      <p:sp>
        <p:nvSpPr>
          <p:cNvPr id="208"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养成良好的作息习惯，保证充足睡眠时间。合理安排工作和休息，避免过度劳累。良好的睡眠可以促进身心健康，提高工作效率和生活质量。</a:t>
            </a:r>
            <a:endParaRPr lang="en-US" sz="1400" b="0" strike="noStrike" spc="-1">
              <a:solidFill>
                <a:srgbClr val="000000"/>
              </a:solidFill>
              <a:latin typeface="Arial"/>
            </a:endParaRPr>
          </a:p>
        </p:txBody>
      </p:sp>
      <p:sp>
        <p:nvSpPr>
          <p:cNvPr id="209"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02"/>
                                        </p:tgtEl>
                                        <p:attrNameLst>
                                          <p:attrName>style.visibility</p:attrName>
                                        </p:attrNameLst>
                                      </p:cBhvr>
                                      <p:to>
                                        <p:strVal val="visible"/>
                                      </p:to>
                                    </p:set>
                                    <p:animEffect transition="in" filter="fade">
                                      <p:cBhvr additive="repl">
                                        <p:cTn id="7" dur="500"/>
                                        <p:tgtEl>
                                          <p:spTgt spid="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10" name="组合 5"/>
          <p:cNvGrpSpPr/>
          <p:nvPr/>
        </p:nvGrpSpPr>
        <p:grpSpPr>
          <a:xfrm>
            <a:off x="4655880" y="1123920"/>
            <a:ext cx="6864480" cy="4960080"/>
            <a:chOff x="4655880" y="1123920"/>
            <a:chExt cx="6864480" cy="4960080"/>
          </a:xfrm>
        </p:grpSpPr>
        <p:cxnSp>
          <p:nvCxnSpPr>
            <p:cNvPr id="211"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212" name="iSlide"/>
            <p:cNvGrpSpPr/>
            <p:nvPr/>
          </p:nvGrpSpPr>
          <p:grpSpPr>
            <a:xfrm>
              <a:off x="4835880" y="1432800"/>
              <a:ext cx="6684480" cy="604080"/>
              <a:chOff x="4835880" y="1432800"/>
              <a:chExt cx="6684480" cy="604080"/>
            </a:xfrm>
          </p:grpSpPr>
          <p:cxnSp>
            <p:nvCxnSpPr>
              <p:cNvPr id="213"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214" name="íS1ïdè"/>
              <p:cNvGrpSpPr/>
              <p:nvPr/>
            </p:nvGrpSpPr>
            <p:grpSpPr>
              <a:xfrm>
                <a:off x="4835880" y="1432800"/>
                <a:ext cx="2304360" cy="604080"/>
                <a:chOff x="4835880" y="1432800"/>
                <a:chExt cx="2304360" cy="604080"/>
              </a:xfrm>
            </p:grpSpPr>
            <p:sp>
              <p:nvSpPr>
                <p:cNvPr id="215"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6"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17" name="îṡḻïḓè"/>
            <p:cNvGrpSpPr/>
            <p:nvPr/>
          </p:nvGrpSpPr>
          <p:grpSpPr>
            <a:xfrm>
              <a:off x="4835880" y="2562120"/>
              <a:ext cx="6684480" cy="604080"/>
              <a:chOff x="4835880" y="2562120"/>
              <a:chExt cx="6684480" cy="604080"/>
            </a:xfrm>
          </p:grpSpPr>
          <p:cxnSp>
            <p:nvCxnSpPr>
              <p:cNvPr id="218"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219" name="î$ḻïḓê"/>
              <p:cNvGrpSpPr/>
              <p:nvPr/>
            </p:nvGrpSpPr>
            <p:grpSpPr>
              <a:xfrm>
                <a:off x="4835880" y="2562120"/>
                <a:ext cx="2304360" cy="604080"/>
                <a:chOff x="4835880" y="2562120"/>
                <a:chExt cx="2304360" cy="604080"/>
              </a:xfrm>
            </p:grpSpPr>
            <p:sp>
              <p:nvSpPr>
                <p:cNvPr id="220"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1"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22" name="ïṥḻíḑé"/>
            <p:cNvGrpSpPr/>
            <p:nvPr/>
          </p:nvGrpSpPr>
          <p:grpSpPr>
            <a:xfrm>
              <a:off x="4835880" y="3691440"/>
              <a:ext cx="6684480" cy="604080"/>
              <a:chOff x="4835880" y="3691440"/>
              <a:chExt cx="6684480" cy="604080"/>
            </a:xfrm>
          </p:grpSpPr>
          <p:cxnSp>
            <p:nvCxnSpPr>
              <p:cNvPr id="223"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24" name="ïṡlíḋê"/>
              <p:cNvGrpSpPr/>
              <p:nvPr/>
            </p:nvGrpSpPr>
            <p:grpSpPr>
              <a:xfrm>
                <a:off x="4835880" y="3691440"/>
                <a:ext cx="2304360" cy="604080"/>
                <a:chOff x="4835880" y="3691440"/>
                <a:chExt cx="2304360" cy="604080"/>
              </a:xfrm>
            </p:grpSpPr>
            <p:sp>
              <p:nvSpPr>
                <p:cNvPr id="225"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6"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27" name="ïṩḻiḑè"/>
            <p:cNvGrpSpPr/>
            <p:nvPr/>
          </p:nvGrpSpPr>
          <p:grpSpPr>
            <a:xfrm>
              <a:off x="4835880" y="4820760"/>
              <a:ext cx="6684480" cy="604080"/>
              <a:chOff x="4835880" y="4820760"/>
              <a:chExt cx="6684480" cy="604080"/>
            </a:xfrm>
          </p:grpSpPr>
          <p:cxnSp>
            <p:nvCxnSpPr>
              <p:cNvPr id="228"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29" name="íŝľíḋê"/>
              <p:cNvGrpSpPr/>
              <p:nvPr/>
            </p:nvGrpSpPr>
            <p:grpSpPr>
              <a:xfrm>
                <a:off x="4835880" y="4820760"/>
                <a:ext cx="2304360" cy="604080"/>
                <a:chOff x="4835880" y="4820760"/>
                <a:chExt cx="2304360" cy="604080"/>
              </a:xfrm>
            </p:grpSpPr>
            <p:sp>
              <p:nvSpPr>
                <p:cNvPr id="230"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31"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232"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健康饮食</a:t>
            </a:r>
            <a:endParaRPr lang="en-US" sz="3600" b="0" strike="noStrike" spc="-1">
              <a:solidFill>
                <a:schemeClr val="dk1"/>
              </a:solidFill>
              <a:latin typeface="Arial"/>
            </a:endParaRPr>
          </a:p>
        </p:txBody>
      </p:sp>
      <p:sp>
        <p:nvSpPr>
          <p:cNvPr id="233"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合理搭配饮食</a:t>
            </a:r>
            <a:endParaRPr lang="en-US" sz="1400" b="0" strike="noStrike" spc="-1">
              <a:solidFill>
                <a:srgbClr val="000000"/>
              </a:solidFill>
              <a:latin typeface="Arial"/>
            </a:endParaRPr>
          </a:p>
        </p:txBody>
      </p:sp>
      <p:sp>
        <p:nvSpPr>
          <p:cNvPr id="234"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营养均衡</a:t>
            </a:r>
            <a:endParaRPr lang="en-US" sz="1400" b="0" strike="noStrike" spc="-1">
              <a:solidFill>
                <a:srgbClr val="000000"/>
              </a:solidFill>
              <a:latin typeface="Arial"/>
            </a:endParaRPr>
          </a:p>
        </p:txBody>
      </p:sp>
      <p:sp>
        <p:nvSpPr>
          <p:cNvPr id="235"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减少糖分和油脂摄入</a:t>
            </a:r>
            <a:endParaRPr lang="en-US" sz="1400" b="0" strike="noStrike" spc="-1">
              <a:solidFill>
                <a:srgbClr val="000000"/>
              </a:solidFill>
              <a:latin typeface="Arial"/>
            </a:endParaRPr>
          </a:p>
        </p:txBody>
      </p:sp>
      <p:sp>
        <p:nvSpPr>
          <p:cNvPr id="236"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控制摄入</a:t>
            </a:r>
            <a:endParaRPr lang="en-US" sz="1400" b="0" strike="noStrike" spc="-1">
              <a:solidFill>
                <a:srgbClr val="000000"/>
              </a:solidFill>
              <a:latin typeface="Arial"/>
            </a:endParaRPr>
          </a:p>
        </p:txBody>
      </p:sp>
      <p:sp>
        <p:nvSpPr>
          <p:cNvPr id="237"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降低不良情绪</a:t>
            </a:r>
            <a:endParaRPr lang="en-US" sz="1400" b="0" strike="noStrike" spc="-1">
              <a:solidFill>
                <a:srgbClr val="000000"/>
              </a:solidFill>
              <a:latin typeface="Arial"/>
            </a:endParaRPr>
          </a:p>
        </p:txBody>
      </p:sp>
      <p:sp>
        <p:nvSpPr>
          <p:cNvPr id="238"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情绪影响</a:t>
            </a:r>
            <a:endParaRPr lang="en-US" sz="1400" b="0" strike="noStrike" spc="-1">
              <a:solidFill>
                <a:srgbClr val="000000"/>
              </a:solidFill>
              <a:latin typeface="Arial"/>
            </a:endParaRPr>
          </a:p>
        </p:txBody>
      </p:sp>
      <p:sp>
        <p:nvSpPr>
          <p:cNvPr id="239"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40"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10"/>
                                        </p:tgtEl>
                                        <p:attrNameLst>
                                          <p:attrName>style.visibility</p:attrName>
                                        </p:attrNameLst>
                                      </p:cBhvr>
                                      <p:to>
                                        <p:strVal val="visible"/>
                                      </p:to>
                                    </p:set>
                                    <p:anim calcmode="lin" valueType="num">
                                      <p:cBhvr additive="repl">
                                        <p:cTn id="7" dur="500" fill="hold"/>
                                        <p:tgtEl>
                                          <p:spTgt spid="210"/>
                                        </p:tgtEl>
                                        <p:attrNameLst>
                                          <p:attrName>ppt_x</p:attrName>
                                        </p:attrNameLst>
                                      </p:cBhvr>
                                      <p:tavLst>
                                        <p:tav tm="0">
                                          <p:val>
                                            <p:strVal val="#ppt_x"/>
                                          </p:val>
                                        </p:tav>
                                        <p:tav tm="100000">
                                          <p:val>
                                            <p:strVal val="#ppt_x"/>
                                          </p:val>
                                        </p:tav>
                                      </p:tavLst>
                                    </p:anim>
                                    <p:anim calcmode="lin" valueType="num">
                                      <p:cBhvr additive="repl">
                                        <p:cTn id="8" dur="500" fill="hold"/>
                                        <p:tgtEl>
                                          <p:spTgt spid="2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2"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调节情绪</a:t>
            </a:r>
            <a:endParaRPr lang="en-US" sz="1800" b="0" strike="noStrike" spc="-1">
              <a:solidFill>
                <a:srgbClr val="000000"/>
              </a:solidFill>
              <a:latin typeface="Arial"/>
            </a:endParaRPr>
          </a:p>
        </p:txBody>
      </p:sp>
      <p:sp>
        <p:nvSpPr>
          <p:cNvPr id="243"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运动有助于调节情绪</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促进身心健康</a:t>
            </a:r>
            <a:endParaRPr lang="en-US" sz="1200" b="0" strike="noStrike" spc="-1">
              <a:solidFill>
                <a:srgbClr val="000000"/>
              </a:solidFill>
              <a:latin typeface="Arial"/>
            </a:endParaRPr>
          </a:p>
        </p:txBody>
      </p:sp>
      <p:sp>
        <p:nvSpPr>
          <p:cNvPr id="2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5"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快乐激素</a:t>
            </a:r>
            <a:endParaRPr lang="en-US" sz="1800" b="0" strike="noStrike" spc="-1">
              <a:solidFill>
                <a:srgbClr val="000000"/>
              </a:solidFill>
              <a:latin typeface="Arial"/>
            </a:endParaRPr>
          </a:p>
        </p:txBody>
      </p:sp>
      <p:sp>
        <p:nvSpPr>
          <p:cNvPr id="246"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运动可以促进大脑分泌快乐激素</a:t>
            </a:r>
            <a:endParaRPr lang="en-US" sz="1200" b="0" strike="noStrike" spc="-1">
              <a:solidFill>
                <a:srgbClr val="000000"/>
              </a:solidFill>
              <a:latin typeface="Arial"/>
            </a:endParaRPr>
          </a:p>
        </p:txBody>
      </p:sp>
      <p:sp>
        <p:nvSpPr>
          <p:cNvPr id="2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8"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49"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25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锻炼身体</a:t>
            </a:r>
            <a:endParaRPr lang="en-US" sz="3600" b="0" strike="noStrike" spc="-1">
              <a:solidFill>
                <a:schemeClr val="dk1"/>
              </a:solidFill>
              <a:latin typeface="Arial"/>
            </a:endParaRPr>
          </a:p>
        </p:txBody>
      </p:sp>
      <p:sp>
        <p:nvSpPr>
          <p:cNvPr id="2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2"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释放压力</a:t>
            </a:r>
            <a:endParaRPr lang="en-US" sz="1800" b="0" strike="noStrike" spc="-1">
              <a:solidFill>
                <a:srgbClr val="000000"/>
              </a:solidFill>
              <a:latin typeface="Arial"/>
            </a:endParaRPr>
          </a:p>
        </p:txBody>
      </p:sp>
      <p:sp>
        <p:nvSpPr>
          <p:cNvPr id="253"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适量运动可以帮助释放压力</a:t>
            </a:r>
            <a:endParaRPr lang="en-US" sz="1200" b="0" strike="noStrike" spc="-1">
              <a:solidFill>
                <a:srgbClr val="000000"/>
              </a:solidFill>
              <a:latin typeface="Arial"/>
            </a:endParaRPr>
          </a:p>
        </p:txBody>
      </p:sp>
      <p:grpSp>
        <p:nvGrpSpPr>
          <p:cNvPr id="254" name="组合 4"/>
          <p:cNvGrpSpPr/>
          <p:nvPr/>
        </p:nvGrpSpPr>
        <p:grpSpPr>
          <a:xfrm>
            <a:off x="3839400" y="2049840"/>
            <a:ext cx="3803400" cy="3803400"/>
            <a:chOff x="3839400" y="2049840"/>
            <a:chExt cx="3803400" cy="3803400"/>
          </a:xfrm>
        </p:grpSpPr>
        <p:sp>
          <p:nvSpPr>
            <p:cNvPr id="255"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56"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57"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58"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59"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260"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261"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262"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263"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264"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254"/>
                                        </p:tgtEl>
                                        <p:attrNameLst>
                                          <p:attrName>style.visibility</p:attrName>
                                        </p:attrNameLst>
                                      </p:cBhvr>
                                      <p:to>
                                        <p:strVal val="visible"/>
                                      </p:to>
                                    </p:set>
                                    <p:animEffect transition="in" filter="wheel(1)">
                                      <p:cBhvr additive="repl">
                                        <p:cTn id="7" dur="2000"/>
                                        <p:tgtEl>
                                          <p:spTgt spid="2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5"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培养兴趣爱好</a:t>
            </a:r>
            <a:endParaRPr lang="en-US" sz="3600" b="0" strike="noStrike" spc="-1">
              <a:solidFill>
                <a:schemeClr val="dk1"/>
              </a:solidFill>
              <a:latin typeface="Arial"/>
            </a:endParaRPr>
          </a:p>
        </p:txBody>
      </p:sp>
      <p:sp>
        <p:nvSpPr>
          <p:cNvPr id="266"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保持心情愉快</a:t>
            </a:r>
            <a:endParaRPr lang="en-US" sz="1400" b="0" strike="noStrike" spc="-1">
              <a:solidFill>
                <a:srgbClr val="000000"/>
              </a:solidFill>
              <a:latin typeface="Arial"/>
            </a:endParaRPr>
          </a:p>
        </p:txBody>
      </p:sp>
      <p:sp>
        <p:nvSpPr>
          <p:cNvPr id="267"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保持热情活力</a:t>
            </a:r>
            <a:endParaRPr lang="en-US" sz="2000" b="0" strike="noStrike" spc="-1">
              <a:solidFill>
                <a:srgbClr val="000000"/>
              </a:solidFill>
              <a:latin typeface="Arial"/>
            </a:endParaRPr>
          </a:p>
        </p:txBody>
      </p:sp>
      <p:sp>
        <p:nvSpPr>
          <p:cNvPr id="26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6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7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放松身心</a:t>
            </a:r>
            <a:endParaRPr lang="en-US" sz="1400" b="0" strike="noStrike" spc="-1">
              <a:solidFill>
                <a:srgbClr val="000000"/>
              </a:solidFill>
              <a:latin typeface="Arial"/>
            </a:endParaRPr>
          </a:p>
        </p:txBody>
      </p:sp>
      <p:sp>
        <p:nvSpPr>
          <p:cNvPr id="27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心理放松</a:t>
            </a:r>
            <a:endParaRPr lang="en-US" sz="2000" b="0" strike="noStrike" spc="-1">
              <a:solidFill>
                <a:srgbClr val="000000"/>
              </a:solidFill>
              <a:latin typeface="Arial"/>
            </a:endParaRPr>
          </a:p>
        </p:txBody>
      </p:sp>
      <p:sp>
        <p:nvSpPr>
          <p:cNvPr id="27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7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减少负面情绪困扰</a:t>
            </a:r>
            <a:endParaRPr lang="en-US" sz="1400" b="0" strike="noStrike" spc="-1">
              <a:solidFill>
                <a:srgbClr val="000000"/>
              </a:solidFill>
              <a:latin typeface="Arial"/>
            </a:endParaRPr>
          </a:p>
        </p:txBody>
      </p:sp>
      <p:sp>
        <p:nvSpPr>
          <p:cNvPr id="27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分散注意力</a:t>
            </a:r>
            <a:endParaRPr lang="en-US" sz="2000" b="0" strike="noStrike" spc="-1">
              <a:solidFill>
                <a:srgbClr val="000000"/>
              </a:solidFill>
              <a:latin typeface="Arial"/>
            </a:endParaRPr>
          </a:p>
        </p:txBody>
      </p:sp>
      <p:grpSp>
        <p:nvGrpSpPr>
          <p:cNvPr id="275" name="组合 1"/>
          <p:cNvGrpSpPr/>
          <p:nvPr/>
        </p:nvGrpSpPr>
        <p:grpSpPr>
          <a:xfrm>
            <a:off x="7400520" y="1547280"/>
            <a:ext cx="4089960" cy="3641760"/>
            <a:chOff x="7400520" y="1547280"/>
            <a:chExt cx="4089960" cy="3641760"/>
          </a:xfrm>
        </p:grpSpPr>
        <p:sp>
          <p:nvSpPr>
            <p:cNvPr id="276"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77"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78"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79"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280" name="íś1ïḍè"/>
            <p:cNvGrpSpPr/>
            <p:nvPr/>
          </p:nvGrpSpPr>
          <p:grpSpPr>
            <a:xfrm>
              <a:off x="8902800" y="3224880"/>
              <a:ext cx="1090080" cy="699120"/>
              <a:chOff x="8902800" y="3224880"/>
              <a:chExt cx="1090080" cy="699120"/>
            </a:xfrm>
          </p:grpSpPr>
          <p:sp>
            <p:nvSpPr>
              <p:cNvPr id="281"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282"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75"/>
                                        </p:tgtEl>
                                        <p:attrNameLst>
                                          <p:attrName>style.visibility</p:attrName>
                                        </p:attrNameLst>
                                      </p:cBhvr>
                                      <p:to>
                                        <p:strVal val="visible"/>
                                      </p:to>
                                    </p:set>
                                    <p:animEffect transition="in" filter="wipe(down)">
                                      <p:cBhvr additive="repl">
                                        <p:cTn id="7" dur="500"/>
                                        <p:tgtEl>
                                          <p:spTgt spid="2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3"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84"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建立健康的生活方式是提升心理养生的重要方面。规律作息、健康饮食、锻炼身体和培养兴趣爱好都有助于增强心理健康，提高生活幸福感。保持良好的生活习惯，可以更好地应对压力和挑战，保持积极的心态。</a:t>
            </a:r>
            <a:endParaRPr lang="en-US" sz="1600" b="0" strike="noStrike" spc="-1">
              <a:solidFill>
                <a:srgbClr val="000000"/>
              </a:solidFill>
              <a:latin typeface="Arial"/>
            </a:endParaRPr>
          </a:p>
        </p:txBody>
      </p:sp>
      <p:grpSp>
        <p:nvGrpSpPr>
          <p:cNvPr id="285" name="组合 1"/>
          <p:cNvGrpSpPr/>
          <p:nvPr/>
        </p:nvGrpSpPr>
        <p:grpSpPr>
          <a:xfrm>
            <a:off x="3419640" y="1802880"/>
            <a:ext cx="8527320" cy="3303360"/>
            <a:chOff x="3419640" y="1802880"/>
            <a:chExt cx="8527320" cy="3303360"/>
          </a:xfrm>
        </p:grpSpPr>
        <p:grpSp>
          <p:nvGrpSpPr>
            <p:cNvPr id="286" name="íṩlïḑê"/>
            <p:cNvGrpSpPr/>
            <p:nvPr/>
          </p:nvGrpSpPr>
          <p:grpSpPr>
            <a:xfrm>
              <a:off x="3419640" y="3746160"/>
              <a:ext cx="2864880" cy="1360080"/>
              <a:chOff x="3419640" y="3746160"/>
              <a:chExt cx="2864880" cy="1360080"/>
            </a:xfrm>
          </p:grpSpPr>
          <p:sp>
            <p:nvSpPr>
              <p:cNvPr id="287"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288"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289"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90"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91"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2"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293" name="iṧḻídè"/>
            <p:cNvGrpSpPr/>
            <p:nvPr/>
          </p:nvGrpSpPr>
          <p:grpSpPr>
            <a:xfrm>
              <a:off x="9758880" y="2018520"/>
              <a:ext cx="1511640" cy="1511640"/>
              <a:chOff x="9758880" y="2018520"/>
              <a:chExt cx="1511640" cy="1511640"/>
            </a:xfrm>
          </p:grpSpPr>
          <p:sp>
            <p:nvSpPr>
              <p:cNvPr id="294"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5"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296"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7"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98"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85"/>
                                        </p:tgtEl>
                                        <p:attrNameLst>
                                          <p:attrName>style.visibility</p:attrName>
                                        </p:attrNameLst>
                                      </p:cBhvr>
                                      <p:to>
                                        <p:strVal val="visible"/>
                                      </p:to>
                                    </p:set>
                                    <p:animEffect transition="in" filter="fade">
                                      <p:cBhvr additive="repl">
                                        <p:cTn id="7" dur="1000"/>
                                        <p:tgtEl>
                                          <p:spTgt spid="285"/>
                                        </p:tgtEl>
                                      </p:cBhvr>
                                    </p:animEffect>
                                    <p:anim calcmode="lin" valueType="num">
                                      <p:cBhvr additive="repl">
                                        <p:cTn id="8" dur="1000" fill="hold"/>
                                        <p:tgtEl>
                                          <p:spTgt spid="285"/>
                                        </p:tgtEl>
                                        <p:attrNameLst>
                                          <p:attrName>ppt_x</p:attrName>
                                        </p:attrNameLst>
                                      </p:cBhvr>
                                      <p:tavLst>
                                        <p:tav tm="0">
                                          <p:val>
                                            <p:strVal val="#ppt_x"/>
                                          </p:val>
                                        </p:tav>
                                        <p:tav tm="100000">
                                          <p:val>
                                            <p:strVal val="#ppt_x"/>
                                          </p:val>
                                        </p:tav>
                                      </p:tavLst>
                                    </p:anim>
                                    <p:anim calcmode="lin" valueType="num">
                                      <p:cBhvr additive="repl">
                                        <p:cTn id="9" dur="1000" fill="hold"/>
                                        <p:tgtEl>
                                          <p:spTgt spid="28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9"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0"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1"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30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3</a:t>
            </a:r>
            <a:r>
              <a:rPr lang="zh-CN" sz="3600" b="1" strike="noStrike" spc="299">
                <a:solidFill>
                  <a:schemeClr val="accent1"/>
                </a:solidFill>
                <a:latin typeface="Arial"/>
                <a:ea typeface="微软雅黑"/>
              </a:rPr>
              <a:t>章 心理调节技巧</a:t>
            </a:r>
            <a:endParaRPr lang="en-US" sz="3600" b="0" strike="noStrike" spc="-1">
              <a:solidFill>
                <a:schemeClr val="dk1"/>
              </a:solidFill>
              <a:latin typeface="Arial"/>
            </a:endParaRPr>
          </a:p>
        </p:txBody>
      </p:sp>
      <p:sp>
        <p:nvSpPr>
          <p:cNvPr id="30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301"/>
                                        </p:tgtEl>
                                        <p:attrNameLst>
                                          <p:attrName>style.visibility</p:attrName>
                                        </p:attrNameLst>
                                      </p:cBhvr>
                                      <p:to>
                                        <p:strVal val="visible"/>
                                      </p:to>
                                    </p:set>
                                    <p:anim calcmode="lin" valueType="num">
                                      <p:cBhvr additive="repl">
                                        <p:cTn id="7" dur="500" fill="hold"/>
                                        <p:tgtEl>
                                          <p:spTgt spid="301"/>
                                        </p:tgtEl>
                                        <p:attrNameLst>
                                          <p:attrName>ppt_x</p:attrName>
                                        </p:attrNameLst>
                                      </p:cBhvr>
                                      <p:tavLst>
                                        <p:tav tm="0">
                                          <p:val>
                                            <p:strVal val="#ppt_x"/>
                                          </p:val>
                                        </p:tav>
                                        <p:tav tm="100000">
                                          <p:val>
                                            <p:strVal val="#ppt_x"/>
                                          </p:val>
                                        </p:tav>
                                      </p:tavLst>
                                    </p:anim>
                                    <p:anim calcmode="lin" valueType="num">
                                      <p:cBhvr additive="repl">
                                        <p:cTn id="8" dur="500" fill="hold"/>
                                        <p:tgtEl>
                                          <p:spTgt spid="301"/>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300"/>
                                        </p:tgtEl>
                                        <p:attrNameLst>
                                          <p:attrName>style.visibility</p:attrName>
                                        </p:attrNameLst>
                                      </p:cBhvr>
                                      <p:to>
                                        <p:strVal val="visible"/>
                                      </p:to>
                                    </p:set>
                                    <p:anim calcmode="lin" valueType="num">
                                      <p:cBhvr additive="repl">
                                        <p:cTn id="13" dur="500" fill="hold"/>
                                        <p:tgtEl>
                                          <p:spTgt spid="300"/>
                                        </p:tgtEl>
                                        <p:attrNameLst>
                                          <p:attrName>ppt_x</p:attrName>
                                        </p:attrNameLst>
                                      </p:cBhvr>
                                      <p:tavLst>
                                        <p:tav tm="0">
                                          <p:val>
                                            <p:strVal val="0-#ppt_w/2"/>
                                          </p:val>
                                        </p:tav>
                                        <p:tav tm="100000">
                                          <p:val>
                                            <p:strVal val="#ppt_x"/>
                                          </p:val>
                                        </p:tav>
                                      </p:tavLst>
                                    </p:anim>
                                    <p:anim calcmode="lin" valueType="num">
                                      <p:cBhvr additive="repl">
                                        <p:cTn id="14" dur="500" fill="hold"/>
                                        <p:tgtEl>
                                          <p:spTgt spid="300"/>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299"/>
                                        </p:tgtEl>
                                        <p:attrNameLst>
                                          <p:attrName>style.visibility</p:attrName>
                                        </p:attrNameLst>
                                      </p:cBhvr>
                                      <p:to>
                                        <p:strVal val="visible"/>
                                      </p:to>
                                    </p:set>
                                    <p:anim calcmode="lin" valueType="num">
                                      <p:cBhvr additive="repl">
                                        <p:cTn id="17" dur="500" fill="hold"/>
                                        <p:tgtEl>
                                          <p:spTgt spid="299"/>
                                        </p:tgtEl>
                                        <p:attrNameLst>
                                          <p:attrName>ppt_x</p:attrName>
                                        </p:attrNameLst>
                                      </p:cBhvr>
                                      <p:tavLst>
                                        <p:tav tm="0">
                                          <p:val>
                                            <p:strVal val="1+#ppt_w/2"/>
                                          </p:val>
                                        </p:tav>
                                        <p:tav tm="100000">
                                          <p:val>
                                            <p:strVal val="#ppt_x"/>
                                          </p:val>
                                        </p:tav>
                                      </p:tavLst>
                                    </p:anim>
                                    <p:anim calcmode="lin" valueType="num">
                                      <p:cBhvr additive="repl">
                                        <p:cTn id="18" dur="500" fill="hold"/>
                                        <p:tgtEl>
                                          <p:spTgt spid="29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05" name="组合 12"/>
          <p:cNvGrpSpPr/>
          <p:nvPr/>
        </p:nvGrpSpPr>
        <p:grpSpPr>
          <a:xfrm>
            <a:off x="-720" y="396720"/>
            <a:ext cx="12191760" cy="1449720"/>
            <a:chOff x="-720" y="396720"/>
            <a:chExt cx="12191760" cy="1449720"/>
          </a:xfrm>
        </p:grpSpPr>
        <p:sp>
          <p:nvSpPr>
            <p:cNvPr id="306"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7"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308"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309"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0"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深呼吸</a:t>
            </a:r>
            <a:endParaRPr lang="en-US" sz="2200" b="0" strike="noStrike" spc="-1">
              <a:solidFill>
                <a:srgbClr val="000000"/>
              </a:solidFill>
              <a:latin typeface="Arial"/>
            </a:endParaRPr>
          </a:p>
        </p:txBody>
      </p:sp>
      <p:sp>
        <p:nvSpPr>
          <p:cNvPr id="311"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深呼吸是一种有效缓解焦虑和紧张情绪的方法。通过深呼吸，人们可以放松身心，提高专注力，使大脑更加清晰。建议在感到紧张或焦虑时，尝试进行深呼吸练习，有助于舒缓情绪。</a:t>
            </a:r>
            <a:endParaRPr lang="en-US" sz="1400" b="0" strike="noStrike" spc="-1">
              <a:solidFill>
                <a:srgbClr val="000000"/>
              </a:solidFill>
              <a:latin typeface="Arial"/>
            </a:endParaRPr>
          </a:p>
        </p:txBody>
      </p:sp>
      <p:sp>
        <p:nvSpPr>
          <p:cNvPr id="312"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05"/>
                                        </p:tgtEl>
                                        <p:attrNameLst>
                                          <p:attrName>style.visibility</p:attrName>
                                        </p:attrNameLst>
                                      </p:cBhvr>
                                      <p:to>
                                        <p:strVal val="visible"/>
                                      </p:to>
                                    </p:set>
                                    <p:animEffect transition="in" filter="fade">
                                      <p:cBhvr additive="repl">
                                        <p:cTn id="7" dur="500"/>
                                        <p:tgtEl>
                                          <p:spTgt spid="3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13" name="组合 5"/>
          <p:cNvGrpSpPr/>
          <p:nvPr/>
        </p:nvGrpSpPr>
        <p:grpSpPr>
          <a:xfrm>
            <a:off x="4655880" y="1123920"/>
            <a:ext cx="6864480" cy="4960080"/>
            <a:chOff x="4655880" y="1123920"/>
            <a:chExt cx="6864480" cy="4960080"/>
          </a:xfrm>
        </p:grpSpPr>
        <p:cxnSp>
          <p:nvCxnSpPr>
            <p:cNvPr id="314"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315" name="iSlide"/>
            <p:cNvGrpSpPr/>
            <p:nvPr/>
          </p:nvGrpSpPr>
          <p:grpSpPr>
            <a:xfrm>
              <a:off x="4835880" y="1432800"/>
              <a:ext cx="6684480" cy="604080"/>
              <a:chOff x="4835880" y="1432800"/>
              <a:chExt cx="6684480" cy="604080"/>
            </a:xfrm>
          </p:grpSpPr>
          <p:cxnSp>
            <p:nvCxnSpPr>
              <p:cNvPr id="316"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317" name="íS1ïdè"/>
              <p:cNvGrpSpPr/>
              <p:nvPr/>
            </p:nvGrpSpPr>
            <p:grpSpPr>
              <a:xfrm>
                <a:off x="4835880" y="1432800"/>
                <a:ext cx="2304360" cy="604080"/>
                <a:chOff x="4835880" y="1432800"/>
                <a:chExt cx="2304360" cy="604080"/>
              </a:xfrm>
            </p:grpSpPr>
            <p:sp>
              <p:nvSpPr>
                <p:cNvPr id="318"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19"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20" name="îṡḻïḓè"/>
            <p:cNvGrpSpPr/>
            <p:nvPr/>
          </p:nvGrpSpPr>
          <p:grpSpPr>
            <a:xfrm>
              <a:off x="4835880" y="2562120"/>
              <a:ext cx="6684480" cy="604080"/>
              <a:chOff x="4835880" y="2562120"/>
              <a:chExt cx="6684480" cy="604080"/>
            </a:xfrm>
          </p:grpSpPr>
          <p:cxnSp>
            <p:nvCxnSpPr>
              <p:cNvPr id="321"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322" name="î$ḻïḓê"/>
              <p:cNvGrpSpPr/>
              <p:nvPr/>
            </p:nvGrpSpPr>
            <p:grpSpPr>
              <a:xfrm>
                <a:off x="4835880" y="2562120"/>
                <a:ext cx="2304360" cy="604080"/>
                <a:chOff x="4835880" y="2562120"/>
                <a:chExt cx="2304360" cy="604080"/>
              </a:xfrm>
            </p:grpSpPr>
            <p:sp>
              <p:nvSpPr>
                <p:cNvPr id="323"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24"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25" name="ïṥḻíḑé"/>
            <p:cNvGrpSpPr/>
            <p:nvPr/>
          </p:nvGrpSpPr>
          <p:grpSpPr>
            <a:xfrm>
              <a:off x="4835880" y="3691440"/>
              <a:ext cx="6684480" cy="604080"/>
              <a:chOff x="4835880" y="3691440"/>
              <a:chExt cx="6684480" cy="604080"/>
            </a:xfrm>
          </p:grpSpPr>
          <p:cxnSp>
            <p:nvCxnSpPr>
              <p:cNvPr id="326"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327" name="ïṡlíḋê"/>
              <p:cNvGrpSpPr/>
              <p:nvPr/>
            </p:nvGrpSpPr>
            <p:grpSpPr>
              <a:xfrm>
                <a:off x="4835880" y="3691440"/>
                <a:ext cx="2304360" cy="604080"/>
                <a:chOff x="4835880" y="3691440"/>
                <a:chExt cx="2304360" cy="604080"/>
              </a:xfrm>
            </p:grpSpPr>
            <p:sp>
              <p:nvSpPr>
                <p:cNvPr id="328"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29"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30" name="ïṩḻiḑè"/>
            <p:cNvGrpSpPr/>
            <p:nvPr/>
          </p:nvGrpSpPr>
          <p:grpSpPr>
            <a:xfrm>
              <a:off x="4835880" y="4820760"/>
              <a:ext cx="6684480" cy="604080"/>
              <a:chOff x="4835880" y="4820760"/>
              <a:chExt cx="6684480" cy="604080"/>
            </a:xfrm>
          </p:grpSpPr>
          <p:cxnSp>
            <p:nvCxnSpPr>
              <p:cNvPr id="331"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332" name="íŝľíḋê"/>
              <p:cNvGrpSpPr/>
              <p:nvPr/>
            </p:nvGrpSpPr>
            <p:grpSpPr>
              <a:xfrm>
                <a:off x="4835880" y="4820760"/>
                <a:ext cx="2304360" cy="604080"/>
                <a:chOff x="4835880" y="4820760"/>
                <a:chExt cx="2304360" cy="604080"/>
              </a:xfrm>
            </p:grpSpPr>
            <p:sp>
              <p:nvSpPr>
                <p:cNvPr id="333"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34"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335"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正向心理暗示</a:t>
            </a:r>
            <a:endParaRPr lang="en-US" sz="3600" b="0" strike="noStrike" spc="-1">
              <a:solidFill>
                <a:schemeClr val="dk1"/>
              </a:solidFill>
              <a:latin typeface="Arial"/>
            </a:endParaRPr>
          </a:p>
        </p:txBody>
      </p:sp>
      <p:sp>
        <p:nvSpPr>
          <p:cNvPr id="336"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积极的自我暗示可以帮助人们改变固有的思维模式，培养积极的态度，从而更好地应对挑战。</a:t>
            </a:r>
            <a:endParaRPr lang="en-US" sz="1400" b="0" strike="noStrike" spc="-1">
              <a:solidFill>
                <a:srgbClr val="000000"/>
              </a:solidFill>
              <a:latin typeface="Arial"/>
            </a:endParaRPr>
          </a:p>
        </p:txBody>
      </p:sp>
      <p:sp>
        <p:nvSpPr>
          <p:cNvPr id="337"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改变思维定势</a:t>
            </a:r>
            <a:endParaRPr lang="en-US" sz="1400" b="0" strike="noStrike" spc="-1">
              <a:solidFill>
                <a:srgbClr val="000000"/>
              </a:solidFill>
              <a:latin typeface="Arial"/>
            </a:endParaRPr>
          </a:p>
        </p:txBody>
      </p:sp>
      <p:sp>
        <p:nvSpPr>
          <p:cNvPr id="338"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通过正向心理暗示，人们可以培养乐观情绪，消除消极想法，提升心理健康水平。</a:t>
            </a:r>
            <a:endParaRPr lang="en-US" sz="1400" b="0" strike="noStrike" spc="-1">
              <a:solidFill>
                <a:srgbClr val="000000"/>
              </a:solidFill>
              <a:latin typeface="Arial"/>
            </a:endParaRPr>
          </a:p>
        </p:txBody>
      </p:sp>
      <p:sp>
        <p:nvSpPr>
          <p:cNvPr id="339"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消除消极想法</a:t>
            </a:r>
            <a:endParaRPr lang="en-US" sz="1400" b="0" strike="noStrike" spc="-1">
              <a:solidFill>
                <a:srgbClr val="000000"/>
              </a:solidFill>
              <a:latin typeface="Arial"/>
            </a:endParaRPr>
          </a:p>
        </p:txBody>
      </p:sp>
      <p:sp>
        <p:nvSpPr>
          <p:cNvPr id="340"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41"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
        <p:nvSpPr>
          <p:cNvPr id="342"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43"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13"/>
                                        </p:tgtEl>
                                        <p:attrNameLst>
                                          <p:attrName>style.visibility</p:attrName>
                                        </p:attrNameLst>
                                      </p:cBhvr>
                                      <p:to>
                                        <p:strVal val="visible"/>
                                      </p:to>
                                    </p:set>
                                    <p:anim calcmode="lin" valueType="num">
                                      <p:cBhvr additive="repl">
                                        <p:cTn id="7" dur="500" fill="hold"/>
                                        <p:tgtEl>
                                          <p:spTgt spid="313"/>
                                        </p:tgtEl>
                                        <p:attrNameLst>
                                          <p:attrName>ppt_x</p:attrName>
                                        </p:attrNameLst>
                                      </p:cBhvr>
                                      <p:tavLst>
                                        <p:tav tm="0">
                                          <p:val>
                                            <p:strVal val="#ppt_x"/>
                                          </p:val>
                                        </p:tav>
                                        <p:tav tm="100000">
                                          <p:val>
                                            <p:strVal val="#ppt_x"/>
                                          </p:val>
                                        </p:tav>
                                      </p:tavLst>
                                    </p:anim>
                                    <p:anim calcmode="lin" valueType="num">
                                      <p:cBhvr additive="repl">
                                        <p:cTn id="8" dur="500" fill="hold"/>
                                        <p:tgtEl>
                                          <p:spTgt spid="3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5"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提升专注力</a:t>
            </a:r>
            <a:endParaRPr lang="en-US" sz="1800" b="0" strike="noStrike" spc="-1">
              <a:solidFill>
                <a:srgbClr val="000000"/>
              </a:solidFill>
              <a:latin typeface="Arial"/>
            </a:endParaRPr>
          </a:p>
        </p:txBody>
      </p:sp>
      <p:sp>
        <p:nvSpPr>
          <p:cNvPr id="346"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帮助大脑更加清晰</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增强思维敏捷度</a:t>
            </a:r>
            <a:endParaRPr lang="en-US" sz="1200" b="0" strike="noStrike" spc="-1">
              <a:solidFill>
                <a:srgbClr val="000000"/>
              </a:solidFill>
              <a:latin typeface="Arial"/>
            </a:endParaRPr>
          </a:p>
        </p:txBody>
      </p:sp>
      <p:sp>
        <p:nvSpPr>
          <p:cNvPr id="3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8"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349"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3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1"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352"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35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放松训练</a:t>
            </a:r>
            <a:endParaRPr lang="en-US" sz="3600" b="0" strike="noStrike" spc="-1">
              <a:solidFill>
                <a:schemeClr val="dk1"/>
              </a:solidFill>
              <a:latin typeface="Arial"/>
            </a:endParaRPr>
          </a:p>
        </p:txBody>
      </p:sp>
      <p:sp>
        <p:nvSpPr>
          <p:cNvPr id="3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5"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释放紧张感</a:t>
            </a:r>
            <a:endParaRPr lang="en-US" sz="1800" b="0" strike="noStrike" spc="-1">
              <a:solidFill>
                <a:srgbClr val="000000"/>
              </a:solidFill>
              <a:latin typeface="Arial"/>
            </a:endParaRPr>
          </a:p>
        </p:txBody>
      </p:sp>
      <p:sp>
        <p:nvSpPr>
          <p:cNvPr id="356"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放松身体各部位</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缓解压力和焦虑</a:t>
            </a:r>
            <a:endParaRPr lang="en-US" sz="1200" b="0" strike="noStrike" spc="-1">
              <a:solidFill>
                <a:srgbClr val="000000"/>
              </a:solidFill>
              <a:latin typeface="Arial"/>
            </a:endParaRPr>
          </a:p>
        </p:txBody>
      </p:sp>
      <p:grpSp>
        <p:nvGrpSpPr>
          <p:cNvPr id="357" name="组合 4"/>
          <p:cNvGrpSpPr/>
          <p:nvPr/>
        </p:nvGrpSpPr>
        <p:grpSpPr>
          <a:xfrm>
            <a:off x="3839400" y="2049840"/>
            <a:ext cx="3803400" cy="3803400"/>
            <a:chOff x="3839400" y="2049840"/>
            <a:chExt cx="3803400" cy="3803400"/>
          </a:xfrm>
        </p:grpSpPr>
        <p:sp>
          <p:nvSpPr>
            <p:cNvPr id="358"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59"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60"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61"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62"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363"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364"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365"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366"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367"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357"/>
                                        </p:tgtEl>
                                        <p:attrNameLst>
                                          <p:attrName>style.visibility</p:attrName>
                                        </p:attrNameLst>
                                      </p:cBhvr>
                                      <p:to>
                                        <p:strVal val="visible"/>
                                      </p:to>
                                    </p:set>
                                    <p:animEffect transition="in" filter="wheel(1)">
                                      <p:cBhvr additive="repl">
                                        <p:cTn id="7" dur="2000"/>
                                        <p:tgtEl>
                                          <p:spTgt spid="3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自我调节</a:t>
            </a:r>
            <a:endParaRPr lang="en-US" sz="3600" b="0" strike="noStrike" spc="-1">
              <a:solidFill>
                <a:schemeClr val="dk1"/>
              </a:solidFill>
              <a:latin typeface="Arial"/>
            </a:endParaRPr>
          </a:p>
        </p:txBody>
      </p:sp>
      <p:sp>
        <p:nvSpPr>
          <p:cNvPr id="369"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学会自我调节情绪，避免情绪爆发</a:t>
            </a:r>
            <a:endParaRPr lang="en-US" sz="1400" b="0" strike="noStrike" spc="-1">
              <a:solidFill>
                <a:srgbClr val="000000"/>
              </a:solidFill>
              <a:latin typeface="Arial"/>
            </a:endParaRPr>
          </a:p>
        </p:txBody>
      </p:sp>
      <p:sp>
        <p:nvSpPr>
          <p:cNvPr id="370"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管理情绪</a:t>
            </a:r>
            <a:endParaRPr lang="en-US" sz="2000" b="0" strike="noStrike" spc="-1">
              <a:solidFill>
                <a:srgbClr val="000000"/>
              </a:solidFill>
              <a:latin typeface="Arial"/>
            </a:endParaRPr>
          </a:p>
        </p:txBody>
      </p:sp>
      <p:sp>
        <p:nvSpPr>
          <p:cNvPr id="37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37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37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7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37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37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培养积极的思维模式，提升心理抗压能力</a:t>
            </a:r>
            <a:endParaRPr lang="en-US" sz="1400" b="0" strike="noStrike" spc="-1">
              <a:solidFill>
                <a:srgbClr val="000000"/>
              </a:solidFill>
              <a:latin typeface="Arial"/>
            </a:endParaRPr>
          </a:p>
        </p:txBody>
      </p:sp>
      <p:sp>
        <p:nvSpPr>
          <p:cNvPr id="37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建立积极机制</a:t>
            </a:r>
            <a:endParaRPr lang="en-US" sz="2000" b="0" strike="noStrike" spc="-1">
              <a:solidFill>
                <a:srgbClr val="000000"/>
              </a:solidFill>
              <a:latin typeface="Arial"/>
            </a:endParaRPr>
          </a:p>
        </p:txBody>
      </p:sp>
      <p:grpSp>
        <p:nvGrpSpPr>
          <p:cNvPr id="378" name="组合 1"/>
          <p:cNvGrpSpPr/>
          <p:nvPr/>
        </p:nvGrpSpPr>
        <p:grpSpPr>
          <a:xfrm>
            <a:off x="7400520" y="1547280"/>
            <a:ext cx="4089960" cy="3641760"/>
            <a:chOff x="7400520" y="1547280"/>
            <a:chExt cx="4089960" cy="3641760"/>
          </a:xfrm>
        </p:grpSpPr>
        <p:sp>
          <p:nvSpPr>
            <p:cNvPr id="379"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80"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81"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82"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383" name="íś1ïḍè"/>
            <p:cNvGrpSpPr/>
            <p:nvPr/>
          </p:nvGrpSpPr>
          <p:grpSpPr>
            <a:xfrm>
              <a:off x="8902800" y="3224880"/>
              <a:ext cx="1090080" cy="699120"/>
              <a:chOff x="8902800" y="3224880"/>
              <a:chExt cx="1090080" cy="699120"/>
            </a:xfrm>
          </p:grpSpPr>
          <p:sp>
            <p:nvSpPr>
              <p:cNvPr id="384"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385"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378"/>
                                        </p:tgtEl>
                                        <p:attrNameLst>
                                          <p:attrName>style.visibility</p:attrName>
                                        </p:attrNameLst>
                                      </p:cBhvr>
                                      <p:to>
                                        <p:strVal val="visible"/>
                                      </p:to>
                                    </p:set>
                                    <p:animEffect transition="in" filter="wipe(down)">
                                      <p:cBhvr additive="repl">
                                        <p:cTn id="7" dur="500"/>
                                        <p:tgtEl>
                                          <p:spTgt spid="3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6"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387"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通过掌握心理调节技巧，可以更好地管理情绪，提升心理健康水平。深呼吸、正向心理暗示、放松训练和自我调节是有效的心理养生方法，建议在日常生活中多加练习。</a:t>
            </a:r>
            <a:endParaRPr lang="en-US" sz="1600" b="0" strike="noStrike" spc="-1">
              <a:solidFill>
                <a:srgbClr val="000000"/>
              </a:solidFill>
              <a:latin typeface="Arial"/>
            </a:endParaRPr>
          </a:p>
        </p:txBody>
      </p:sp>
      <p:grpSp>
        <p:nvGrpSpPr>
          <p:cNvPr id="388" name="组合 1"/>
          <p:cNvGrpSpPr/>
          <p:nvPr/>
        </p:nvGrpSpPr>
        <p:grpSpPr>
          <a:xfrm>
            <a:off x="3419640" y="1802880"/>
            <a:ext cx="8527320" cy="3303360"/>
            <a:chOff x="3419640" y="1802880"/>
            <a:chExt cx="8527320" cy="3303360"/>
          </a:xfrm>
        </p:grpSpPr>
        <p:grpSp>
          <p:nvGrpSpPr>
            <p:cNvPr id="389" name="íṩlïḑê"/>
            <p:cNvGrpSpPr/>
            <p:nvPr/>
          </p:nvGrpSpPr>
          <p:grpSpPr>
            <a:xfrm>
              <a:off x="3419640" y="3746160"/>
              <a:ext cx="2864880" cy="1360080"/>
              <a:chOff x="3419640" y="3746160"/>
              <a:chExt cx="2864880" cy="1360080"/>
            </a:xfrm>
          </p:grpSpPr>
          <p:sp>
            <p:nvSpPr>
              <p:cNvPr id="390"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391"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392"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393"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394"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95"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396" name="iṧḻídè"/>
            <p:cNvGrpSpPr/>
            <p:nvPr/>
          </p:nvGrpSpPr>
          <p:grpSpPr>
            <a:xfrm>
              <a:off x="9758880" y="2018520"/>
              <a:ext cx="1511640" cy="1511640"/>
              <a:chOff x="9758880" y="2018520"/>
              <a:chExt cx="1511640" cy="1511640"/>
            </a:xfrm>
          </p:grpSpPr>
          <p:sp>
            <p:nvSpPr>
              <p:cNvPr id="397"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98"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399"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00"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401"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388"/>
                                        </p:tgtEl>
                                        <p:attrNameLst>
                                          <p:attrName>style.visibility</p:attrName>
                                        </p:attrNameLst>
                                      </p:cBhvr>
                                      <p:to>
                                        <p:strVal val="visible"/>
                                      </p:to>
                                    </p:set>
                                    <p:animEffect transition="in" filter="fade">
                                      <p:cBhvr additive="repl">
                                        <p:cTn id="7" dur="1000"/>
                                        <p:tgtEl>
                                          <p:spTgt spid="388"/>
                                        </p:tgtEl>
                                      </p:cBhvr>
                                    </p:animEffect>
                                    <p:anim calcmode="lin" valueType="num">
                                      <p:cBhvr additive="repl">
                                        <p:cTn id="8" dur="1000" fill="hold"/>
                                        <p:tgtEl>
                                          <p:spTgt spid="388"/>
                                        </p:tgtEl>
                                        <p:attrNameLst>
                                          <p:attrName>ppt_x</p:attrName>
                                        </p:attrNameLst>
                                      </p:cBhvr>
                                      <p:tavLst>
                                        <p:tav tm="0">
                                          <p:val>
                                            <p:strVal val="#ppt_x"/>
                                          </p:val>
                                        </p:tav>
                                        <p:tav tm="100000">
                                          <p:val>
                                            <p:strVal val="#ppt_x"/>
                                          </p:val>
                                        </p:tav>
                                      </p:tavLst>
                                    </p:anim>
                                    <p:anim calcmode="lin" valueType="num">
                                      <p:cBhvr additive="repl">
                                        <p:cTn id="9" dur="1000" fill="hold"/>
                                        <p:tgtEl>
                                          <p:spTgt spid="38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2"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403"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404"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40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40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4</a:t>
            </a:r>
            <a:r>
              <a:rPr lang="zh-CN" sz="3600" b="1" strike="noStrike" spc="299">
                <a:solidFill>
                  <a:schemeClr val="accent1"/>
                </a:solidFill>
                <a:latin typeface="Arial"/>
                <a:ea typeface="微软雅黑"/>
              </a:rPr>
              <a:t>章 压力管理</a:t>
            </a:r>
            <a:endParaRPr lang="en-US" sz="3600" b="0" strike="noStrike" spc="-1">
              <a:solidFill>
                <a:schemeClr val="dk1"/>
              </a:solidFill>
              <a:latin typeface="Arial"/>
            </a:endParaRPr>
          </a:p>
        </p:txBody>
      </p:sp>
      <p:sp>
        <p:nvSpPr>
          <p:cNvPr id="40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404"/>
                                        </p:tgtEl>
                                        <p:attrNameLst>
                                          <p:attrName>style.visibility</p:attrName>
                                        </p:attrNameLst>
                                      </p:cBhvr>
                                      <p:to>
                                        <p:strVal val="visible"/>
                                      </p:to>
                                    </p:set>
                                    <p:anim calcmode="lin" valueType="num">
                                      <p:cBhvr additive="repl">
                                        <p:cTn id="7" dur="500" fill="hold"/>
                                        <p:tgtEl>
                                          <p:spTgt spid="404"/>
                                        </p:tgtEl>
                                        <p:attrNameLst>
                                          <p:attrName>ppt_x</p:attrName>
                                        </p:attrNameLst>
                                      </p:cBhvr>
                                      <p:tavLst>
                                        <p:tav tm="0">
                                          <p:val>
                                            <p:strVal val="#ppt_x"/>
                                          </p:val>
                                        </p:tav>
                                        <p:tav tm="100000">
                                          <p:val>
                                            <p:strVal val="#ppt_x"/>
                                          </p:val>
                                        </p:tav>
                                      </p:tavLst>
                                    </p:anim>
                                    <p:anim calcmode="lin" valueType="num">
                                      <p:cBhvr additive="repl">
                                        <p:cTn id="8" dur="500" fill="hold"/>
                                        <p:tgtEl>
                                          <p:spTgt spid="404"/>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403"/>
                                        </p:tgtEl>
                                        <p:attrNameLst>
                                          <p:attrName>style.visibility</p:attrName>
                                        </p:attrNameLst>
                                      </p:cBhvr>
                                      <p:to>
                                        <p:strVal val="visible"/>
                                      </p:to>
                                    </p:set>
                                    <p:anim calcmode="lin" valueType="num">
                                      <p:cBhvr additive="repl">
                                        <p:cTn id="13" dur="500" fill="hold"/>
                                        <p:tgtEl>
                                          <p:spTgt spid="403"/>
                                        </p:tgtEl>
                                        <p:attrNameLst>
                                          <p:attrName>ppt_x</p:attrName>
                                        </p:attrNameLst>
                                      </p:cBhvr>
                                      <p:tavLst>
                                        <p:tav tm="0">
                                          <p:val>
                                            <p:strVal val="0-#ppt_w/2"/>
                                          </p:val>
                                        </p:tav>
                                        <p:tav tm="100000">
                                          <p:val>
                                            <p:strVal val="#ppt_x"/>
                                          </p:val>
                                        </p:tav>
                                      </p:tavLst>
                                    </p:anim>
                                    <p:anim calcmode="lin" valueType="num">
                                      <p:cBhvr additive="repl">
                                        <p:cTn id="14" dur="500" fill="hold"/>
                                        <p:tgtEl>
                                          <p:spTgt spid="403"/>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402"/>
                                        </p:tgtEl>
                                        <p:attrNameLst>
                                          <p:attrName>style.visibility</p:attrName>
                                        </p:attrNameLst>
                                      </p:cBhvr>
                                      <p:to>
                                        <p:strVal val="visible"/>
                                      </p:to>
                                    </p:set>
                                    <p:anim calcmode="lin" valueType="num">
                                      <p:cBhvr additive="repl">
                                        <p:cTn id="17" dur="500" fill="hold"/>
                                        <p:tgtEl>
                                          <p:spTgt spid="402"/>
                                        </p:tgtEl>
                                        <p:attrNameLst>
                                          <p:attrName>ppt_x</p:attrName>
                                        </p:attrNameLst>
                                      </p:cBhvr>
                                      <p:tavLst>
                                        <p:tav tm="0">
                                          <p:val>
                                            <p:strVal val="1+#ppt_w/2"/>
                                          </p:val>
                                        </p:tav>
                                        <p:tav tm="100000">
                                          <p:val>
                                            <p:strVal val="#ppt_x"/>
                                          </p:val>
                                        </p:tav>
                                      </p:tavLst>
                                    </p:anim>
                                    <p:anim calcmode="lin" valueType="num">
                                      <p:cBhvr additive="repl">
                                        <p:cTn id="18" dur="500" fill="hold"/>
                                        <p:tgtEl>
                                          <p:spTgt spid="40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https://d.book118.com/177111063011006055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161</Paragraphs>
  <Slides>22</Slides>
  <Notes>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22</vt:i4>
      </vt:variant>
    </vt:vector>
  </HeadingPairs>
  <TitlesOfParts>
    <vt:vector baseType="lpstr" size="31">
      <vt:lpstr>Arial</vt:lpstr>
      <vt:lpstr>Calibri</vt:lpstr>
      <vt:lpstr>微软雅黑</vt:lpstr>
      <vt:lpstr>Times New Roman</vt:lpstr>
      <vt:lpstr>Wingdings</vt:lpstr>
      <vt:lpstr>Symbol</vt:lpstr>
      <vt:lpstr>DejaVu Sans</vt:lpstr>
      <vt:lpstr>Impact</vt:lpstr>
      <vt:lpstr>Office Theme</vt:lpstr>
      <vt:lpstr>提高心理养生法</vt:lpstr>
      <vt:lpstr>目录</vt:lpstr>
      <vt:lpstr>第一章 简介</vt:lpstr>
      <vt:lpstr> </vt:lpstr>
      <vt:lpstr>心理养生法的重要性</vt:lpstr>
      <vt:lpstr>心理养生法的目的</vt:lpstr>
      <vt:lpstr> </vt:lpstr>
      <vt:lpstr>心理养生法的实践方法</vt:lpstr>
      <vt:lpstr>第2章 建立健康的生活方式</vt:lpstr>
      <vt:lpstr> </vt:lpstr>
      <vt:lpstr>健康饮食</vt:lpstr>
      <vt:lpstr>锻炼身体</vt:lpstr>
      <vt:lpstr>培养兴趣爱好</vt:lpstr>
      <vt:lpstr>总结</vt:lpstr>
      <vt:lpstr>第3章 心理调节技巧</vt:lpstr>
      <vt:lpstr> </vt:lpstr>
      <vt:lpstr>正向心理暗示</vt:lpstr>
      <vt:lpstr>放松训练</vt:lpstr>
      <vt:lpstr>自我调节</vt:lpstr>
      <vt:lpstr>总结</vt:lpstr>
      <vt:lpstr>第4章 压力管理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2024-09-29T14:18:51.544</cp:lastPrinted>
  <dcterms:created xsi:type="dcterms:W3CDTF">2024-09-29T06:18:51Z</dcterms:created>
  <dcterms:modified xsi:type="dcterms:W3CDTF">2024-09-29T06:18:53Z</dcterms:modified>
</cp:coreProperties>
</file>