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CF2CF-5EF1-D24F-8F8B-C67282AA038A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kumimoji="1" lang="zh-CN" altLang="en-US"/>
          </a:p>
        </p:txBody>
      </p:sp>
      <p:sp>
        <p:nvSpPr>
          <p:cNvPr id="7" name="幻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F70782-008B-5B48-B01C-A994AC4AA046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3AE05-7DD1-4AF0-924E-BEEA496F373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F6E82-2506-4E76-B54D-3128DFE3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E5C05-B9B2-44C8-A167-39EFE7C39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348A0-6F35-43C9-AB36-4FC88FCC6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624B3-D256-45B8-89C1-484954B78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438D45-E2CE-4434-8307-69CFFF485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BC8BE2-CA07-495F-9EF1-8596A82CF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FDB12-8113-47DA-8817-B2CC89A8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8DF7D-5875-4F0F-9306-0E0D8B2D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9A20A-61C6-4347-9607-756CB7DD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AB1D63-49CE-4BB2-AA85-35A9B2449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67460-8074-4A34-96AD-078BE0318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208722" y="524039"/>
            <a:ext cx="11777132" cy="5916518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3" name="十角星 2"/>
          <p:cNvSpPr/>
          <p:nvPr userDrawn="1"/>
        </p:nvSpPr>
        <p:spPr>
          <a:xfrm>
            <a:off x="437322" y="650912"/>
            <a:ext cx="815009" cy="815009"/>
          </a:xfrm>
          <a:prstGeom prst="star10">
            <a:avLst>
              <a:gd name="adj" fmla="val 39852"/>
              <a:gd name="hf" fmla="val 105146"/>
            </a:avLst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框 3"/>
          <p:cNvSpPr txBox="1"/>
          <p:nvPr userDrawn="1"/>
        </p:nvSpPr>
        <p:spPr>
          <a:xfrm>
            <a:off x="611429" y="873750"/>
            <a:ext cx="4667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fld id="{2643825F-1600-CD4C-9F32-3E31E9A210B9}" type="slidenum">
              <a:rPr kumimoji="1" lang="zh-CN" altLang="en-US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/>
            </a:fld>
            <a:endParaRPr kumimoji="1" lang="zh-CN" altLang="en-US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14100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76200" dir="2700000" algn="tl" rotWithShape="0">
              <a:prstClr val="black">
                <a:alpha val="20000"/>
              </a:prstClr>
            </a:outerShdw>
          </a:effectLst>
        </p:spPr>
      </p:pic>
      <p:pic>
        <p:nvPicPr>
          <p:cNvPr id="17" name="图片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40301" y="4521755"/>
            <a:ext cx="3928881" cy="182560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3211595" y="2539970"/>
            <a:ext cx="785205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8800" spc="-300">
                <a:ln w="63500"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让学生</a:t>
            </a:r>
            <a:r>
              <a:rPr lang="zh-CN" altLang="en-US" sz="8800" spc="-300">
                <a:ln w="63500">
                  <a:noFill/>
                </a:ln>
                <a:solidFill>
                  <a:schemeClr val="accent2"/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快乐成长</a:t>
            </a:r>
            <a:endParaRPr lang="zh-CN" altLang="en-US" sz="8800" spc="-300">
              <a:ln w="63500">
                <a:noFill/>
              </a:ln>
              <a:solidFill>
                <a:schemeClr val="accent2"/>
              </a:solidFill>
              <a:latin typeface="胡晓波男神体" panose="02010600030101010101" pitchFamily="2" charset="-122"/>
              <a:ea typeface="胡晓波男神体" panose="02010600030101010101" pitchFamily="2" charset="-122"/>
              <a:cs typeface="胡晓波男神体" panose="02010600030101010101" pitchFamily="2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522311" y="1936513"/>
            <a:ext cx="5472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2800" spc="-300">
                <a:ln w="63500"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cs typeface="+mn-ea"/>
                <a:sym typeface="+mn-lt"/>
              </a:rPr>
              <a:t>自主管理教育模式经验交流</a:t>
            </a:r>
            <a:endParaRPr kumimoji="1"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565654" y="3953659"/>
            <a:ext cx="5063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管理定义</a:t>
            </a:r>
            <a:r>
              <a:rPr kumimoji="1"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|</a:t>
            </a:r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管理模式</a:t>
            </a:r>
            <a:r>
              <a:rPr kumimoji="1"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|</a:t>
            </a:r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管理误区</a:t>
            </a:r>
            <a:r>
              <a:rPr kumimoji="1" lang="en-US" altLang="zh-CN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|</a:t>
            </a:r>
            <a:r>
              <a:rPr kumimoji="1"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管理好处</a:t>
            </a:r>
            <a:endParaRPr kumimoji="1"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20" name="圆角矩形 19"/>
          <p:cNvSpPr/>
          <p:nvPr/>
        </p:nvSpPr>
        <p:spPr>
          <a:xfrm>
            <a:off x="5883058" y="4616153"/>
            <a:ext cx="2428441" cy="5791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文本框 20"/>
          <p:cNvSpPr txBox="1"/>
          <p:nvPr/>
        </p:nvSpPr>
        <p:spPr>
          <a:xfrm>
            <a:off x="6018449" y="4736436"/>
            <a:ext cx="2157659" cy="3371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kumimoji="1" lang="zh-CN" altLang="en-US" sz="1600">
                <a:solidFill>
                  <a:schemeClr val="bg1"/>
                </a:solidFill>
              </a:rPr>
              <a:t>汇报人：</a:t>
            </a:r>
            <a:endParaRPr kumimoji="1" lang="zh-CN" altLang="en-US" sz="1600">
              <a:solidFill>
                <a:schemeClr val="bg1"/>
              </a:solidFill>
            </a:endParaRPr>
          </a:p>
        </p:txBody>
      </p:sp>
      <p:pic>
        <p:nvPicPr>
          <p:cNvPr id="23" name="图片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731165">
            <a:off x="9910755" y="1472211"/>
            <a:ext cx="1082838" cy="1082838"/>
          </a:xfrm>
          <a:prstGeom prst="rect">
            <a:avLst/>
          </a:prstGeom>
        </p:spPr>
      </p:pic>
      <p:pic>
        <p:nvPicPr>
          <p:cNvPr id="25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95955">
            <a:off x="10297180" y="431596"/>
            <a:ext cx="2155629" cy="2155629"/>
          </a:xfrm>
          <a:prstGeom prst="rect">
            <a:avLst/>
          </a:prstGeom>
        </p:spPr>
      </p:pic>
      <p:cxnSp>
        <p:nvCxnSpPr>
          <p:cNvPr id="28" name="直线连接符 27"/>
          <p:cNvCxnSpPr/>
          <p:nvPr/>
        </p:nvCxnSpPr>
        <p:spPr>
          <a:xfrm>
            <a:off x="9729593" y="4146995"/>
            <a:ext cx="637388" cy="0"/>
          </a:xfrm>
          <a:prstGeom prst="line">
            <a:avLst/>
          </a:prstGeom>
          <a:ln w="63500"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线连接符 28"/>
          <p:cNvCxnSpPr/>
          <p:nvPr/>
        </p:nvCxnSpPr>
        <p:spPr>
          <a:xfrm>
            <a:off x="3804741" y="4146995"/>
            <a:ext cx="637388" cy="0"/>
          </a:xfrm>
          <a:prstGeom prst="line">
            <a:avLst/>
          </a:prstGeom>
          <a:ln w="63500"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586855" y="1927302"/>
            <a:ext cx="4475480" cy="4475480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20" grpId="0"/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4" name="文本框 3"/>
          <p:cNvSpPr txBox="1"/>
          <p:nvPr/>
        </p:nvSpPr>
        <p:spPr>
          <a:xfrm>
            <a:off x="6172201" y="1380128"/>
            <a:ext cx="4443845" cy="3898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0000"/>
              </a:lnSpc>
            </a:pPr>
            <a:r>
              <a:rPr kumimoji="1"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学生自主管理的定义</a:t>
            </a:r>
            <a:endParaRPr kumimoji="1" lang="en-US" altLang="zh-CN" sz="36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  <a:p>
            <a:pPr>
              <a:lnSpc>
                <a:spcPct val="180000"/>
              </a:lnSpc>
            </a:pPr>
            <a:r>
              <a:rPr kumimoji="1"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学生自主管理的误区 </a:t>
            </a:r>
            <a:endParaRPr kumimoji="1"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  <a:p>
            <a:pPr>
              <a:lnSpc>
                <a:spcPct val="180000"/>
              </a:lnSpc>
            </a:pPr>
            <a:r>
              <a:rPr kumimoji="1"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学生自主管理的模式 </a:t>
            </a:r>
            <a:endParaRPr kumimoji="1"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  <a:p>
            <a:pPr>
              <a:lnSpc>
                <a:spcPct val="180000"/>
              </a:lnSpc>
            </a:pPr>
            <a:r>
              <a:rPr kumimoji="1" lang="zh-CN" altLang="en-US" sz="36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学生自主管理的好处 </a:t>
            </a:r>
            <a:endParaRPr kumimoji="1"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842484" y="2777648"/>
            <a:ext cx="2693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en-US" altLang="zh-CN" sz="36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CONTENTS</a:t>
            </a:r>
            <a:endParaRPr kumimoji="1" lang="zh-CN" altLang="en-US" sz="36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673486" y="1845372"/>
            <a:ext cx="18524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60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目录</a:t>
            </a:r>
            <a:endParaRPr kumimoji="1" lang="zh-CN" altLang="en-US" sz="60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grpSp>
        <p:nvGrpSpPr>
          <p:cNvPr id="29" name="组合 28"/>
          <p:cNvGrpSpPr/>
          <p:nvPr/>
        </p:nvGrpSpPr>
        <p:grpSpPr>
          <a:xfrm>
            <a:off x="5284266" y="1747640"/>
            <a:ext cx="755378" cy="727954"/>
            <a:chOff x="5233942" y="1720026"/>
            <a:chExt cx="755378" cy="727954"/>
          </a:xfrm>
        </p:grpSpPr>
        <p:sp>
          <p:nvSpPr>
            <p:cNvPr id="27" name="椭圆 26"/>
            <p:cNvSpPr/>
            <p:nvPr/>
          </p:nvSpPr>
          <p:spPr>
            <a:xfrm>
              <a:off x="5233942" y="1720026"/>
              <a:ext cx="755378" cy="727954"/>
            </a:xfrm>
            <a:custGeom>
              <a:gdLst>
                <a:gd name="connsiteX0" fmla="*/ 0 w 650240"/>
                <a:gd name="connsiteY0" fmla="*/ 325120 h 650240"/>
                <a:gd name="connsiteX1" fmla="*/ 325120 w 650240"/>
                <a:gd name="connsiteY1" fmla="*/ 0 h 650240"/>
                <a:gd name="connsiteX2" fmla="*/ 650240 w 650240"/>
                <a:gd name="connsiteY2" fmla="*/ 325120 h 650240"/>
                <a:gd name="connsiteX3" fmla="*/ 325120 w 650240"/>
                <a:gd name="connsiteY3" fmla="*/ 650240 h 650240"/>
                <a:gd name="connsiteX4" fmla="*/ 0 w 650240"/>
                <a:gd name="connsiteY4" fmla="*/ 325120 h 650240"/>
                <a:gd name="connsiteX0-1" fmla="*/ 0 w 731520"/>
                <a:gd name="connsiteY0-2" fmla="*/ 325275 h 650519"/>
                <a:gd name="connsiteX1-3" fmla="*/ 325120 w 731520"/>
                <a:gd name="connsiteY1-4" fmla="*/ 155 h 650519"/>
                <a:gd name="connsiteX2-5" fmla="*/ 731520 w 731520"/>
                <a:gd name="connsiteY2-6" fmla="*/ 294795 h 650519"/>
                <a:gd name="connsiteX3-7" fmla="*/ 325120 w 731520"/>
                <a:gd name="connsiteY3-8" fmla="*/ 650395 h 650519"/>
                <a:gd name="connsiteX4-9" fmla="*/ 0 w 731520"/>
                <a:gd name="connsiteY4-10" fmla="*/ 325275 h 650519"/>
                <a:gd name="connsiteX0-11" fmla="*/ 0 w 732488"/>
                <a:gd name="connsiteY0-12" fmla="*/ 325625 h 650869"/>
                <a:gd name="connsiteX1-13" fmla="*/ 325120 w 732488"/>
                <a:gd name="connsiteY1-14" fmla="*/ 505 h 650869"/>
                <a:gd name="connsiteX2-15" fmla="*/ 731520 w 732488"/>
                <a:gd name="connsiteY2-16" fmla="*/ 295145 h 650869"/>
                <a:gd name="connsiteX3-17" fmla="*/ 325120 w 732488"/>
                <a:gd name="connsiteY3-18" fmla="*/ 650745 h 650869"/>
                <a:gd name="connsiteX4-19" fmla="*/ 0 w 732488"/>
                <a:gd name="connsiteY4-20" fmla="*/ 325625 h 650869"/>
                <a:gd name="connsiteX0-21" fmla="*/ 922 w 733410"/>
                <a:gd name="connsiteY0-22" fmla="*/ 325625 h 671144"/>
                <a:gd name="connsiteX1-23" fmla="*/ 326042 w 733410"/>
                <a:gd name="connsiteY1-24" fmla="*/ 505 h 671144"/>
                <a:gd name="connsiteX2-25" fmla="*/ 732442 w 733410"/>
                <a:gd name="connsiteY2-26" fmla="*/ 295145 h 671144"/>
                <a:gd name="connsiteX3-27" fmla="*/ 427642 w 733410"/>
                <a:gd name="connsiteY3-28" fmla="*/ 671065 h 671144"/>
                <a:gd name="connsiteX4-29" fmla="*/ 922 w 733410"/>
                <a:gd name="connsiteY4-30" fmla="*/ 325625 h 671144"/>
                <a:gd name="connsiteX0-31" fmla="*/ 922 w 733410"/>
                <a:gd name="connsiteY0-32" fmla="*/ 325625 h 678150"/>
                <a:gd name="connsiteX1-33" fmla="*/ 326042 w 733410"/>
                <a:gd name="connsiteY1-34" fmla="*/ 505 h 678150"/>
                <a:gd name="connsiteX2-35" fmla="*/ 732442 w 733410"/>
                <a:gd name="connsiteY2-36" fmla="*/ 295145 h 678150"/>
                <a:gd name="connsiteX3-37" fmla="*/ 427642 w 733410"/>
                <a:gd name="connsiteY3-38" fmla="*/ 671065 h 678150"/>
                <a:gd name="connsiteX4-39" fmla="*/ 922 w 733410"/>
                <a:gd name="connsiteY4-40" fmla="*/ 325625 h 678150"/>
                <a:gd name="connsiteX0-41" fmla="*/ 35 w 732523"/>
                <a:gd name="connsiteY0-42" fmla="*/ 325625 h 680646"/>
                <a:gd name="connsiteX1-43" fmla="*/ 325155 w 732523"/>
                <a:gd name="connsiteY1-44" fmla="*/ 505 h 680646"/>
                <a:gd name="connsiteX2-45" fmla="*/ 731555 w 732523"/>
                <a:gd name="connsiteY2-46" fmla="*/ 295145 h 680646"/>
                <a:gd name="connsiteX3-47" fmla="*/ 426755 w 732523"/>
                <a:gd name="connsiteY3-48" fmla="*/ 671065 h 680646"/>
                <a:gd name="connsiteX4-49" fmla="*/ 35 w 732523"/>
                <a:gd name="connsiteY4-50" fmla="*/ 325625 h 680646"/>
                <a:gd name="connsiteX0-51" fmla="*/ 8688 w 741176"/>
                <a:gd name="connsiteY0-52" fmla="*/ 325625 h 681872"/>
                <a:gd name="connsiteX1-53" fmla="*/ 333808 w 741176"/>
                <a:gd name="connsiteY1-54" fmla="*/ 505 h 681872"/>
                <a:gd name="connsiteX2-55" fmla="*/ 740208 w 741176"/>
                <a:gd name="connsiteY2-56" fmla="*/ 295145 h 681872"/>
                <a:gd name="connsiteX3-57" fmla="*/ 435408 w 741176"/>
                <a:gd name="connsiteY3-58" fmla="*/ 671065 h 681872"/>
                <a:gd name="connsiteX4-59" fmla="*/ 8688 w 741176"/>
                <a:gd name="connsiteY4-60" fmla="*/ 325625 h 681872"/>
                <a:gd name="connsiteX0-61" fmla="*/ 2060 w 734439"/>
                <a:gd name="connsiteY0-62" fmla="*/ 325625 h 678150"/>
                <a:gd name="connsiteX1-63" fmla="*/ 286540 w 734439"/>
                <a:gd name="connsiteY1-64" fmla="*/ 505 h 678150"/>
                <a:gd name="connsiteX2-65" fmla="*/ 733580 w 734439"/>
                <a:gd name="connsiteY2-66" fmla="*/ 295145 h 678150"/>
                <a:gd name="connsiteX3-67" fmla="*/ 428780 w 734439"/>
                <a:gd name="connsiteY3-68" fmla="*/ 671065 h 678150"/>
                <a:gd name="connsiteX4-69" fmla="*/ 2060 w 734439"/>
                <a:gd name="connsiteY4-70" fmla="*/ 325625 h 678150"/>
                <a:gd name="connsiteX0-71" fmla="*/ 2093 w 754754"/>
                <a:gd name="connsiteY0-72" fmla="*/ 325356 h 671205"/>
                <a:gd name="connsiteX1-73" fmla="*/ 286573 w 754754"/>
                <a:gd name="connsiteY1-74" fmla="*/ 236 h 671205"/>
                <a:gd name="connsiteX2-75" fmla="*/ 753933 w 754754"/>
                <a:gd name="connsiteY2-76" fmla="*/ 376156 h 671205"/>
                <a:gd name="connsiteX3-77" fmla="*/ 428813 w 754754"/>
                <a:gd name="connsiteY3-78" fmla="*/ 670796 h 671205"/>
                <a:gd name="connsiteX4-79" fmla="*/ 2093 w 754754"/>
                <a:gd name="connsiteY4-80" fmla="*/ 325356 h 671205"/>
                <a:gd name="connsiteX0-81" fmla="*/ 751 w 753412"/>
                <a:gd name="connsiteY0-82" fmla="*/ 325362 h 711755"/>
                <a:gd name="connsiteX1-83" fmla="*/ 285231 w 753412"/>
                <a:gd name="connsiteY1-84" fmla="*/ 242 h 711755"/>
                <a:gd name="connsiteX2-85" fmla="*/ 752591 w 753412"/>
                <a:gd name="connsiteY2-86" fmla="*/ 376162 h 711755"/>
                <a:gd name="connsiteX3-87" fmla="*/ 366511 w 753412"/>
                <a:gd name="connsiteY3-88" fmla="*/ 711442 h 711755"/>
                <a:gd name="connsiteX4-89" fmla="*/ 751 w 753412"/>
                <a:gd name="connsiteY4-90" fmla="*/ 325362 h 711755"/>
                <a:gd name="connsiteX0-91" fmla="*/ 751 w 753412"/>
                <a:gd name="connsiteY0-92" fmla="*/ 325362 h 711807"/>
                <a:gd name="connsiteX1-93" fmla="*/ 285231 w 753412"/>
                <a:gd name="connsiteY1-94" fmla="*/ 242 h 711807"/>
                <a:gd name="connsiteX2-95" fmla="*/ 752591 w 753412"/>
                <a:gd name="connsiteY2-96" fmla="*/ 376162 h 711807"/>
                <a:gd name="connsiteX3-97" fmla="*/ 366511 w 753412"/>
                <a:gd name="connsiteY3-98" fmla="*/ 711442 h 711807"/>
                <a:gd name="connsiteX4-99" fmla="*/ 751 w 753412"/>
                <a:gd name="connsiteY4-100" fmla="*/ 325362 h 711807"/>
                <a:gd name="connsiteX0-101" fmla="*/ 2288 w 755378"/>
                <a:gd name="connsiteY0-102" fmla="*/ 341509 h 727954"/>
                <a:gd name="connsiteX1-103" fmla="*/ 286768 w 755378"/>
                <a:gd name="connsiteY1-104" fmla="*/ 16389 h 727954"/>
                <a:gd name="connsiteX2-105" fmla="*/ 754128 w 755378"/>
                <a:gd name="connsiteY2-106" fmla="*/ 392309 h 727954"/>
                <a:gd name="connsiteX3-107" fmla="*/ 368048 w 755378"/>
                <a:gd name="connsiteY3-108" fmla="*/ 727589 h 727954"/>
                <a:gd name="connsiteX4-109" fmla="*/ 2288 w 755378"/>
                <a:gd name="connsiteY4-110" fmla="*/ 341509 h 7279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755378" h="727954">
                  <a:moveTo>
                    <a:pt x="2288" y="341509"/>
                  </a:moveTo>
                  <a:cubicBezTo>
                    <a:pt x="-11259" y="222976"/>
                    <a:pt x="29381" y="89202"/>
                    <a:pt x="286768" y="16389"/>
                  </a:cubicBezTo>
                  <a:cubicBezTo>
                    <a:pt x="544155" y="-56424"/>
                    <a:pt x="774448" y="121310"/>
                    <a:pt x="754128" y="392309"/>
                  </a:cubicBezTo>
                  <a:cubicBezTo>
                    <a:pt x="754128" y="571868"/>
                    <a:pt x="666075" y="715736"/>
                    <a:pt x="368048" y="727589"/>
                  </a:cubicBezTo>
                  <a:cubicBezTo>
                    <a:pt x="70021" y="739442"/>
                    <a:pt x="15835" y="460042"/>
                    <a:pt x="2288" y="341509"/>
                  </a:cubicBezTo>
                  <a:close/>
                </a:path>
              </a:pathLst>
            </a:custGeom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5288032" y="1802370"/>
              <a:ext cx="649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en-US" altLang="zh-CN" sz="2800">
                  <a:solidFill>
                    <a:schemeClr val="bg1"/>
                  </a:solidFill>
                  <a:latin typeface="+mn-ea"/>
                </a:rPr>
                <a:t>O1</a:t>
              </a:r>
              <a:endParaRPr kumimoji="1" lang="zh-CN" altLang="en-US" sz="2800">
                <a:solidFill>
                  <a:schemeClr val="bg1"/>
                </a:solidFill>
                <a:latin typeface="+mn-ea"/>
              </a:endParaRPr>
            </a:p>
          </p:txBody>
        </p:sp>
      </p:grpSp>
      <p:grpSp>
        <p:nvGrpSpPr>
          <p:cNvPr id="30" name="组合 29"/>
          <p:cNvGrpSpPr/>
          <p:nvPr/>
        </p:nvGrpSpPr>
        <p:grpSpPr>
          <a:xfrm>
            <a:off x="5284266" y="2725529"/>
            <a:ext cx="755378" cy="727954"/>
            <a:chOff x="5233942" y="1720026"/>
            <a:chExt cx="755378" cy="727954"/>
          </a:xfrm>
        </p:grpSpPr>
        <p:sp>
          <p:nvSpPr>
            <p:cNvPr id="31" name="椭圆 26"/>
            <p:cNvSpPr/>
            <p:nvPr/>
          </p:nvSpPr>
          <p:spPr>
            <a:xfrm>
              <a:off x="5233942" y="1720026"/>
              <a:ext cx="755378" cy="727954"/>
            </a:xfrm>
            <a:custGeom>
              <a:gdLst>
                <a:gd name="connsiteX0" fmla="*/ 0 w 650240"/>
                <a:gd name="connsiteY0" fmla="*/ 325120 h 650240"/>
                <a:gd name="connsiteX1" fmla="*/ 325120 w 650240"/>
                <a:gd name="connsiteY1" fmla="*/ 0 h 650240"/>
                <a:gd name="connsiteX2" fmla="*/ 650240 w 650240"/>
                <a:gd name="connsiteY2" fmla="*/ 325120 h 650240"/>
                <a:gd name="connsiteX3" fmla="*/ 325120 w 650240"/>
                <a:gd name="connsiteY3" fmla="*/ 650240 h 650240"/>
                <a:gd name="connsiteX4" fmla="*/ 0 w 650240"/>
                <a:gd name="connsiteY4" fmla="*/ 325120 h 650240"/>
                <a:gd name="connsiteX0-1" fmla="*/ 0 w 731520"/>
                <a:gd name="connsiteY0-2" fmla="*/ 325275 h 650519"/>
                <a:gd name="connsiteX1-3" fmla="*/ 325120 w 731520"/>
                <a:gd name="connsiteY1-4" fmla="*/ 155 h 650519"/>
                <a:gd name="connsiteX2-5" fmla="*/ 731520 w 731520"/>
                <a:gd name="connsiteY2-6" fmla="*/ 294795 h 650519"/>
                <a:gd name="connsiteX3-7" fmla="*/ 325120 w 731520"/>
                <a:gd name="connsiteY3-8" fmla="*/ 650395 h 650519"/>
                <a:gd name="connsiteX4-9" fmla="*/ 0 w 731520"/>
                <a:gd name="connsiteY4-10" fmla="*/ 325275 h 650519"/>
                <a:gd name="connsiteX0-11" fmla="*/ 0 w 732488"/>
                <a:gd name="connsiteY0-12" fmla="*/ 325625 h 650869"/>
                <a:gd name="connsiteX1-13" fmla="*/ 325120 w 732488"/>
                <a:gd name="connsiteY1-14" fmla="*/ 505 h 650869"/>
                <a:gd name="connsiteX2-15" fmla="*/ 731520 w 732488"/>
                <a:gd name="connsiteY2-16" fmla="*/ 295145 h 650869"/>
                <a:gd name="connsiteX3-17" fmla="*/ 325120 w 732488"/>
                <a:gd name="connsiteY3-18" fmla="*/ 650745 h 650869"/>
                <a:gd name="connsiteX4-19" fmla="*/ 0 w 732488"/>
                <a:gd name="connsiteY4-20" fmla="*/ 325625 h 650869"/>
                <a:gd name="connsiteX0-21" fmla="*/ 922 w 733410"/>
                <a:gd name="connsiteY0-22" fmla="*/ 325625 h 671144"/>
                <a:gd name="connsiteX1-23" fmla="*/ 326042 w 733410"/>
                <a:gd name="connsiteY1-24" fmla="*/ 505 h 671144"/>
                <a:gd name="connsiteX2-25" fmla="*/ 732442 w 733410"/>
                <a:gd name="connsiteY2-26" fmla="*/ 295145 h 671144"/>
                <a:gd name="connsiteX3-27" fmla="*/ 427642 w 733410"/>
                <a:gd name="connsiteY3-28" fmla="*/ 671065 h 671144"/>
                <a:gd name="connsiteX4-29" fmla="*/ 922 w 733410"/>
                <a:gd name="connsiteY4-30" fmla="*/ 325625 h 671144"/>
                <a:gd name="connsiteX0-31" fmla="*/ 922 w 733410"/>
                <a:gd name="connsiteY0-32" fmla="*/ 325625 h 678150"/>
                <a:gd name="connsiteX1-33" fmla="*/ 326042 w 733410"/>
                <a:gd name="connsiteY1-34" fmla="*/ 505 h 678150"/>
                <a:gd name="connsiteX2-35" fmla="*/ 732442 w 733410"/>
                <a:gd name="connsiteY2-36" fmla="*/ 295145 h 678150"/>
                <a:gd name="connsiteX3-37" fmla="*/ 427642 w 733410"/>
                <a:gd name="connsiteY3-38" fmla="*/ 671065 h 678150"/>
                <a:gd name="connsiteX4-39" fmla="*/ 922 w 733410"/>
                <a:gd name="connsiteY4-40" fmla="*/ 325625 h 678150"/>
                <a:gd name="connsiteX0-41" fmla="*/ 35 w 732523"/>
                <a:gd name="connsiteY0-42" fmla="*/ 325625 h 680646"/>
                <a:gd name="connsiteX1-43" fmla="*/ 325155 w 732523"/>
                <a:gd name="connsiteY1-44" fmla="*/ 505 h 680646"/>
                <a:gd name="connsiteX2-45" fmla="*/ 731555 w 732523"/>
                <a:gd name="connsiteY2-46" fmla="*/ 295145 h 680646"/>
                <a:gd name="connsiteX3-47" fmla="*/ 426755 w 732523"/>
                <a:gd name="connsiteY3-48" fmla="*/ 671065 h 680646"/>
                <a:gd name="connsiteX4-49" fmla="*/ 35 w 732523"/>
                <a:gd name="connsiteY4-50" fmla="*/ 325625 h 680646"/>
                <a:gd name="connsiteX0-51" fmla="*/ 8688 w 741176"/>
                <a:gd name="connsiteY0-52" fmla="*/ 325625 h 681872"/>
                <a:gd name="connsiteX1-53" fmla="*/ 333808 w 741176"/>
                <a:gd name="connsiteY1-54" fmla="*/ 505 h 681872"/>
                <a:gd name="connsiteX2-55" fmla="*/ 740208 w 741176"/>
                <a:gd name="connsiteY2-56" fmla="*/ 295145 h 681872"/>
                <a:gd name="connsiteX3-57" fmla="*/ 435408 w 741176"/>
                <a:gd name="connsiteY3-58" fmla="*/ 671065 h 681872"/>
                <a:gd name="connsiteX4-59" fmla="*/ 8688 w 741176"/>
                <a:gd name="connsiteY4-60" fmla="*/ 325625 h 681872"/>
                <a:gd name="connsiteX0-61" fmla="*/ 2060 w 734439"/>
                <a:gd name="connsiteY0-62" fmla="*/ 325625 h 678150"/>
                <a:gd name="connsiteX1-63" fmla="*/ 286540 w 734439"/>
                <a:gd name="connsiteY1-64" fmla="*/ 505 h 678150"/>
                <a:gd name="connsiteX2-65" fmla="*/ 733580 w 734439"/>
                <a:gd name="connsiteY2-66" fmla="*/ 295145 h 678150"/>
                <a:gd name="connsiteX3-67" fmla="*/ 428780 w 734439"/>
                <a:gd name="connsiteY3-68" fmla="*/ 671065 h 678150"/>
                <a:gd name="connsiteX4-69" fmla="*/ 2060 w 734439"/>
                <a:gd name="connsiteY4-70" fmla="*/ 325625 h 678150"/>
                <a:gd name="connsiteX0-71" fmla="*/ 2093 w 754754"/>
                <a:gd name="connsiteY0-72" fmla="*/ 325356 h 671205"/>
                <a:gd name="connsiteX1-73" fmla="*/ 286573 w 754754"/>
                <a:gd name="connsiteY1-74" fmla="*/ 236 h 671205"/>
                <a:gd name="connsiteX2-75" fmla="*/ 753933 w 754754"/>
                <a:gd name="connsiteY2-76" fmla="*/ 376156 h 671205"/>
                <a:gd name="connsiteX3-77" fmla="*/ 428813 w 754754"/>
                <a:gd name="connsiteY3-78" fmla="*/ 670796 h 671205"/>
                <a:gd name="connsiteX4-79" fmla="*/ 2093 w 754754"/>
                <a:gd name="connsiteY4-80" fmla="*/ 325356 h 671205"/>
                <a:gd name="connsiteX0-81" fmla="*/ 751 w 753412"/>
                <a:gd name="connsiteY0-82" fmla="*/ 325362 h 711755"/>
                <a:gd name="connsiteX1-83" fmla="*/ 285231 w 753412"/>
                <a:gd name="connsiteY1-84" fmla="*/ 242 h 711755"/>
                <a:gd name="connsiteX2-85" fmla="*/ 752591 w 753412"/>
                <a:gd name="connsiteY2-86" fmla="*/ 376162 h 711755"/>
                <a:gd name="connsiteX3-87" fmla="*/ 366511 w 753412"/>
                <a:gd name="connsiteY3-88" fmla="*/ 711442 h 711755"/>
                <a:gd name="connsiteX4-89" fmla="*/ 751 w 753412"/>
                <a:gd name="connsiteY4-90" fmla="*/ 325362 h 711755"/>
                <a:gd name="connsiteX0-91" fmla="*/ 751 w 753412"/>
                <a:gd name="connsiteY0-92" fmla="*/ 325362 h 711807"/>
                <a:gd name="connsiteX1-93" fmla="*/ 285231 w 753412"/>
                <a:gd name="connsiteY1-94" fmla="*/ 242 h 711807"/>
                <a:gd name="connsiteX2-95" fmla="*/ 752591 w 753412"/>
                <a:gd name="connsiteY2-96" fmla="*/ 376162 h 711807"/>
                <a:gd name="connsiteX3-97" fmla="*/ 366511 w 753412"/>
                <a:gd name="connsiteY3-98" fmla="*/ 711442 h 711807"/>
                <a:gd name="connsiteX4-99" fmla="*/ 751 w 753412"/>
                <a:gd name="connsiteY4-100" fmla="*/ 325362 h 711807"/>
                <a:gd name="connsiteX0-101" fmla="*/ 2288 w 755378"/>
                <a:gd name="connsiteY0-102" fmla="*/ 341509 h 727954"/>
                <a:gd name="connsiteX1-103" fmla="*/ 286768 w 755378"/>
                <a:gd name="connsiteY1-104" fmla="*/ 16389 h 727954"/>
                <a:gd name="connsiteX2-105" fmla="*/ 754128 w 755378"/>
                <a:gd name="connsiteY2-106" fmla="*/ 392309 h 727954"/>
                <a:gd name="connsiteX3-107" fmla="*/ 368048 w 755378"/>
                <a:gd name="connsiteY3-108" fmla="*/ 727589 h 727954"/>
                <a:gd name="connsiteX4-109" fmla="*/ 2288 w 755378"/>
                <a:gd name="connsiteY4-110" fmla="*/ 341509 h 7279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755378" h="727954">
                  <a:moveTo>
                    <a:pt x="2288" y="341509"/>
                  </a:moveTo>
                  <a:cubicBezTo>
                    <a:pt x="-11259" y="222976"/>
                    <a:pt x="29381" y="89202"/>
                    <a:pt x="286768" y="16389"/>
                  </a:cubicBezTo>
                  <a:cubicBezTo>
                    <a:pt x="544155" y="-56424"/>
                    <a:pt x="774448" y="121310"/>
                    <a:pt x="754128" y="392309"/>
                  </a:cubicBezTo>
                  <a:cubicBezTo>
                    <a:pt x="754128" y="571868"/>
                    <a:pt x="666075" y="715736"/>
                    <a:pt x="368048" y="727589"/>
                  </a:cubicBezTo>
                  <a:cubicBezTo>
                    <a:pt x="70021" y="739442"/>
                    <a:pt x="15835" y="460042"/>
                    <a:pt x="2288" y="341509"/>
                  </a:cubicBezTo>
                  <a:close/>
                </a:path>
              </a:pathLst>
            </a:custGeom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32" name="文本框 31"/>
            <p:cNvSpPr txBox="1"/>
            <p:nvPr/>
          </p:nvSpPr>
          <p:spPr>
            <a:xfrm>
              <a:off x="5288032" y="1802370"/>
              <a:ext cx="649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en-US" altLang="zh-CN" sz="2800">
                  <a:solidFill>
                    <a:schemeClr val="bg1"/>
                  </a:solidFill>
                  <a:latin typeface="+mn-ea"/>
                </a:rPr>
                <a:t>O2</a:t>
              </a:r>
              <a:endParaRPr kumimoji="1" lang="zh-CN" altLang="en-US" sz="2800">
                <a:solidFill>
                  <a:schemeClr val="bg1"/>
                </a:solidFill>
                <a:latin typeface="+mn-ea"/>
              </a:endParaRPr>
            </a:p>
          </p:txBody>
        </p:sp>
      </p:grpSp>
      <p:grpSp>
        <p:nvGrpSpPr>
          <p:cNvPr id="33" name="组合 32"/>
          <p:cNvGrpSpPr/>
          <p:nvPr/>
        </p:nvGrpSpPr>
        <p:grpSpPr>
          <a:xfrm>
            <a:off x="5284266" y="3713378"/>
            <a:ext cx="755378" cy="727954"/>
            <a:chOff x="5233942" y="1720026"/>
            <a:chExt cx="755378" cy="727954"/>
          </a:xfrm>
        </p:grpSpPr>
        <p:sp>
          <p:nvSpPr>
            <p:cNvPr id="34" name="椭圆 26"/>
            <p:cNvSpPr/>
            <p:nvPr/>
          </p:nvSpPr>
          <p:spPr>
            <a:xfrm>
              <a:off x="5233942" y="1720026"/>
              <a:ext cx="755378" cy="727954"/>
            </a:xfrm>
            <a:custGeom>
              <a:gdLst>
                <a:gd name="connsiteX0" fmla="*/ 0 w 650240"/>
                <a:gd name="connsiteY0" fmla="*/ 325120 h 650240"/>
                <a:gd name="connsiteX1" fmla="*/ 325120 w 650240"/>
                <a:gd name="connsiteY1" fmla="*/ 0 h 650240"/>
                <a:gd name="connsiteX2" fmla="*/ 650240 w 650240"/>
                <a:gd name="connsiteY2" fmla="*/ 325120 h 650240"/>
                <a:gd name="connsiteX3" fmla="*/ 325120 w 650240"/>
                <a:gd name="connsiteY3" fmla="*/ 650240 h 650240"/>
                <a:gd name="connsiteX4" fmla="*/ 0 w 650240"/>
                <a:gd name="connsiteY4" fmla="*/ 325120 h 650240"/>
                <a:gd name="connsiteX0-1" fmla="*/ 0 w 731520"/>
                <a:gd name="connsiteY0-2" fmla="*/ 325275 h 650519"/>
                <a:gd name="connsiteX1-3" fmla="*/ 325120 w 731520"/>
                <a:gd name="connsiteY1-4" fmla="*/ 155 h 650519"/>
                <a:gd name="connsiteX2-5" fmla="*/ 731520 w 731520"/>
                <a:gd name="connsiteY2-6" fmla="*/ 294795 h 650519"/>
                <a:gd name="connsiteX3-7" fmla="*/ 325120 w 731520"/>
                <a:gd name="connsiteY3-8" fmla="*/ 650395 h 650519"/>
                <a:gd name="connsiteX4-9" fmla="*/ 0 w 731520"/>
                <a:gd name="connsiteY4-10" fmla="*/ 325275 h 650519"/>
                <a:gd name="connsiteX0-11" fmla="*/ 0 w 732488"/>
                <a:gd name="connsiteY0-12" fmla="*/ 325625 h 650869"/>
                <a:gd name="connsiteX1-13" fmla="*/ 325120 w 732488"/>
                <a:gd name="connsiteY1-14" fmla="*/ 505 h 650869"/>
                <a:gd name="connsiteX2-15" fmla="*/ 731520 w 732488"/>
                <a:gd name="connsiteY2-16" fmla="*/ 295145 h 650869"/>
                <a:gd name="connsiteX3-17" fmla="*/ 325120 w 732488"/>
                <a:gd name="connsiteY3-18" fmla="*/ 650745 h 650869"/>
                <a:gd name="connsiteX4-19" fmla="*/ 0 w 732488"/>
                <a:gd name="connsiteY4-20" fmla="*/ 325625 h 650869"/>
                <a:gd name="connsiteX0-21" fmla="*/ 922 w 733410"/>
                <a:gd name="connsiteY0-22" fmla="*/ 325625 h 671144"/>
                <a:gd name="connsiteX1-23" fmla="*/ 326042 w 733410"/>
                <a:gd name="connsiteY1-24" fmla="*/ 505 h 671144"/>
                <a:gd name="connsiteX2-25" fmla="*/ 732442 w 733410"/>
                <a:gd name="connsiteY2-26" fmla="*/ 295145 h 671144"/>
                <a:gd name="connsiteX3-27" fmla="*/ 427642 w 733410"/>
                <a:gd name="connsiteY3-28" fmla="*/ 671065 h 671144"/>
                <a:gd name="connsiteX4-29" fmla="*/ 922 w 733410"/>
                <a:gd name="connsiteY4-30" fmla="*/ 325625 h 671144"/>
                <a:gd name="connsiteX0-31" fmla="*/ 922 w 733410"/>
                <a:gd name="connsiteY0-32" fmla="*/ 325625 h 678150"/>
                <a:gd name="connsiteX1-33" fmla="*/ 326042 w 733410"/>
                <a:gd name="connsiteY1-34" fmla="*/ 505 h 678150"/>
                <a:gd name="connsiteX2-35" fmla="*/ 732442 w 733410"/>
                <a:gd name="connsiteY2-36" fmla="*/ 295145 h 678150"/>
                <a:gd name="connsiteX3-37" fmla="*/ 427642 w 733410"/>
                <a:gd name="connsiteY3-38" fmla="*/ 671065 h 678150"/>
                <a:gd name="connsiteX4-39" fmla="*/ 922 w 733410"/>
                <a:gd name="connsiteY4-40" fmla="*/ 325625 h 678150"/>
                <a:gd name="connsiteX0-41" fmla="*/ 35 w 732523"/>
                <a:gd name="connsiteY0-42" fmla="*/ 325625 h 680646"/>
                <a:gd name="connsiteX1-43" fmla="*/ 325155 w 732523"/>
                <a:gd name="connsiteY1-44" fmla="*/ 505 h 680646"/>
                <a:gd name="connsiteX2-45" fmla="*/ 731555 w 732523"/>
                <a:gd name="connsiteY2-46" fmla="*/ 295145 h 680646"/>
                <a:gd name="connsiteX3-47" fmla="*/ 426755 w 732523"/>
                <a:gd name="connsiteY3-48" fmla="*/ 671065 h 680646"/>
                <a:gd name="connsiteX4-49" fmla="*/ 35 w 732523"/>
                <a:gd name="connsiteY4-50" fmla="*/ 325625 h 680646"/>
                <a:gd name="connsiteX0-51" fmla="*/ 8688 w 741176"/>
                <a:gd name="connsiteY0-52" fmla="*/ 325625 h 681872"/>
                <a:gd name="connsiteX1-53" fmla="*/ 333808 w 741176"/>
                <a:gd name="connsiteY1-54" fmla="*/ 505 h 681872"/>
                <a:gd name="connsiteX2-55" fmla="*/ 740208 w 741176"/>
                <a:gd name="connsiteY2-56" fmla="*/ 295145 h 681872"/>
                <a:gd name="connsiteX3-57" fmla="*/ 435408 w 741176"/>
                <a:gd name="connsiteY3-58" fmla="*/ 671065 h 681872"/>
                <a:gd name="connsiteX4-59" fmla="*/ 8688 w 741176"/>
                <a:gd name="connsiteY4-60" fmla="*/ 325625 h 681872"/>
                <a:gd name="connsiteX0-61" fmla="*/ 2060 w 734439"/>
                <a:gd name="connsiteY0-62" fmla="*/ 325625 h 678150"/>
                <a:gd name="connsiteX1-63" fmla="*/ 286540 w 734439"/>
                <a:gd name="connsiteY1-64" fmla="*/ 505 h 678150"/>
                <a:gd name="connsiteX2-65" fmla="*/ 733580 w 734439"/>
                <a:gd name="connsiteY2-66" fmla="*/ 295145 h 678150"/>
                <a:gd name="connsiteX3-67" fmla="*/ 428780 w 734439"/>
                <a:gd name="connsiteY3-68" fmla="*/ 671065 h 678150"/>
                <a:gd name="connsiteX4-69" fmla="*/ 2060 w 734439"/>
                <a:gd name="connsiteY4-70" fmla="*/ 325625 h 678150"/>
                <a:gd name="connsiteX0-71" fmla="*/ 2093 w 754754"/>
                <a:gd name="connsiteY0-72" fmla="*/ 325356 h 671205"/>
                <a:gd name="connsiteX1-73" fmla="*/ 286573 w 754754"/>
                <a:gd name="connsiteY1-74" fmla="*/ 236 h 671205"/>
                <a:gd name="connsiteX2-75" fmla="*/ 753933 w 754754"/>
                <a:gd name="connsiteY2-76" fmla="*/ 376156 h 671205"/>
                <a:gd name="connsiteX3-77" fmla="*/ 428813 w 754754"/>
                <a:gd name="connsiteY3-78" fmla="*/ 670796 h 671205"/>
                <a:gd name="connsiteX4-79" fmla="*/ 2093 w 754754"/>
                <a:gd name="connsiteY4-80" fmla="*/ 325356 h 671205"/>
                <a:gd name="connsiteX0-81" fmla="*/ 751 w 753412"/>
                <a:gd name="connsiteY0-82" fmla="*/ 325362 h 711755"/>
                <a:gd name="connsiteX1-83" fmla="*/ 285231 w 753412"/>
                <a:gd name="connsiteY1-84" fmla="*/ 242 h 711755"/>
                <a:gd name="connsiteX2-85" fmla="*/ 752591 w 753412"/>
                <a:gd name="connsiteY2-86" fmla="*/ 376162 h 711755"/>
                <a:gd name="connsiteX3-87" fmla="*/ 366511 w 753412"/>
                <a:gd name="connsiteY3-88" fmla="*/ 711442 h 711755"/>
                <a:gd name="connsiteX4-89" fmla="*/ 751 w 753412"/>
                <a:gd name="connsiteY4-90" fmla="*/ 325362 h 711755"/>
                <a:gd name="connsiteX0-91" fmla="*/ 751 w 753412"/>
                <a:gd name="connsiteY0-92" fmla="*/ 325362 h 711807"/>
                <a:gd name="connsiteX1-93" fmla="*/ 285231 w 753412"/>
                <a:gd name="connsiteY1-94" fmla="*/ 242 h 711807"/>
                <a:gd name="connsiteX2-95" fmla="*/ 752591 w 753412"/>
                <a:gd name="connsiteY2-96" fmla="*/ 376162 h 711807"/>
                <a:gd name="connsiteX3-97" fmla="*/ 366511 w 753412"/>
                <a:gd name="connsiteY3-98" fmla="*/ 711442 h 711807"/>
                <a:gd name="connsiteX4-99" fmla="*/ 751 w 753412"/>
                <a:gd name="connsiteY4-100" fmla="*/ 325362 h 711807"/>
                <a:gd name="connsiteX0-101" fmla="*/ 2288 w 755378"/>
                <a:gd name="connsiteY0-102" fmla="*/ 341509 h 727954"/>
                <a:gd name="connsiteX1-103" fmla="*/ 286768 w 755378"/>
                <a:gd name="connsiteY1-104" fmla="*/ 16389 h 727954"/>
                <a:gd name="connsiteX2-105" fmla="*/ 754128 w 755378"/>
                <a:gd name="connsiteY2-106" fmla="*/ 392309 h 727954"/>
                <a:gd name="connsiteX3-107" fmla="*/ 368048 w 755378"/>
                <a:gd name="connsiteY3-108" fmla="*/ 727589 h 727954"/>
                <a:gd name="connsiteX4-109" fmla="*/ 2288 w 755378"/>
                <a:gd name="connsiteY4-110" fmla="*/ 341509 h 7279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755378" h="727954">
                  <a:moveTo>
                    <a:pt x="2288" y="341509"/>
                  </a:moveTo>
                  <a:cubicBezTo>
                    <a:pt x="-11259" y="222976"/>
                    <a:pt x="29381" y="89202"/>
                    <a:pt x="286768" y="16389"/>
                  </a:cubicBezTo>
                  <a:cubicBezTo>
                    <a:pt x="544155" y="-56424"/>
                    <a:pt x="774448" y="121310"/>
                    <a:pt x="754128" y="392309"/>
                  </a:cubicBezTo>
                  <a:cubicBezTo>
                    <a:pt x="754128" y="571868"/>
                    <a:pt x="666075" y="715736"/>
                    <a:pt x="368048" y="727589"/>
                  </a:cubicBezTo>
                  <a:cubicBezTo>
                    <a:pt x="70021" y="739442"/>
                    <a:pt x="15835" y="460042"/>
                    <a:pt x="2288" y="341509"/>
                  </a:cubicBezTo>
                  <a:close/>
                </a:path>
              </a:pathLst>
            </a:custGeom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35" name="文本框 34"/>
            <p:cNvSpPr txBox="1"/>
            <p:nvPr/>
          </p:nvSpPr>
          <p:spPr>
            <a:xfrm>
              <a:off x="5288032" y="1802370"/>
              <a:ext cx="649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en-US" altLang="zh-CN" sz="2800">
                  <a:solidFill>
                    <a:schemeClr val="bg1"/>
                  </a:solidFill>
                  <a:latin typeface="+mn-ea"/>
                </a:rPr>
                <a:t>O3</a:t>
              </a:r>
              <a:endParaRPr kumimoji="1" lang="zh-CN" altLang="en-US" sz="2800">
                <a:solidFill>
                  <a:schemeClr val="bg1"/>
                </a:solidFill>
                <a:latin typeface="+mn-ea"/>
              </a:endParaRPr>
            </a:p>
          </p:txBody>
        </p:sp>
      </p:grpSp>
      <p:grpSp>
        <p:nvGrpSpPr>
          <p:cNvPr id="36" name="组合 35"/>
          <p:cNvGrpSpPr/>
          <p:nvPr/>
        </p:nvGrpSpPr>
        <p:grpSpPr>
          <a:xfrm>
            <a:off x="5284266" y="4701427"/>
            <a:ext cx="755378" cy="727954"/>
            <a:chOff x="5233942" y="1720026"/>
            <a:chExt cx="755378" cy="727954"/>
          </a:xfrm>
        </p:grpSpPr>
        <p:sp>
          <p:nvSpPr>
            <p:cNvPr id="37" name="椭圆 26"/>
            <p:cNvSpPr/>
            <p:nvPr/>
          </p:nvSpPr>
          <p:spPr>
            <a:xfrm>
              <a:off x="5233942" y="1720026"/>
              <a:ext cx="755378" cy="727954"/>
            </a:xfrm>
            <a:custGeom>
              <a:gdLst>
                <a:gd name="connsiteX0" fmla="*/ 0 w 650240"/>
                <a:gd name="connsiteY0" fmla="*/ 325120 h 650240"/>
                <a:gd name="connsiteX1" fmla="*/ 325120 w 650240"/>
                <a:gd name="connsiteY1" fmla="*/ 0 h 650240"/>
                <a:gd name="connsiteX2" fmla="*/ 650240 w 650240"/>
                <a:gd name="connsiteY2" fmla="*/ 325120 h 650240"/>
                <a:gd name="connsiteX3" fmla="*/ 325120 w 650240"/>
                <a:gd name="connsiteY3" fmla="*/ 650240 h 650240"/>
                <a:gd name="connsiteX4" fmla="*/ 0 w 650240"/>
                <a:gd name="connsiteY4" fmla="*/ 325120 h 650240"/>
                <a:gd name="connsiteX0-1" fmla="*/ 0 w 731520"/>
                <a:gd name="connsiteY0-2" fmla="*/ 325275 h 650519"/>
                <a:gd name="connsiteX1-3" fmla="*/ 325120 w 731520"/>
                <a:gd name="connsiteY1-4" fmla="*/ 155 h 650519"/>
                <a:gd name="connsiteX2-5" fmla="*/ 731520 w 731520"/>
                <a:gd name="connsiteY2-6" fmla="*/ 294795 h 650519"/>
                <a:gd name="connsiteX3-7" fmla="*/ 325120 w 731520"/>
                <a:gd name="connsiteY3-8" fmla="*/ 650395 h 650519"/>
                <a:gd name="connsiteX4-9" fmla="*/ 0 w 731520"/>
                <a:gd name="connsiteY4-10" fmla="*/ 325275 h 650519"/>
                <a:gd name="connsiteX0-11" fmla="*/ 0 w 732488"/>
                <a:gd name="connsiteY0-12" fmla="*/ 325625 h 650869"/>
                <a:gd name="connsiteX1-13" fmla="*/ 325120 w 732488"/>
                <a:gd name="connsiteY1-14" fmla="*/ 505 h 650869"/>
                <a:gd name="connsiteX2-15" fmla="*/ 731520 w 732488"/>
                <a:gd name="connsiteY2-16" fmla="*/ 295145 h 650869"/>
                <a:gd name="connsiteX3-17" fmla="*/ 325120 w 732488"/>
                <a:gd name="connsiteY3-18" fmla="*/ 650745 h 650869"/>
                <a:gd name="connsiteX4-19" fmla="*/ 0 w 732488"/>
                <a:gd name="connsiteY4-20" fmla="*/ 325625 h 650869"/>
                <a:gd name="connsiteX0-21" fmla="*/ 922 w 733410"/>
                <a:gd name="connsiteY0-22" fmla="*/ 325625 h 671144"/>
                <a:gd name="connsiteX1-23" fmla="*/ 326042 w 733410"/>
                <a:gd name="connsiteY1-24" fmla="*/ 505 h 671144"/>
                <a:gd name="connsiteX2-25" fmla="*/ 732442 w 733410"/>
                <a:gd name="connsiteY2-26" fmla="*/ 295145 h 671144"/>
                <a:gd name="connsiteX3-27" fmla="*/ 427642 w 733410"/>
                <a:gd name="connsiteY3-28" fmla="*/ 671065 h 671144"/>
                <a:gd name="connsiteX4-29" fmla="*/ 922 w 733410"/>
                <a:gd name="connsiteY4-30" fmla="*/ 325625 h 671144"/>
                <a:gd name="connsiteX0-31" fmla="*/ 922 w 733410"/>
                <a:gd name="connsiteY0-32" fmla="*/ 325625 h 678150"/>
                <a:gd name="connsiteX1-33" fmla="*/ 326042 w 733410"/>
                <a:gd name="connsiteY1-34" fmla="*/ 505 h 678150"/>
                <a:gd name="connsiteX2-35" fmla="*/ 732442 w 733410"/>
                <a:gd name="connsiteY2-36" fmla="*/ 295145 h 678150"/>
                <a:gd name="connsiteX3-37" fmla="*/ 427642 w 733410"/>
                <a:gd name="connsiteY3-38" fmla="*/ 671065 h 678150"/>
                <a:gd name="connsiteX4-39" fmla="*/ 922 w 733410"/>
                <a:gd name="connsiteY4-40" fmla="*/ 325625 h 678150"/>
                <a:gd name="connsiteX0-41" fmla="*/ 35 w 732523"/>
                <a:gd name="connsiteY0-42" fmla="*/ 325625 h 680646"/>
                <a:gd name="connsiteX1-43" fmla="*/ 325155 w 732523"/>
                <a:gd name="connsiteY1-44" fmla="*/ 505 h 680646"/>
                <a:gd name="connsiteX2-45" fmla="*/ 731555 w 732523"/>
                <a:gd name="connsiteY2-46" fmla="*/ 295145 h 680646"/>
                <a:gd name="connsiteX3-47" fmla="*/ 426755 w 732523"/>
                <a:gd name="connsiteY3-48" fmla="*/ 671065 h 680646"/>
                <a:gd name="connsiteX4-49" fmla="*/ 35 w 732523"/>
                <a:gd name="connsiteY4-50" fmla="*/ 325625 h 680646"/>
                <a:gd name="connsiteX0-51" fmla="*/ 8688 w 741176"/>
                <a:gd name="connsiteY0-52" fmla="*/ 325625 h 681872"/>
                <a:gd name="connsiteX1-53" fmla="*/ 333808 w 741176"/>
                <a:gd name="connsiteY1-54" fmla="*/ 505 h 681872"/>
                <a:gd name="connsiteX2-55" fmla="*/ 740208 w 741176"/>
                <a:gd name="connsiteY2-56" fmla="*/ 295145 h 681872"/>
                <a:gd name="connsiteX3-57" fmla="*/ 435408 w 741176"/>
                <a:gd name="connsiteY3-58" fmla="*/ 671065 h 681872"/>
                <a:gd name="connsiteX4-59" fmla="*/ 8688 w 741176"/>
                <a:gd name="connsiteY4-60" fmla="*/ 325625 h 681872"/>
                <a:gd name="connsiteX0-61" fmla="*/ 2060 w 734439"/>
                <a:gd name="connsiteY0-62" fmla="*/ 325625 h 678150"/>
                <a:gd name="connsiteX1-63" fmla="*/ 286540 w 734439"/>
                <a:gd name="connsiteY1-64" fmla="*/ 505 h 678150"/>
                <a:gd name="connsiteX2-65" fmla="*/ 733580 w 734439"/>
                <a:gd name="connsiteY2-66" fmla="*/ 295145 h 678150"/>
                <a:gd name="connsiteX3-67" fmla="*/ 428780 w 734439"/>
                <a:gd name="connsiteY3-68" fmla="*/ 671065 h 678150"/>
                <a:gd name="connsiteX4-69" fmla="*/ 2060 w 734439"/>
                <a:gd name="connsiteY4-70" fmla="*/ 325625 h 678150"/>
                <a:gd name="connsiteX0-71" fmla="*/ 2093 w 754754"/>
                <a:gd name="connsiteY0-72" fmla="*/ 325356 h 671205"/>
                <a:gd name="connsiteX1-73" fmla="*/ 286573 w 754754"/>
                <a:gd name="connsiteY1-74" fmla="*/ 236 h 671205"/>
                <a:gd name="connsiteX2-75" fmla="*/ 753933 w 754754"/>
                <a:gd name="connsiteY2-76" fmla="*/ 376156 h 671205"/>
                <a:gd name="connsiteX3-77" fmla="*/ 428813 w 754754"/>
                <a:gd name="connsiteY3-78" fmla="*/ 670796 h 671205"/>
                <a:gd name="connsiteX4-79" fmla="*/ 2093 w 754754"/>
                <a:gd name="connsiteY4-80" fmla="*/ 325356 h 671205"/>
                <a:gd name="connsiteX0-81" fmla="*/ 751 w 753412"/>
                <a:gd name="connsiteY0-82" fmla="*/ 325362 h 711755"/>
                <a:gd name="connsiteX1-83" fmla="*/ 285231 w 753412"/>
                <a:gd name="connsiteY1-84" fmla="*/ 242 h 711755"/>
                <a:gd name="connsiteX2-85" fmla="*/ 752591 w 753412"/>
                <a:gd name="connsiteY2-86" fmla="*/ 376162 h 711755"/>
                <a:gd name="connsiteX3-87" fmla="*/ 366511 w 753412"/>
                <a:gd name="connsiteY3-88" fmla="*/ 711442 h 711755"/>
                <a:gd name="connsiteX4-89" fmla="*/ 751 w 753412"/>
                <a:gd name="connsiteY4-90" fmla="*/ 325362 h 711755"/>
                <a:gd name="connsiteX0-91" fmla="*/ 751 w 753412"/>
                <a:gd name="connsiteY0-92" fmla="*/ 325362 h 711807"/>
                <a:gd name="connsiteX1-93" fmla="*/ 285231 w 753412"/>
                <a:gd name="connsiteY1-94" fmla="*/ 242 h 711807"/>
                <a:gd name="connsiteX2-95" fmla="*/ 752591 w 753412"/>
                <a:gd name="connsiteY2-96" fmla="*/ 376162 h 711807"/>
                <a:gd name="connsiteX3-97" fmla="*/ 366511 w 753412"/>
                <a:gd name="connsiteY3-98" fmla="*/ 711442 h 711807"/>
                <a:gd name="connsiteX4-99" fmla="*/ 751 w 753412"/>
                <a:gd name="connsiteY4-100" fmla="*/ 325362 h 711807"/>
                <a:gd name="connsiteX0-101" fmla="*/ 2288 w 755378"/>
                <a:gd name="connsiteY0-102" fmla="*/ 341509 h 727954"/>
                <a:gd name="connsiteX1-103" fmla="*/ 286768 w 755378"/>
                <a:gd name="connsiteY1-104" fmla="*/ 16389 h 727954"/>
                <a:gd name="connsiteX2-105" fmla="*/ 754128 w 755378"/>
                <a:gd name="connsiteY2-106" fmla="*/ 392309 h 727954"/>
                <a:gd name="connsiteX3-107" fmla="*/ 368048 w 755378"/>
                <a:gd name="connsiteY3-108" fmla="*/ 727589 h 727954"/>
                <a:gd name="connsiteX4-109" fmla="*/ 2288 w 755378"/>
                <a:gd name="connsiteY4-110" fmla="*/ 341509 h 727954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</a:cxnLst>
              <a:rect l="l" t="t" r="r" b="b"/>
              <a:pathLst>
                <a:path w="755378" h="727954">
                  <a:moveTo>
                    <a:pt x="2288" y="341509"/>
                  </a:moveTo>
                  <a:cubicBezTo>
                    <a:pt x="-11259" y="222976"/>
                    <a:pt x="29381" y="89202"/>
                    <a:pt x="286768" y="16389"/>
                  </a:cubicBezTo>
                  <a:cubicBezTo>
                    <a:pt x="544155" y="-56424"/>
                    <a:pt x="774448" y="121310"/>
                    <a:pt x="754128" y="392309"/>
                  </a:cubicBezTo>
                  <a:cubicBezTo>
                    <a:pt x="754128" y="571868"/>
                    <a:pt x="666075" y="715736"/>
                    <a:pt x="368048" y="727589"/>
                  </a:cubicBezTo>
                  <a:cubicBezTo>
                    <a:pt x="70021" y="739442"/>
                    <a:pt x="15835" y="460042"/>
                    <a:pt x="2288" y="341509"/>
                  </a:cubicBezTo>
                  <a:close/>
                </a:path>
              </a:pathLst>
            </a:custGeom>
            <a:gradFill>
              <a:gsLst>
                <a:gs pos="0">
                  <a:srgbClr val="4F8973"/>
                </a:gs>
                <a:gs pos="100000">
                  <a:srgbClr val="2B5A44"/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38" name="文本框 37"/>
            <p:cNvSpPr txBox="1"/>
            <p:nvPr/>
          </p:nvSpPr>
          <p:spPr>
            <a:xfrm>
              <a:off x="5288032" y="1802370"/>
              <a:ext cx="649537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kumimoji="1" lang="en-US" altLang="zh-CN" sz="2800">
                  <a:solidFill>
                    <a:schemeClr val="bg1"/>
                  </a:solidFill>
                  <a:latin typeface="+mn-ea"/>
                </a:rPr>
                <a:t>O4</a:t>
              </a:r>
              <a:endParaRPr kumimoji="1" lang="zh-CN" altLang="en-US" sz="2800">
                <a:solidFill>
                  <a:schemeClr val="bg1"/>
                </a:solidFill>
                <a:latin typeface="+mn-ea"/>
              </a:endParaRPr>
            </a:p>
          </p:txBody>
        </p:sp>
      </p:grpSp>
      <p:pic>
        <p:nvPicPr>
          <p:cNvPr id="42" name="图片 4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4057" y="2872607"/>
            <a:ext cx="4443845" cy="4443845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8" name="圆角矩形 7"/>
          <p:cNvSpPr/>
          <p:nvPr/>
        </p:nvSpPr>
        <p:spPr>
          <a:xfrm>
            <a:off x="5103965" y="1906582"/>
            <a:ext cx="2428441" cy="5791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161410" y="2543136"/>
            <a:ext cx="8313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spc="-300">
                <a:solidFill>
                  <a:schemeClr val="tx1">
                    <a:lumMod val="75000"/>
                    <a:lumOff val="25000"/>
                  </a:schemeClr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学生自主管理的定义</a:t>
            </a:r>
            <a:endParaRPr lang="zh-CN" altLang="en-US" sz="7200" spc="-300">
              <a:solidFill>
                <a:schemeClr val="tx1">
                  <a:lumMod val="75000"/>
                  <a:lumOff val="25000"/>
                </a:schemeClr>
              </a:solidFill>
              <a:latin typeface="胡晓波男神体" panose="02010600030101010101" pitchFamily="2" charset="-122"/>
              <a:ea typeface="胡晓波男神体" panose="02010600030101010101" pitchFamily="2" charset="-122"/>
              <a:cs typeface="胡晓波男神体" panose="02010600030101010101" pitchFamily="2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07707" y="1916753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solidFill>
                  <a:schemeClr val="bg1"/>
                </a:solidFill>
                <a:latin typeface="+mj-ea"/>
                <a:ea typeface="+mj-ea"/>
              </a:rPr>
              <a:t>第一部分</a:t>
            </a:r>
            <a:endParaRPr kumimoji="1" lang="zh-CN" altLang="en-US" sz="28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74196" y="3606423"/>
            <a:ext cx="6887978" cy="599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学生自主管理是学生在教师积极引导下自行发现自我价值、发掘自身潜力、确立自我发展目标、形成适应社会发展和推动个体与社会发展的意识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2354" y="4207295"/>
            <a:ext cx="4648571" cy="2387531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14" y="1206561"/>
            <a:ext cx="745908" cy="56807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95955">
            <a:off x="432486" y="445545"/>
            <a:ext cx="2151069" cy="215106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731165">
            <a:off x="20348" y="358105"/>
            <a:ext cx="1082838" cy="108283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81479" y="727190"/>
            <a:ext cx="3936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学生自主管理的定义</a:t>
            </a:r>
            <a:endParaRPr kumimoji="1" lang="en-US" altLang="zh-CN" sz="32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6377023" y="1784575"/>
            <a:ext cx="529389" cy="529389"/>
          </a:xfrm>
          <a:prstGeom prst="rect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n-ea"/>
              <a:cs typeface="+mn-ea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6250690" y="1871818"/>
            <a:ext cx="782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+mn-ea"/>
                <a:cs typeface="+mn-ea"/>
                <a:sym typeface="+mn-lt"/>
              </a:rPr>
              <a:t>01</a:t>
            </a:r>
            <a:endParaRPr lang="zh-CN" altLang="en-US" sz="2000" b="1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365792" y="3916862"/>
            <a:ext cx="529389" cy="529389"/>
          </a:xfrm>
          <a:prstGeom prst="rect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n-ea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6239460" y="4000500"/>
            <a:ext cx="78205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bg1"/>
                </a:solidFill>
                <a:latin typeface="+mn-ea"/>
                <a:cs typeface="+mn-ea"/>
                <a:sym typeface="+mn-lt"/>
              </a:rPr>
              <a:t>02</a:t>
            </a:r>
            <a:endParaRPr lang="zh-CN" altLang="en-US" sz="2000" b="1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301794" y="2502456"/>
            <a:ext cx="4847500" cy="1030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学生自主管理是学生在教师积极引导下自行发现自我价值、发掘自身潜力、确立自我发展目标、形成适应社会发展和推动个体与社会发展的意识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021513" y="1839534"/>
            <a:ext cx="3256652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阿里巴巴普惠体" panose="00020600040101010101" pitchFamily="18" charset="-122"/>
                <a:sym typeface="+mn-lt"/>
              </a:rPr>
              <a:t>学生自主管理的定义 </a:t>
            </a:r>
            <a:endParaRPr lang="zh-CN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阿里巴巴普惠体" panose="00020600040101010101" pitchFamily="18" charset="-122"/>
              <a:sym typeface="+mn-lt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021513" y="3958786"/>
            <a:ext cx="3256652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阿里巴巴普惠体" panose="00020600040101010101" pitchFamily="18" charset="-122"/>
                <a:sym typeface="+mn-lt"/>
              </a:rPr>
              <a:t>学生自主管理的定义 </a:t>
            </a:r>
            <a:endParaRPr lang="zh-CN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阿里巴巴普惠体" panose="00020600040101010101" pitchFamily="18" charset="-122"/>
              <a:sym typeface="+mn-lt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301794" y="4605919"/>
            <a:ext cx="4847500" cy="1030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和能力的一种教育管理模式。学生自主管理，也是一个比较好的教育过程，是一个社会实践过程，也是学校励志教育的一种体现</a:t>
            </a:r>
            <a:endParaRPr lang="zh-CN" altLang="en-US" sz="16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706" y="1638445"/>
            <a:ext cx="4556834" cy="4556834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8" name="圆角矩形 7"/>
          <p:cNvSpPr/>
          <p:nvPr/>
        </p:nvSpPr>
        <p:spPr>
          <a:xfrm>
            <a:off x="5103965" y="1906582"/>
            <a:ext cx="2428441" cy="5791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161410" y="2543136"/>
            <a:ext cx="8313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spc="-300">
                <a:solidFill>
                  <a:schemeClr val="tx1">
                    <a:lumMod val="75000"/>
                    <a:lumOff val="25000"/>
                  </a:schemeClr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学生自主管理的误区 </a:t>
            </a:r>
            <a:endParaRPr lang="zh-CN" altLang="en-US" sz="7200" spc="-300">
              <a:solidFill>
                <a:schemeClr val="tx1">
                  <a:lumMod val="75000"/>
                  <a:lumOff val="25000"/>
                </a:schemeClr>
              </a:solidFill>
              <a:latin typeface="胡晓波男神体" panose="02010600030101010101" pitchFamily="2" charset="-122"/>
              <a:ea typeface="胡晓波男神体" panose="02010600030101010101" pitchFamily="2" charset="-122"/>
              <a:cs typeface="胡晓波男神体" panose="02010600030101010101" pitchFamily="2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07707" y="1916753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solidFill>
                  <a:schemeClr val="bg1"/>
                </a:solidFill>
                <a:latin typeface="+mj-ea"/>
                <a:ea typeface="+mj-ea"/>
              </a:rPr>
              <a:t>第二部分</a:t>
            </a:r>
            <a:endParaRPr kumimoji="1" lang="zh-CN" altLang="en-US" sz="28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74196" y="3606423"/>
            <a:ext cx="6887978" cy="599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学生自主管理是学生在教师积极引导下自行发现自我价值、发掘自身潜力、确立自我发展目标、形成适应社会发展和推动个体与社会发展的意识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2354" y="4207295"/>
            <a:ext cx="4648571" cy="2387531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14" y="1206561"/>
            <a:ext cx="745908" cy="56807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95955">
            <a:off x="432486" y="445545"/>
            <a:ext cx="2151069" cy="215106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731165">
            <a:off x="20348" y="358105"/>
            <a:ext cx="1082838" cy="108283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81479" y="727190"/>
            <a:ext cx="3936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学生自主管理的误区 </a:t>
            </a:r>
            <a:endParaRPr kumimoji="1"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5992690" y="3728985"/>
            <a:ext cx="5301970" cy="1689435"/>
          </a:xfrm>
          <a:prstGeom prst="rect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五边形 9"/>
          <p:cNvSpPr/>
          <p:nvPr/>
        </p:nvSpPr>
        <p:spPr>
          <a:xfrm>
            <a:off x="924091" y="2246567"/>
            <a:ext cx="3187493" cy="436849"/>
          </a:xfrm>
          <a:prstGeom prst="homePlate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" name="TextBox 13"/>
          <p:cNvSpPr>
            <a:spLocks noChangeArrowheads="1"/>
          </p:cNvSpPr>
          <p:nvPr/>
        </p:nvSpPr>
        <p:spPr bwMode="auto">
          <a:xfrm>
            <a:off x="924092" y="2246567"/>
            <a:ext cx="283289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dist"/>
            <a:r>
              <a:rPr lang="zh-CN" altLang="en-US" sz="2000">
                <a:solidFill>
                  <a:schemeClr val="bg1"/>
                </a:solidFill>
                <a:latin typeface="+mj-ea"/>
                <a:ea typeface="+mj-ea"/>
                <a:cs typeface="阿里巴巴普惠体" panose="00020600040101010101" pitchFamily="18" charset="-122"/>
                <a:sym typeface="+mn-lt"/>
              </a:rPr>
              <a:t>学生自主管理</a:t>
            </a:r>
            <a:endParaRPr lang="zh-CN" altLang="en-US" sz="2000">
              <a:solidFill>
                <a:schemeClr val="bg1"/>
              </a:solidFill>
              <a:latin typeface="+mj-ea"/>
              <a:ea typeface="+mj-ea"/>
              <a:cs typeface="阿里巴巴普惠体" panose="00020600040101010101" pitchFamily="18" charset="-122"/>
              <a:sym typeface="思源黑体" panose="020b0500000000090000" pitchFamily="34" charset="-122"/>
            </a:endParaRPr>
          </a:p>
        </p:txBody>
      </p:sp>
      <p:sp>
        <p:nvSpPr>
          <p:cNvPr id="6" name="矩形 5"/>
          <p:cNvSpPr>
            <a:spLocks noChangeArrowheads="1"/>
          </p:cNvSpPr>
          <p:nvPr/>
        </p:nvSpPr>
        <p:spPr bwMode="auto">
          <a:xfrm>
            <a:off x="5892863" y="2434938"/>
            <a:ext cx="5301970" cy="1147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阿里巴巴普惠体" panose="00020600040101010101" pitchFamily="18" charset="-122"/>
                <a:sym typeface="+mn-lt"/>
              </a:rPr>
              <a:t>是学生自主发展教育的一个重要的有机组成部分，需要外在的良好的环境和氛围，需要以多样化的健康活动为载体</a:t>
            </a:r>
            <a:endParaRPr lang="zh-CN" altLang="en-US">
              <a:solidFill>
                <a:schemeClr val="tx1">
                  <a:lumMod val="85000"/>
                  <a:lumOff val="15000"/>
                </a:schemeClr>
              </a:solidFill>
              <a:latin typeface="+mn-ea"/>
              <a:ea typeface="+mn-ea"/>
              <a:cs typeface="阿里巴巴普惠体" panose="00020600040101010101" pitchFamily="18" charset="-122"/>
              <a:sym typeface="思源黑体" panose="020b0500000000090000" pitchFamily="34" charset="-122"/>
            </a:endParaRPr>
          </a:p>
        </p:txBody>
      </p:sp>
      <p:sp>
        <p:nvSpPr>
          <p:cNvPr id="7" name="矩形 4"/>
          <p:cNvSpPr>
            <a:spLocks noChangeArrowheads="1"/>
          </p:cNvSpPr>
          <p:nvPr/>
        </p:nvSpPr>
        <p:spPr bwMode="auto">
          <a:xfrm>
            <a:off x="6071448" y="3931447"/>
            <a:ext cx="5123386" cy="11476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>
                <a:solidFill>
                  <a:schemeClr val="bg1"/>
                </a:solidFill>
                <a:latin typeface="+mn-ea"/>
                <a:ea typeface="+mn-ea"/>
                <a:cs typeface="阿里巴巴普惠体" panose="00020600040101010101" pitchFamily="18" charset="-122"/>
                <a:sym typeface="+mn-lt"/>
              </a:rPr>
              <a:t>需要以人性化的制度来约束，需要以全面、客观的评价机制作保障。从自尊→自主→自立→自强→自信→自律的过程</a:t>
            </a:r>
            <a:endParaRPr lang="en-US" altLang="zh-CN">
              <a:solidFill>
                <a:schemeClr val="bg1"/>
              </a:solidFill>
              <a:latin typeface="+mn-ea"/>
              <a:ea typeface="+mn-ea"/>
              <a:cs typeface="阿里巴巴普惠体" panose="00020600040101010101" pitchFamily="18" charset="-122"/>
              <a:sym typeface="思源黑体" panose="020b0500000000090000" pitchFamily="34" charset="-122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546" y="2539173"/>
            <a:ext cx="5154902" cy="2894503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42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9" presetID="2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1" dur="500" fill="hold" grpId="0" nodeType="withEffect">
                                  <p:stCondLst>
                                    <p:cond delay="4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8" name="圆角矩形 7"/>
          <p:cNvSpPr/>
          <p:nvPr/>
        </p:nvSpPr>
        <p:spPr>
          <a:xfrm>
            <a:off x="5103965" y="1906582"/>
            <a:ext cx="2428441" cy="5791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161410" y="2543136"/>
            <a:ext cx="8313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spc="-300">
                <a:solidFill>
                  <a:schemeClr val="tx1">
                    <a:lumMod val="75000"/>
                    <a:lumOff val="25000"/>
                  </a:schemeClr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学生自主管理的模式 </a:t>
            </a:r>
            <a:endParaRPr lang="zh-CN" altLang="en-US" sz="7200" spc="-300">
              <a:solidFill>
                <a:schemeClr val="tx1">
                  <a:lumMod val="75000"/>
                  <a:lumOff val="25000"/>
                </a:schemeClr>
              </a:solidFill>
              <a:latin typeface="胡晓波男神体" panose="02010600030101010101" pitchFamily="2" charset="-122"/>
              <a:ea typeface="胡晓波男神体" panose="02010600030101010101" pitchFamily="2" charset="-122"/>
              <a:cs typeface="胡晓波男神体" panose="02010600030101010101" pitchFamily="2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07707" y="1916753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solidFill>
                  <a:schemeClr val="bg1"/>
                </a:solidFill>
                <a:latin typeface="+mj-ea"/>
                <a:ea typeface="+mj-ea"/>
              </a:rPr>
              <a:t>第三部分</a:t>
            </a:r>
            <a:endParaRPr kumimoji="1" lang="zh-CN" altLang="en-US" sz="28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74196" y="3606423"/>
            <a:ext cx="6887978" cy="599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学生自主管理是学生在教师积极引导下自行发现自我价值、发掘自身潜力、确立自我发展目标、形成适应社会发展和推动个体与社会发展的意识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2354" y="4207295"/>
            <a:ext cx="4648571" cy="2387531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14" y="1206561"/>
            <a:ext cx="745908" cy="56807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95955">
            <a:off x="432486" y="445545"/>
            <a:ext cx="2151069" cy="215106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731165">
            <a:off x="20348" y="358105"/>
            <a:ext cx="1082838" cy="108283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81479" y="727190"/>
            <a:ext cx="3936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学生自主管理的模式 </a:t>
            </a:r>
            <a:endParaRPr kumimoji="1"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468907" y="2249892"/>
            <a:ext cx="4656744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阿里巴巴普惠体" panose="00020600040101010101" pitchFamily="18" charset="-122"/>
                <a:sym typeface="+mn-lt"/>
              </a:rPr>
              <a:t>学生自主管理的误区</a:t>
            </a:r>
            <a:endParaRPr lang="zh-CN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阿里巴巴普惠体" panose="00020600040101010101" pitchFamily="18" charset="-122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474089" y="2748559"/>
            <a:ext cx="5180659" cy="10162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第一，自主管理不等于放手管理。第二，自主管理不等于纪律、卫生的管理。第三，自主管理不等于部分人管理大多数人。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480782" y="4072015"/>
            <a:ext cx="5013364" cy="4293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我们提倡的学生自主管理是</a:t>
            </a:r>
            <a:endParaRPr lang="zh-CN" altLang="en-US" sz="20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阿里巴巴普惠体" panose="00020600040101010101" pitchFamily="18" charset="-122"/>
              <a:sym typeface="+mn-lt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5496065" y="4557229"/>
            <a:ext cx="5600944" cy="682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人人参与的班级管理建设，每位同学都要在班级管理中确定自己的岗位，找到自己的地位，做到人人有岗，个个履职。</a:t>
            </a:r>
            <a:endParaRPr lang="zh-CN" altLang="en-US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8" name="图片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7862" y="1680629"/>
            <a:ext cx="4450181" cy="4450181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 tmFilter="0,0; .5, 1; 1, 1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4F8973"/>
            </a:gs>
            <a:gs pos="100000">
              <a:srgbClr val="2B5A44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5841" y="899525"/>
            <a:ext cx="10393681" cy="5221509"/>
          </a:xfrm>
          <a:prstGeom prst="rect">
            <a:avLst/>
          </a:prstGeom>
          <a:effectLst>
            <a:outerShdw blurRad="101600" dist="101600" dir="2700000" algn="tl" rotWithShape="0">
              <a:prstClr val="black">
                <a:alpha val="20000"/>
              </a:prstClr>
            </a:outerShdw>
          </a:effectLst>
        </p:spPr>
      </p:pic>
      <p:sp>
        <p:nvSpPr>
          <p:cNvPr id="8" name="圆角矩形 7"/>
          <p:cNvSpPr/>
          <p:nvPr/>
        </p:nvSpPr>
        <p:spPr>
          <a:xfrm>
            <a:off x="5103965" y="1906582"/>
            <a:ext cx="2428441" cy="579120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161410" y="2543136"/>
            <a:ext cx="831355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 spc="-300">
                <a:solidFill>
                  <a:schemeClr val="tx1">
                    <a:lumMod val="75000"/>
                    <a:lumOff val="25000"/>
                  </a:schemeClr>
                </a:solidFill>
                <a:latin typeface="胡晓波男神体" panose="02010600030101010101" pitchFamily="2" charset="-122"/>
                <a:ea typeface="胡晓波男神体" panose="02010600030101010101" pitchFamily="2" charset="-122"/>
                <a:cs typeface="胡晓波男神体" panose="02010600030101010101" pitchFamily="2" charset="-122"/>
                <a:sym typeface="+mn-lt"/>
              </a:rPr>
              <a:t>学生自主管理的好处 </a:t>
            </a:r>
            <a:endParaRPr lang="zh-CN" altLang="en-US" sz="7200" spc="-300">
              <a:solidFill>
                <a:schemeClr val="tx1">
                  <a:lumMod val="75000"/>
                  <a:lumOff val="25000"/>
                </a:schemeClr>
              </a:solidFill>
              <a:latin typeface="胡晓波男神体" panose="02010600030101010101" pitchFamily="2" charset="-122"/>
              <a:ea typeface="胡晓波男神体" panose="02010600030101010101" pitchFamily="2" charset="-122"/>
              <a:cs typeface="胡晓波男神体" panose="02010600030101010101" pitchFamily="2" charset="-122"/>
              <a:sym typeface="+mn-lt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5507707" y="1916753"/>
            <a:ext cx="1620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2800">
                <a:solidFill>
                  <a:schemeClr val="bg1"/>
                </a:solidFill>
                <a:latin typeface="+mj-ea"/>
                <a:ea typeface="+mj-ea"/>
              </a:rPr>
              <a:t>第四部分</a:t>
            </a:r>
            <a:endParaRPr kumimoji="1" lang="zh-CN" altLang="en-US" sz="28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874196" y="3606423"/>
            <a:ext cx="6887978" cy="5992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12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学生自主管理是学生在教师积极引导下自行发现自我价值、发掘自身潜力、确立自我发展目标、形成适应社会发展和推动个体与社会发展的意识</a:t>
            </a:r>
            <a:endParaRPr lang="zh-CN" altLang="en-US" sz="12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2354" y="4207295"/>
            <a:ext cx="4648571" cy="2387531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814" y="1206561"/>
            <a:ext cx="745908" cy="568076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495955">
            <a:off x="432486" y="445545"/>
            <a:ext cx="2151069" cy="215106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0731165">
            <a:off x="20348" y="358105"/>
            <a:ext cx="1082838" cy="1082838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281479" y="727190"/>
            <a:ext cx="39365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kumimoji="1" lang="zh-CN" altLang="en-US" sz="32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</a:rPr>
              <a:t>学生自主管理的好处 </a:t>
            </a:r>
            <a:endParaRPr kumimoji="1" lang="zh-CN" altLang="en-US" sz="32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444606" y="1722820"/>
            <a:ext cx="4673742" cy="1320800"/>
          </a:xfrm>
          <a:prstGeom prst="rect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6595333" y="2090833"/>
            <a:ext cx="1146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59%</a:t>
            </a:r>
            <a:endParaRPr lang="zh-CN" altLang="en-US" sz="320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780204" y="2025388"/>
            <a:ext cx="3154496" cy="68204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能培养学生的自主管理能力。能切实提升班级管理的效率与质量</a:t>
            </a:r>
            <a:endParaRPr lang="zh-CN" altLang="en-US" sz="16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444606" y="3380784"/>
            <a:ext cx="4673742" cy="1320800"/>
          </a:xfrm>
          <a:prstGeom prst="rect">
            <a:avLst/>
          </a:prstGeom>
          <a:gradFill>
            <a:gsLst>
              <a:gs pos="0">
                <a:srgbClr val="4F8973"/>
              </a:gs>
              <a:gs pos="100000">
                <a:srgbClr val="2B5A4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  <a:sym typeface="+mn-lt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595333" y="3748797"/>
            <a:ext cx="114677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>
                <a:solidFill>
                  <a:schemeClr val="bg1"/>
                </a:solidFill>
                <a:latin typeface="+mj-ea"/>
                <a:ea typeface="+mj-ea"/>
                <a:cs typeface="+mn-ea"/>
                <a:sym typeface="+mn-lt"/>
              </a:rPr>
              <a:t>39%</a:t>
            </a:r>
            <a:endParaRPr lang="zh-CN" altLang="en-US" sz="3200">
              <a:solidFill>
                <a:schemeClr val="bg1"/>
              </a:solidFill>
              <a:latin typeface="+mj-ea"/>
              <a:ea typeface="+mj-ea"/>
              <a:cs typeface="+mn-ea"/>
              <a:sym typeface="+mn-lt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780204" y="3505552"/>
            <a:ext cx="3154496" cy="1030347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能养成学生良好的行为习惯、学习习惯和生活习惯。能帮助同学们实现自主管理</a:t>
            </a:r>
            <a:endParaRPr lang="zh-CN" altLang="en-US" sz="16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1908905" y="5342779"/>
            <a:ext cx="9279796" cy="6820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lt"/>
              </a:rPr>
              <a:t>自我服务、自身完善。能确保同学们拥有文明卫生、安静有序、安全和谐的生活环境。能创建一个积极和谐，团结上进的班集体</a:t>
            </a:r>
            <a:endParaRPr lang="zh-CN" altLang="en-US" sz="16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10" name="图片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0970" y="1359090"/>
            <a:ext cx="3936564" cy="3936564"/>
          </a:xfrm>
          <a:prstGeom prst="rect">
            <a:avLst/>
          </a:prstGeom>
        </p:spPr>
      </p:pic>
    </p:spTree>
  </p:cSld>
  <p:clrMapOvr>
    <a:masterClrMapping/>
  </p:clrMapOvr>
  <mc:AlternateContent>
    <mc:Choice xmlns:p15="http://schemas.microsoft.com/office/powerpoint/2012/main" Requires="p15">
      <p:transition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 tmFilter="0,0; .5, 1; 1, 1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https://d.book118.com/177114100043006025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588ku">
      <a:majorFont>
        <a:latin typeface="Arial Black"/>
        <a:ea typeface="思源黑体 CN Bold"/>
        <a:cs typeface="Arial"/>
      </a:majorFont>
      <a:minorFont>
        <a:latin typeface="Arial"/>
        <a:ea typeface="思源黑体 CN Regular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DengXian Light"/>
        <a:ea typeface="DengXian Light"/>
        <a:cs typeface="Arial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DengXian"/>
        <a:ea typeface="DengXian"/>
        <a:cs typeface="Arial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3">
      <vt:lpstr>Arial</vt:lpstr>
      <vt:lpstr>Calibri</vt:lpstr>
      <vt:lpstr>Arial Black</vt:lpstr>
      <vt:lpstr>思源黑体 CN Bold</vt:lpstr>
      <vt:lpstr>思源黑体 CN Regular</vt:lpstr>
      <vt:lpstr>胡晓波男神体</vt:lpstr>
      <vt:lpstr>DengXian Light</vt:lpstr>
      <vt:lpstr>DengXian</vt:lpstr>
      <vt:lpstr>阿里巴巴普惠体</vt:lpstr>
      <vt:lpstr>宋体</vt:lpstr>
      <vt:lpstr>思源黑体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2024-08-29T18:10:51.724</cp:lastPrinted>
  <dcterms:created xsi:type="dcterms:W3CDTF">2024-08-29T10:10:51Z</dcterms:created>
  <dcterms:modified xsi:type="dcterms:W3CDTF">2024-08-29T10:10:53Z</dcterms:modified>
</cp:coreProperties>
</file>