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E6DDFF-E352-40F9-8DD1-48351A1222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BACD7B-4C21-4400-8CBD-20809AF963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B71896-F856-455E-A504-A000A2DC1C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2EDAB2-1CBD-4CBF-9754-B230AADA0B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47F81F-E860-48C5-A72C-748800C05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29BBEB-4D8B-4FC6-AB75-A81F5EB09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9BD132-1064-4AAE-974F-8E880E861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AA5730-E879-475E-B2D6-97486B223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74938A-F752-48AD-B324-89CDC6F2B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2B8F41-A56C-429C-89EB-183307214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F5FB0E-6BD3-4122-B9CE-3CB39A85B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7120144146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村安全教育日知识讲座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农村安全基础知识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农村常见安全问题及应对措施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安全教育日活动安排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安全教育日的重要性和意义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241" r="322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019" r="310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安全教育日的背景和意义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安全教育日的意义在于提醒人们关注安全问题，提高自我保护意识和能力，减少安全事故的发生。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安全教育日是为了提高公众对安全问题的认识和重视程度，促进社会安全稳定而设立的。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7344" r="273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讲座的目的是为了向村民普及安全知识，提高他们的安全意识和技能，增强应对突发事件的能力。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讲座的目标包括：让村民了解安全事故的危害和预防措施，掌握基本的安全技能和自救方法，培养良好的安全习惯和意识，促进家庭和社会的安全和谐。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讲座的目的和目标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农村安全基础知识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掌握液化气、天然气等燃气使用安全常识，定期检查燃气管道和器具。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了解家庭消防器材的使用方法和维护，定期检查消防器材是否完好有效。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总结词：了解家庭安全知识，预防家庭事故发生。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注意家用电器使用安全，不乱拉乱接电线，合理使用电饭煲、电磁炉等厨房电器。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注意家庭药品、农药等物品的存放和保管，避免误食或误用。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家庭安全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8353219" y="3266375"/>
            <a:ext cx="519494" cy="1016032"/>
          </a:xfrm>
          <a:custGeom>
            <a:rect l="l" t="t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768259" y="3266375"/>
            <a:ext cx="519494" cy="1016032"/>
          </a:xfrm>
          <a:custGeom>
            <a:rect l="l" t="t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183299" y="3266375"/>
            <a:ext cx="517779" cy="1016032"/>
          </a:xfrm>
          <a:custGeom>
            <a:rect l="l" t="t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597482" y="3266375"/>
            <a:ext cx="517779" cy="1016032"/>
          </a:xfrm>
          <a:custGeom>
            <a:rect l="l" t="t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012522" y="3266375"/>
            <a:ext cx="517779" cy="1016032"/>
          </a:xfrm>
          <a:custGeom>
            <a:rect l="l" t="t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945436" y="3266375"/>
            <a:ext cx="1067181" cy="1012793"/>
          </a:xfrm>
          <a:custGeom>
            <a:rect l="l" t="t" r="r" b="b"/>
            <a:pathLst>
              <a:path w="577" h="1119">
                <a:moveTo>
                  <a:pt x="577" y="0"/>
                </a:moveTo>
                <a:lnTo>
                  <a:pt x="577" y="1119"/>
                </a:lnTo>
                <a:lnTo>
                  <a:pt x="288" y="840"/>
                </a:lnTo>
                <a:lnTo>
                  <a:pt x="0" y="1118"/>
                </a:lnTo>
                <a:lnTo>
                  <a:pt x="0" y="0"/>
                </a:lnTo>
                <a:lnTo>
                  <a:pt x="577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530301" y="3266375"/>
            <a:ext cx="1067181" cy="10160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115261" y="3266375"/>
            <a:ext cx="1067181" cy="101603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01078" y="3266375"/>
            <a:ext cx="1067181" cy="10160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287848" y="3266375"/>
            <a:ext cx="1065371" cy="101603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873665" y="3266375"/>
            <a:ext cx="1067181" cy="101603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764028" y="3543978"/>
            <a:ext cx="599483" cy="457207"/>
          </a:xfrm>
          <a:custGeom>
            <a:rect l="l" t="t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55322" y="3419587"/>
            <a:ext cx="587403" cy="581530"/>
          </a:xfrm>
          <a:custGeom>
            <a:rect l="l" t="t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561542" y="3514667"/>
            <a:ext cx="518709" cy="440902"/>
          </a:xfrm>
          <a:custGeom>
            <a:rect l="l" t="t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975145" y="3514915"/>
            <a:ext cx="519146" cy="519146"/>
          </a:xfrm>
          <a:custGeom>
            <a:rect l="l" t="t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185844" y="3550564"/>
            <a:ext cx="585547" cy="444038"/>
          </a:xfrm>
          <a:custGeom>
            <a:rect l="l" t="t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9113819" y="3513098"/>
            <a:ext cx="585547" cy="444038"/>
          </a:xfrm>
          <a:custGeom>
            <a:rect l="l" t="t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772371" y="1572639"/>
            <a:ext cx="2591140" cy="15156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2" name="Group 42"/>
          <p:cNvGrpSpPr/>
          <p:nvPr/>
        </p:nvGrpSpPr>
        <p:grpSpPr>
          <a:xfrm>
            <a:off x="869006" y="1713859"/>
            <a:ext cx="2376786" cy="1233162"/>
            <a:chOff x="869006" y="1713859"/>
            <a:chExt cx="2376786" cy="1233162"/>
          </a:xfrm>
        </p:grpSpPr>
        <p:sp>
          <p:nvSpPr>
            <p:cNvPr id="43" name="TextBox 43"/>
            <p:cNvSpPr txBox="1"/>
            <p:nvPr/>
          </p:nvSpPr>
          <p:spPr>
            <a:xfrm>
              <a:off x="869006" y="1713859"/>
              <a:ext cx="2376786" cy="123316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总结词：遵守交通规则，保障出行安全。</a:t>
              </a:r>
            </a:p>
          </p:txBody>
        </p:sp>
      </p:grpSp>
      <p:sp>
        <p:nvSpPr>
          <p:cNvPr id="44" name="AutoShape 44"/>
          <p:cNvSpPr/>
          <p:nvPr/>
        </p:nvSpPr>
        <p:spPr>
          <a:xfrm>
            <a:off x="4115261" y="1572639"/>
            <a:ext cx="2591140" cy="15156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5" name="Group 45"/>
          <p:cNvGrpSpPr/>
          <p:nvPr/>
        </p:nvGrpSpPr>
        <p:grpSpPr>
          <a:xfrm>
            <a:off x="4211896" y="1713859"/>
            <a:ext cx="2376786" cy="1233162"/>
            <a:chOff x="4211896" y="1713859"/>
            <a:chExt cx="2376786" cy="1233162"/>
          </a:xfrm>
        </p:grpSpPr>
        <p:sp>
          <p:nvSpPr>
            <p:cNvPr id="46" name="TextBox 46"/>
            <p:cNvSpPr txBox="1"/>
            <p:nvPr/>
          </p:nvSpPr>
          <p:spPr>
            <a:xfrm>
              <a:off x="4211896" y="1713859"/>
              <a:ext cx="2376786" cy="123316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了解和遵守交通规则，不闯红灯、不逆行、不酒驾、不超速行驶。</a:t>
              </a:r>
            </a:p>
          </p:txBody>
        </p:sp>
      </p:grpSp>
      <p:sp>
        <p:nvSpPr>
          <p:cNvPr id="47" name="AutoShape 47"/>
          <p:cNvSpPr/>
          <p:nvPr/>
        </p:nvSpPr>
        <p:spPr>
          <a:xfrm>
            <a:off x="7287753" y="1572639"/>
            <a:ext cx="2591140" cy="151560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8" name="Group 48"/>
          <p:cNvGrpSpPr/>
          <p:nvPr/>
        </p:nvGrpSpPr>
        <p:grpSpPr>
          <a:xfrm>
            <a:off x="7384387" y="1713859"/>
            <a:ext cx="2376786" cy="1233162"/>
            <a:chOff x="7384387" y="1713859"/>
            <a:chExt cx="2376786" cy="1233162"/>
          </a:xfrm>
        </p:grpSpPr>
        <p:sp>
          <p:nvSpPr>
            <p:cNvPr id="49" name="TextBox 49"/>
            <p:cNvSpPr txBox="1"/>
            <p:nvPr/>
          </p:nvSpPr>
          <p:spPr>
            <a:xfrm>
              <a:off x="7384387" y="1713859"/>
              <a:ext cx="2376786" cy="123316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注意行人和非机动车的交通安全，保持车距，礼让行人。</a:t>
              </a:r>
            </a:p>
          </p:txBody>
        </p:sp>
      </p:grpSp>
      <p:sp>
        <p:nvSpPr>
          <p:cNvPr id="50" name="AutoShape 50"/>
          <p:cNvSpPr/>
          <p:nvPr/>
        </p:nvSpPr>
        <p:spPr>
          <a:xfrm>
            <a:off x="2530301" y="4565516"/>
            <a:ext cx="2591140" cy="151560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1" name="Group 51"/>
          <p:cNvGrpSpPr/>
          <p:nvPr/>
        </p:nvGrpSpPr>
        <p:grpSpPr>
          <a:xfrm>
            <a:off x="2626936" y="4706736"/>
            <a:ext cx="2376786" cy="1233162"/>
            <a:chOff x="2626936" y="4706736"/>
            <a:chExt cx="2376786" cy="1233162"/>
          </a:xfrm>
        </p:grpSpPr>
        <p:sp>
          <p:nvSpPr>
            <p:cNvPr id="52" name="TextBox 52"/>
            <p:cNvSpPr txBox="1"/>
            <p:nvPr/>
          </p:nvSpPr>
          <p:spPr>
            <a:xfrm>
              <a:off x="2626936" y="4706736"/>
              <a:ext cx="2376786" cy="123316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53" name="AutoShape 53"/>
          <p:cNvSpPr/>
          <p:nvPr/>
        </p:nvSpPr>
        <p:spPr>
          <a:xfrm>
            <a:off x="5701078" y="4565516"/>
            <a:ext cx="2591140" cy="151560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4" name="Group 54"/>
          <p:cNvGrpSpPr/>
          <p:nvPr/>
        </p:nvGrpSpPr>
        <p:grpSpPr>
          <a:xfrm>
            <a:off x="5797713" y="4706736"/>
            <a:ext cx="2376786" cy="1233162"/>
            <a:chOff x="5797713" y="4706736"/>
            <a:chExt cx="2376786" cy="1233162"/>
          </a:xfrm>
        </p:grpSpPr>
        <p:sp>
          <p:nvSpPr>
            <p:cNvPr id="55" name="TextBox 55"/>
            <p:cNvSpPr txBox="1"/>
            <p:nvPr/>
          </p:nvSpPr>
          <p:spPr>
            <a:xfrm>
              <a:off x="5797713" y="4706736"/>
              <a:ext cx="2376786" cy="123316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骑乘摩托车、电动车要佩戴安全头盔，不搭载超员乘客。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8872712" y="4565516"/>
            <a:ext cx="2591140" cy="1515602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7" name="Group 57"/>
          <p:cNvGrpSpPr/>
          <p:nvPr/>
        </p:nvGrpSpPr>
        <p:grpSpPr>
          <a:xfrm>
            <a:off x="8969347" y="4706736"/>
            <a:ext cx="2376786" cy="1233162"/>
            <a:chOff x="8969347" y="4706736"/>
            <a:chExt cx="2376786" cy="1233162"/>
          </a:xfrm>
        </p:grpSpPr>
        <p:sp>
          <p:nvSpPr>
            <p:cNvPr id="58" name="TextBox 58"/>
            <p:cNvSpPr txBox="1"/>
            <p:nvPr/>
          </p:nvSpPr>
          <p:spPr>
            <a:xfrm>
              <a:off x="8969347" y="4706736"/>
              <a:ext cx="2376786" cy="123316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DFCFC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掌握雨雪、雾霾等恶劣天气下行车的安全知识和技巧。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128525" y="3591596"/>
            <a:ext cx="1905303" cy="544738"/>
          </a:xfrm>
          <a:prstGeom prst="roundRect">
            <a:avLst>
              <a:gd name="adj" fmla="val 16667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562741" y="3591596"/>
            <a:ext cx="1905303" cy="54473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958276" y="3591596"/>
            <a:ext cx="1905303" cy="544738"/>
          </a:xfrm>
          <a:prstGeom prst="roundRect">
            <a:avLst>
              <a:gd name="adj" fmla="val 16667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92489" y="3591596"/>
            <a:ext cx="1905303" cy="54473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810942" y="3591596"/>
            <a:ext cx="1905303" cy="544738"/>
          </a:xfrm>
          <a:prstGeom prst="roundRect">
            <a:avLst>
              <a:gd name="adj" fmla="val 16667"/>
            </a:avLst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45158" y="3591596"/>
            <a:ext cx="1905303" cy="54473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00922" y="3694330"/>
            <a:ext cx="793775" cy="3185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flipH="1" flipV="1">
            <a:off x="2197800" y="3090476"/>
            <a:ext cx="0" cy="573219"/>
          </a:xfrm>
          <a:prstGeom prst="line">
            <a:avLst/>
          </a:prstGeom>
          <a:ln w="9525">
            <a:solidFill>
              <a:schemeClr val="dk2">
                <a:lumMod val="60000"/>
                <a:lumOff val="4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 flipH="1">
            <a:off x="3763585" y="4058909"/>
            <a:ext cx="0" cy="573219"/>
          </a:xfrm>
          <a:prstGeom prst="line">
            <a:avLst/>
          </a:prstGeom>
          <a:ln w="9525">
            <a:solidFill>
              <a:schemeClr val="dk2">
                <a:lumMod val="60000"/>
                <a:lumOff val="4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3366708" y="3694330"/>
            <a:ext cx="793775" cy="3185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948256" y="3694330"/>
            <a:ext cx="793775" cy="3185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81412" y="3694330"/>
            <a:ext cx="859016" cy="3185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77429" y="3694330"/>
            <a:ext cx="875931" cy="3185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05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654094" y="3694330"/>
            <a:ext cx="854165" cy="3185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06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flipH="1" flipV="1">
            <a:off x="5345134" y="3090476"/>
            <a:ext cx="0" cy="573219"/>
          </a:xfrm>
          <a:prstGeom prst="line">
            <a:avLst/>
          </a:prstGeom>
          <a:ln w="9525">
            <a:solidFill>
              <a:schemeClr val="dk2">
                <a:lumMod val="60000"/>
                <a:lumOff val="4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</p:cxnSp>
      <p:cxnSp>
        <p:nvCxnSpPr>
          <p:cNvPr id="17" name="Connector 17"/>
          <p:cNvCxnSpPr/>
          <p:nvPr/>
        </p:nvCxnSpPr>
        <p:spPr>
          <a:xfrm flipH="1">
            <a:off x="6910919" y="4058909"/>
            <a:ext cx="0" cy="573219"/>
          </a:xfrm>
          <a:prstGeom prst="line">
            <a:avLst/>
          </a:prstGeom>
          <a:ln w="9525">
            <a:solidFill>
              <a:schemeClr val="dk2">
                <a:lumMod val="60000"/>
                <a:lumOff val="4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 flipV="1">
            <a:off x="8515385" y="3090476"/>
            <a:ext cx="0" cy="573219"/>
          </a:xfrm>
          <a:prstGeom prst="line">
            <a:avLst/>
          </a:prstGeom>
          <a:ln w="9525">
            <a:solidFill>
              <a:schemeClr val="dk2">
                <a:lumMod val="60000"/>
                <a:lumOff val="4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10081170" y="4058909"/>
            <a:ext cx="0" cy="573219"/>
          </a:xfrm>
          <a:prstGeom prst="line">
            <a:avLst/>
          </a:prstGeom>
          <a:ln w="9525">
            <a:solidFill>
              <a:schemeClr val="dk2">
                <a:lumMod val="60000"/>
                <a:lumOff val="4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</p:cxn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防火安全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63928" y="1867830"/>
            <a:ext cx="2267763" cy="1197322"/>
            <a:chOff x="1063928" y="1867830"/>
            <a:chExt cx="2267763" cy="1197322"/>
          </a:xfrm>
        </p:grpSpPr>
        <p:sp>
          <p:nvSpPr>
            <p:cNvPr id="43" name="TextBox 43"/>
            <p:cNvSpPr txBox="1"/>
            <p:nvPr/>
          </p:nvSpPr>
          <p:spPr>
            <a:xfrm>
              <a:off x="1063928" y="1867830"/>
              <a:ext cx="2267763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总结词：掌握防火知识，预防火灾事故。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618254" y="4709964"/>
            <a:ext cx="2267763" cy="1197322"/>
            <a:chOff x="2618254" y="4709964"/>
            <a:chExt cx="2267763" cy="1197322"/>
          </a:xfrm>
        </p:grpSpPr>
        <p:sp>
          <p:nvSpPr>
            <p:cNvPr id="45" name="TextBox 45"/>
            <p:cNvSpPr txBox="1"/>
            <p:nvPr/>
          </p:nvSpPr>
          <p:spPr>
            <a:xfrm>
              <a:off x="2618254" y="4709964"/>
              <a:ext cx="2267763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211259" y="1867830"/>
            <a:ext cx="2267763" cy="1197322"/>
            <a:chOff x="4211259" y="1867830"/>
            <a:chExt cx="2267763" cy="1197322"/>
          </a:xfrm>
        </p:grpSpPr>
        <p:sp>
          <p:nvSpPr>
            <p:cNvPr id="47" name="TextBox 47"/>
            <p:cNvSpPr txBox="1"/>
            <p:nvPr/>
          </p:nvSpPr>
          <p:spPr>
            <a:xfrm>
              <a:off x="4211259" y="1867830"/>
              <a:ext cx="2267763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不私拉乱接电线，不乱丢烟蒂、火柴梗等易燃物品。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381511" y="1867830"/>
            <a:ext cx="2267763" cy="1197322"/>
            <a:chOff x="7381511" y="1867830"/>
            <a:chExt cx="2267763" cy="1197322"/>
          </a:xfrm>
        </p:grpSpPr>
        <p:sp>
          <p:nvSpPr>
            <p:cNvPr id="49" name="TextBox 49"/>
            <p:cNvSpPr txBox="1"/>
            <p:nvPr/>
          </p:nvSpPr>
          <p:spPr>
            <a:xfrm>
              <a:off x="7381511" y="1867830"/>
              <a:ext cx="2267763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熟悉火灾逃生路线和自救方法，了解灭火器的使用方法和适用范围。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765589" y="4709964"/>
            <a:ext cx="2267763" cy="1197322"/>
            <a:chOff x="5765589" y="4709964"/>
            <a:chExt cx="2267763" cy="1197322"/>
          </a:xfrm>
        </p:grpSpPr>
        <p:sp>
          <p:nvSpPr>
            <p:cNvPr id="51" name="TextBox 51"/>
            <p:cNvSpPr txBox="1"/>
            <p:nvPr/>
          </p:nvSpPr>
          <p:spPr>
            <a:xfrm>
              <a:off x="5765589" y="4709964"/>
              <a:ext cx="2267763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定期检查家庭电线、电器是否存在老化、破损等现象，及时更换。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935838" y="4709964"/>
            <a:ext cx="2267763" cy="1197322"/>
            <a:chOff x="8935838" y="4709964"/>
            <a:chExt cx="2267763" cy="1197322"/>
          </a:xfrm>
        </p:grpSpPr>
        <p:sp>
          <p:nvSpPr>
            <p:cNvPr id="53" name="TextBox 53"/>
            <p:cNvSpPr txBox="1"/>
            <p:nvPr/>
          </p:nvSpPr>
          <p:spPr>
            <a:xfrm>
              <a:off x="8935838" y="4709964"/>
              <a:ext cx="2267763" cy="119732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注意森林、草原等野外防火安全，遵守相关防火规定和警示标识。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6302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260531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78017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1021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总结词：加强防溺水意识，预防溺水事故发生。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31854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002770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502382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2110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060781" y="203596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757202" y="3557475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0243446" y="247444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6542" y="2433294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不私自下水游泳，不擅自与他人结伴游泳。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76302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260531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758967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021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不到无安全设施、无救援人员的水域游泳，不到不熟悉的水域游泳。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31854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02770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50120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02110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在游泳池、水上游乐场等场所，要遵守安全规定和警示标识。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8060781" y="4282090"/>
            <a:ext cx="3553224" cy="1998628"/>
          </a:xfrm>
          <a:prstGeom prst="roundRect">
            <a:avLst/>
          </a:prstGeom>
          <a:solidFill>
            <a:schemeClr val="accent2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10757202" y="5817193"/>
            <a:ext cx="656574" cy="12724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0243446" y="4720573"/>
            <a:ext cx="1581150" cy="1600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4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56542" y="4679425"/>
            <a:ext cx="25050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掌握基本的溺水自救和救护他人的知识和技能。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防溺水安全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1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农村常见安全问题及应对措施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https://d.book118.com/177120144146006043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2024-09-17T19:08:36.902</cp:lastPrinted>
  <dcterms:created xsi:type="dcterms:W3CDTF">2024-09-17T11:08:36Z</dcterms:created>
  <dcterms:modified xsi:type="dcterms:W3CDTF">2024-09-17T11:08:38Z</dcterms:modified>
</cp:coreProperties>
</file>