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21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8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tags" Target="../tags/tag66.xml" /><Relationship Id="rId9" Type="http://schemas.openxmlformats.org/officeDocument/2006/relationships/tags" Target="../tags/tag6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A6D83-CE4C-443C-9BB1-FE398E4C0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42AAC-099E-4F43-88EE-5AD549EC1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47451-9593-426C-95D9-5AFFDABB8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1EE96-D4C2-4AFF-B25F-1F8EED218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8CD3B4-9337-40CE-8162-5D7F54CF3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23D57B-9EC3-4E88-9D1A-ECBF39EC8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95513D-1C7F-46F9-AB90-C2CF5EF2B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86D782-2AE7-4C73-8EA1-D4BDDC0C0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96CB8-2CFC-4B5D-B894-BB8EB856A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59DAF-113A-446E-A089-7F1832E13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89642-8AC8-40AE-9431-8A0361155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4" name="Ellipse 45 (Stroke)_#color_$accent1_$accent1-2095&amp;1819"/>
          <p:cNvSpPr/>
          <p:nvPr userDrawn="1">
            <p:custDataLst>
              <p:tags r:id="rId1"/>
            </p:custDataLst>
          </p:nvPr>
        </p:nvSpPr>
        <p:spPr>
          <a:xfrm>
            <a:off x="6915912" y="1335024"/>
            <a:ext cx="5276088" cy="5522976"/>
          </a:xfrm>
          <a:custGeom>
            <a:rect l="l" t="t" r="r" b="b"/>
            <a:pathLst>
              <a:path w="5276088" h="5522976">
                <a:moveTo>
                  <a:pt x="5276088" y="292608"/>
                </a:moveTo>
                <a:cubicBezTo>
                  <a:pt x="3895344" y="-283464"/>
                  <a:pt x="2240280" y="-9144"/>
                  <a:pt x="1115568" y="1115568"/>
                </a:cubicBezTo>
                <a:cubicBezTo>
                  <a:pt x="-82296" y="2304288"/>
                  <a:pt x="-310896" y="4096512"/>
                  <a:pt x="411480" y="5522976"/>
                </a:cubicBezTo>
                <a:lnTo>
                  <a:pt x="2039112" y="5522976"/>
                </a:lnTo>
                <a:cubicBezTo>
                  <a:pt x="1097280" y="4562856"/>
                  <a:pt x="1106424" y="3017520"/>
                  <a:pt x="2066544" y="2066544"/>
                </a:cubicBezTo>
                <a:cubicBezTo>
                  <a:pt x="2935224" y="1188720"/>
                  <a:pt x="4306824" y="1106424"/>
                  <a:pt x="5276088" y="1828800"/>
                </a:cubicBezTo>
                <a:lnTo>
                  <a:pt x="5276088" y="292608"/>
                </a:lnTo>
              </a:path>
            </a:pathLst>
          </a:custGeom>
          <a:gradFill>
            <a:gsLst>
              <a:gs pos="0">
                <a:schemeClr val="accent1">
                  <a:alpha val="71000"/>
                </a:schemeClr>
              </a:gs>
              <a:gs pos="76000">
                <a:schemeClr val="accent1">
                  <a:alpha val="0"/>
                </a:schemeClr>
              </a:gs>
            </a:gsLst>
            <a:lin ang="1056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6" name="Ellipse 47 (Stroke)_#color_$accent1_$accent1-2095&amp;1822"/>
          <p:cNvSpPr/>
          <p:nvPr userDrawn="1">
            <p:custDataLst>
              <p:tags r:id="rId2"/>
            </p:custDataLst>
          </p:nvPr>
        </p:nvSpPr>
        <p:spPr>
          <a:xfrm>
            <a:off x="5224272" y="923544"/>
            <a:ext cx="6967728" cy="5934456"/>
          </a:xfrm>
          <a:custGeom>
            <a:rect l="l" t="t" r="r" b="b"/>
            <a:pathLst>
              <a:path w="6967728" h="5934456">
                <a:moveTo>
                  <a:pt x="6967728" y="1673352"/>
                </a:moveTo>
                <a:cubicBezTo>
                  <a:pt x="5971032" y="210312"/>
                  <a:pt x="4050792" y="-411480"/>
                  <a:pt x="2350008" y="292608"/>
                </a:cubicBezTo>
                <a:cubicBezTo>
                  <a:pt x="411480" y="1097280"/>
                  <a:pt x="-512064" y="3319272"/>
                  <a:pt x="292608" y="5266944"/>
                </a:cubicBezTo>
                <a:cubicBezTo>
                  <a:pt x="393192" y="5504688"/>
                  <a:pt x="512064" y="5724144"/>
                  <a:pt x="649224" y="5934456"/>
                </a:cubicBezTo>
                <a:lnTo>
                  <a:pt x="2560320" y="5934456"/>
                </a:lnTo>
                <a:cubicBezTo>
                  <a:pt x="2112264" y="5669280"/>
                  <a:pt x="1746504" y="5266944"/>
                  <a:pt x="1527048" y="4754880"/>
                </a:cubicBezTo>
                <a:cubicBezTo>
                  <a:pt x="1005840" y="3493008"/>
                  <a:pt x="1609344" y="2048256"/>
                  <a:pt x="2862072" y="1527048"/>
                </a:cubicBezTo>
                <a:cubicBezTo>
                  <a:pt x="4123944" y="1005840"/>
                  <a:pt x="5568696" y="1609344"/>
                  <a:pt x="6089904" y="2862072"/>
                </a:cubicBezTo>
                <a:cubicBezTo>
                  <a:pt x="6565392" y="4014216"/>
                  <a:pt x="6099048" y="5321808"/>
                  <a:pt x="5056632" y="5934456"/>
                </a:cubicBezTo>
                <a:lnTo>
                  <a:pt x="6967728" y="5934456"/>
                </a:lnTo>
                <a:lnTo>
                  <a:pt x="6967728" y="1673352"/>
                </a:lnTo>
              </a:path>
            </a:pathLst>
          </a:custGeom>
          <a:gradFill>
            <a:gsLst>
              <a:gs pos="28000">
                <a:schemeClr val="accent1">
                  <a:alpha val="0"/>
                </a:schemeClr>
              </a:gs>
              <a:gs pos="100000">
                <a:schemeClr val="accent1">
                  <a:alpha val="59000"/>
                </a:schemeClr>
              </a:gs>
            </a:gsLst>
            <a:lin ang="414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8" name="Ellipse 46 (Stroke)_#color_$accent1_$accent2-2095&amp;1825"/>
          <p:cNvSpPr/>
          <p:nvPr userDrawn="1">
            <p:custDataLst>
              <p:tags r:id="rId3"/>
            </p:custDataLst>
          </p:nvPr>
        </p:nvSpPr>
        <p:spPr>
          <a:xfrm>
            <a:off x="6312408" y="155448"/>
            <a:ext cx="5879592" cy="6702552"/>
          </a:xfrm>
          <a:custGeom>
            <a:rect l="l" t="t" r="r" b="b"/>
            <a:pathLst>
              <a:path w="5879592" h="6702552">
                <a:moveTo>
                  <a:pt x="5879592" y="612648"/>
                </a:moveTo>
                <a:cubicBezTo>
                  <a:pt x="5266944" y="219456"/>
                  <a:pt x="4544568" y="-9144"/>
                  <a:pt x="3758184" y="0"/>
                </a:cubicBezTo>
                <a:cubicBezTo>
                  <a:pt x="1664208" y="18288"/>
                  <a:pt x="-18288" y="1746504"/>
                  <a:pt x="0" y="3840480"/>
                </a:cubicBezTo>
                <a:cubicBezTo>
                  <a:pt x="9144" y="4992624"/>
                  <a:pt x="530352" y="6016752"/>
                  <a:pt x="1353312" y="6702552"/>
                </a:cubicBezTo>
                <a:lnTo>
                  <a:pt x="5879592" y="6702552"/>
                </a:lnTo>
                <a:lnTo>
                  <a:pt x="5879592" y="5120640"/>
                </a:lnTo>
                <a:cubicBezTo>
                  <a:pt x="5440680" y="5797296"/>
                  <a:pt x="4690872" y="6254496"/>
                  <a:pt x="3831336" y="6263640"/>
                </a:cubicBezTo>
                <a:cubicBezTo>
                  <a:pt x="2468880" y="6272784"/>
                  <a:pt x="1353312" y="5184648"/>
                  <a:pt x="1344168" y="3831336"/>
                </a:cubicBezTo>
                <a:cubicBezTo>
                  <a:pt x="1325880" y="2468880"/>
                  <a:pt x="2414016" y="1353312"/>
                  <a:pt x="3776472" y="1344168"/>
                </a:cubicBezTo>
                <a:cubicBezTo>
                  <a:pt x="4654296" y="1335024"/>
                  <a:pt x="5431536" y="1792224"/>
                  <a:pt x="5879592" y="2478024"/>
                </a:cubicBezTo>
                <a:lnTo>
                  <a:pt x="5879592" y="612648"/>
                </a:lnTo>
              </a:path>
            </a:pathLst>
          </a:custGeom>
          <a:gradFill>
            <a:gsLst>
              <a:gs pos="24000">
                <a:schemeClr val="accent2">
                  <a:lumMod val="60000"/>
                  <a:lumOff val="40000"/>
                  <a:alpha val="67000"/>
                </a:schemeClr>
              </a:gs>
              <a:gs pos="96000">
                <a:schemeClr val="accent1">
                  <a:alpha val="0"/>
                </a:schemeClr>
              </a:gs>
            </a:gsLst>
            <a:lin ang="6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Ellipse 49 (Stroke)_#color_$accent1_$accent1-2095&amp;1828"/>
          <p:cNvSpPr/>
          <p:nvPr userDrawn="1">
            <p:custDataLst>
              <p:tags r:id="rId4"/>
            </p:custDataLst>
          </p:nvPr>
        </p:nvSpPr>
        <p:spPr>
          <a:xfrm>
            <a:off x="0" y="5038344"/>
            <a:ext cx="1545336" cy="1819656"/>
          </a:xfrm>
          <a:custGeom>
            <a:rect l="l" t="t" r="r" b="b"/>
            <a:pathLst>
              <a:path w="1545336" h="1819656">
                <a:moveTo>
                  <a:pt x="1545336" y="1819656"/>
                </a:moveTo>
                <a:cubicBezTo>
                  <a:pt x="1581912" y="1344168"/>
                  <a:pt x="1426464" y="850392"/>
                  <a:pt x="1060704" y="484632"/>
                </a:cubicBezTo>
                <a:cubicBezTo>
                  <a:pt x="768096" y="192024"/>
                  <a:pt x="384048" y="27432"/>
                  <a:pt x="0" y="0"/>
                </a:cubicBezTo>
                <a:lnTo>
                  <a:pt x="0" y="777240"/>
                </a:lnTo>
                <a:cubicBezTo>
                  <a:pt x="182880" y="804672"/>
                  <a:pt x="365760" y="886968"/>
                  <a:pt x="512064" y="1033272"/>
                </a:cubicBezTo>
                <a:cubicBezTo>
                  <a:pt x="722376" y="1243584"/>
                  <a:pt x="804672" y="1545336"/>
                  <a:pt x="758952" y="1819656"/>
                </a:cubicBezTo>
                <a:lnTo>
                  <a:pt x="1545336" y="1819656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90000">
                <a:schemeClr val="accent1">
                  <a:alpha val="0"/>
                </a:schemeClr>
              </a:gs>
            </a:gsLst>
            <a:lin ang="499513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85824" y="1721729"/>
            <a:ext cx="7181850" cy="2804169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85824" y="5286375"/>
            <a:ext cx="4238625" cy="904875"/>
          </a:xfrm>
        </p:spPr>
        <p:txBody>
          <a:bodyPr wrap="square"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b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Ellipse 45 (Stroke)_#color_$accent1_$accent2-2095&amp;1831"/>
          <p:cNvSpPr/>
          <p:nvPr userDrawn="1">
            <p:custDataLst>
              <p:tags r:id="rId1"/>
            </p:custDataLst>
          </p:nvPr>
        </p:nvSpPr>
        <p:spPr>
          <a:xfrm>
            <a:off x="0" y="292608"/>
            <a:ext cx="5650992" cy="6565392"/>
          </a:xfrm>
          <a:custGeom>
            <a:rect l="l" t="t" r="r" b="b"/>
            <a:pathLst>
              <a:path w="5650992" h="6565392">
                <a:moveTo>
                  <a:pt x="4462272" y="6565392"/>
                </a:moveTo>
                <a:cubicBezTo>
                  <a:pt x="5047488" y="6007608"/>
                  <a:pt x="5468112" y="5266944"/>
                  <a:pt x="5605272" y="4407408"/>
                </a:cubicBezTo>
                <a:cubicBezTo>
                  <a:pt x="5934456" y="2331720"/>
                  <a:pt x="4526280" y="384048"/>
                  <a:pt x="2450592" y="45720"/>
                </a:cubicBezTo>
                <a:cubicBezTo>
                  <a:pt x="1572768" y="-91440"/>
                  <a:pt x="722376" y="82296"/>
                  <a:pt x="0" y="484632"/>
                </a:cubicBezTo>
                <a:lnTo>
                  <a:pt x="0" y="2176272"/>
                </a:lnTo>
                <a:cubicBezTo>
                  <a:pt x="539496" y="1563624"/>
                  <a:pt x="1371600" y="1234440"/>
                  <a:pt x="2240280" y="1371600"/>
                </a:cubicBezTo>
                <a:cubicBezTo>
                  <a:pt x="3584448" y="1591056"/>
                  <a:pt x="4498848" y="2852928"/>
                  <a:pt x="4279392" y="4197096"/>
                </a:cubicBezTo>
                <a:cubicBezTo>
                  <a:pt x="4069080" y="5532120"/>
                  <a:pt x="2798064" y="6446520"/>
                  <a:pt x="1463040" y="6236208"/>
                </a:cubicBezTo>
                <a:cubicBezTo>
                  <a:pt x="868680" y="6135624"/>
                  <a:pt x="365760" y="5843016"/>
                  <a:pt x="0" y="5422392"/>
                </a:cubicBezTo>
                <a:lnTo>
                  <a:pt x="0" y="6565392"/>
                </a:lnTo>
                <a:lnTo>
                  <a:pt x="4462272" y="6565392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76000">
                <a:schemeClr val="accent1">
                  <a:alpha val="0"/>
                </a:schemeClr>
              </a:gs>
            </a:gsLst>
            <a:lin ang="1164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4" name="Ellipse 46 (Stroke)_#color_$accent1_$accent2-2095&amp;1834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6245352" cy="6693408"/>
          </a:xfrm>
          <a:custGeom>
            <a:rect l="l" t="t" r="r" b="b"/>
            <a:pathLst>
              <a:path w="6245352" h="6693408">
                <a:moveTo>
                  <a:pt x="0" y="2660904"/>
                </a:moveTo>
                <a:cubicBezTo>
                  <a:pt x="64008" y="1993392"/>
                  <a:pt x="402336" y="1353312"/>
                  <a:pt x="987552" y="914400"/>
                </a:cubicBezTo>
                <a:cubicBezTo>
                  <a:pt x="2075688" y="109728"/>
                  <a:pt x="3621024" y="338328"/>
                  <a:pt x="4425696" y="1435608"/>
                </a:cubicBezTo>
                <a:cubicBezTo>
                  <a:pt x="5230368" y="2523744"/>
                  <a:pt x="5001768" y="4059936"/>
                  <a:pt x="3913632" y="4873752"/>
                </a:cubicBezTo>
                <a:cubicBezTo>
                  <a:pt x="2816352" y="5678424"/>
                  <a:pt x="1280160" y="5449824"/>
                  <a:pt x="475488" y="4352544"/>
                </a:cubicBezTo>
                <a:cubicBezTo>
                  <a:pt x="192024" y="3986784"/>
                  <a:pt x="36576" y="3557016"/>
                  <a:pt x="0" y="3127248"/>
                </a:cubicBezTo>
                <a:lnTo>
                  <a:pt x="0" y="5806440"/>
                </a:lnTo>
                <a:cubicBezTo>
                  <a:pt x="1316736" y="6912864"/>
                  <a:pt x="3264408" y="7013448"/>
                  <a:pt x="4709160" y="5952744"/>
                </a:cubicBezTo>
                <a:cubicBezTo>
                  <a:pt x="6391656" y="4700016"/>
                  <a:pt x="6748272" y="2322576"/>
                  <a:pt x="5504688" y="630936"/>
                </a:cubicBezTo>
                <a:cubicBezTo>
                  <a:pt x="5330952" y="393192"/>
                  <a:pt x="5129784" y="182880"/>
                  <a:pt x="4910328" y="0"/>
                </a:cubicBezTo>
                <a:lnTo>
                  <a:pt x="0" y="0"/>
                </a:lnTo>
                <a:lnTo>
                  <a:pt x="0" y="2660904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87000">
                <a:schemeClr val="accent1">
                  <a:alpha val="0"/>
                </a:schemeClr>
              </a:gs>
            </a:gsLst>
            <a:lin ang="4467709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95350" y="1655445"/>
            <a:ext cx="2880000" cy="1962150"/>
          </a:xfrm>
        </p:spPr>
        <p:txBody>
          <a:bodyPr wrap="square" anchor="b">
            <a:normAutofit/>
          </a:bodyPr>
          <a:lstStyle>
            <a:lvl1pPr algn="ctr">
              <a:defRPr sz="60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Ellipse 46 (Stroke)_#color_$accent1_$accent2-2095&amp;1843"/>
          <p:cNvSpPr/>
          <p:nvPr userDrawn="1">
            <p:custDataLst>
              <p:tags r:id="rId1"/>
            </p:custDataLst>
          </p:nvPr>
        </p:nvSpPr>
        <p:spPr>
          <a:xfrm>
            <a:off x="4910328" y="2862072"/>
            <a:ext cx="7278624" cy="3995928"/>
          </a:xfrm>
          <a:custGeom>
            <a:rect l="l" t="t" r="r" b="b"/>
            <a:pathLst>
              <a:path w="7278624" h="3995928">
                <a:moveTo>
                  <a:pt x="7278624" y="1033272"/>
                </a:moveTo>
                <a:cubicBezTo>
                  <a:pt x="6492240" y="374904"/>
                  <a:pt x="5486400" y="-9144"/>
                  <a:pt x="4379976" y="0"/>
                </a:cubicBezTo>
                <a:cubicBezTo>
                  <a:pt x="2093976" y="27432"/>
                  <a:pt x="228600" y="1773936"/>
                  <a:pt x="0" y="3995928"/>
                </a:cubicBezTo>
                <a:lnTo>
                  <a:pt x="1581912" y="3995928"/>
                </a:lnTo>
                <a:cubicBezTo>
                  <a:pt x="1801368" y="2633472"/>
                  <a:pt x="2971800" y="1591056"/>
                  <a:pt x="4398264" y="1572768"/>
                </a:cubicBezTo>
                <a:cubicBezTo>
                  <a:pt x="5843016" y="1554480"/>
                  <a:pt x="7050024" y="2606040"/>
                  <a:pt x="7278624" y="3995928"/>
                </a:cubicBezTo>
                <a:lnTo>
                  <a:pt x="7278624" y="3995928"/>
                </a:lnTo>
                <a:lnTo>
                  <a:pt x="7278624" y="1033272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100000">
                <a:schemeClr val="accent1">
                  <a:alpha val="0"/>
                </a:schemeClr>
              </a:gs>
            </a:gsLst>
            <a:lin ang="1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Ellipse 47 (Stroke)_#color_$accent1_$accent1-2095&amp;1840"/>
          <p:cNvSpPr/>
          <p:nvPr userDrawn="1">
            <p:custDataLst>
              <p:tags r:id="rId2"/>
            </p:custDataLst>
          </p:nvPr>
        </p:nvSpPr>
        <p:spPr>
          <a:xfrm>
            <a:off x="3831336" y="3767328"/>
            <a:ext cx="8357616" cy="3090672"/>
          </a:xfrm>
          <a:custGeom>
            <a:rect l="l" t="t" r="r" b="b"/>
            <a:pathLst>
              <a:path w="8357616" h="3090672">
                <a:moveTo>
                  <a:pt x="8357616" y="2734056"/>
                </a:moveTo>
                <a:cubicBezTo>
                  <a:pt x="7406640" y="475488"/>
                  <a:pt x="4809744" y="-594360"/>
                  <a:pt x="2542032" y="338328"/>
                </a:cubicBezTo>
                <a:cubicBezTo>
                  <a:pt x="1280160" y="859536"/>
                  <a:pt x="393192" y="1892808"/>
                  <a:pt x="0" y="3090672"/>
                </a:cubicBezTo>
                <a:lnTo>
                  <a:pt x="1700784" y="3090672"/>
                </a:lnTo>
                <a:cubicBezTo>
                  <a:pt x="2011680" y="2523744"/>
                  <a:pt x="2505456" y="2057400"/>
                  <a:pt x="3145536" y="1792224"/>
                </a:cubicBezTo>
                <a:cubicBezTo>
                  <a:pt x="4526280" y="1225296"/>
                  <a:pt x="6099048" y="1801368"/>
                  <a:pt x="6784848" y="3090672"/>
                </a:cubicBezTo>
                <a:lnTo>
                  <a:pt x="8357616" y="3090672"/>
                </a:lnTo>
                <a:lnTo>
                  <a:pt x="8357616" y="2734056"/>
                </a:lnTo>
              </a:path>
            </a:pathLst>
          </a:custGeom>
          <a:gradFill>
            <a:gsLst>
              <a:gs pos="0">
                <a:schemeClr val="accent1">
                  <a:alpha val="17000"/>
                </a:schemeClr>
              </a:gs>
              <a:gs pos="53000">
                <a:schemeClr val="accent1">
                  <a:alpha val="0"/>
                </a:schemeClr>
              </a:gs>
            </a:gsLst>
            <a:lin ang="145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8" name="Ellipse 49 (Stroke)_#color_$accent1_$accent2-2095&amp;1846"/>
          <p:cNvSpPr/>
          <p:nvPr userDrawn="1">
            <p:custDataLst>
              <p:tags r:id="rId3"/>
            </p:custDataLst>
          </p:nvPr>
        </p:nvSpPr>
        <p:spPr>
          <a:xfrm>
            <a:off x="9564624" y="0"/>
            <a:ext cx="2624328" cy="1664208"/>
          </a:xfrm>
          <a:custGeom>
            <a:rect l="l" t="t" r="r" b="b"/>
            <a:pathLst>
              <a:path w="2624328" h="1664208">
                <a:moveTo>
                  <a:pt x="777240" y="0"/>
                </a:moveTo>
                <a:cubicBezTo>
                  <a:pt x="777240" y="228600"/>
                  <a:pt x="859536" y="457200"/>
                  <a:pt x="1033272" y="630936"/>
                </a:cubicBezTo>
                <a:cubicBezTo>
                  <a:pt x="1389888" y="978408"/>
                  <a:pt x="1956816" y="978408"/>
                  <a:pt x="2304288" y="630936"/>
                </a:cubicBezTo>
                <a:cubicBezTo>
                  <a:pt x="2478024" y="457200"/>
                  <a:pt x="2569464" y="228600"/>
                  <a:pt x="2569464" y="0"/>
                </a:cubicBezTo>
                <a:lnTo>
                  <a:pt x="2624328" y="0"/>
                </a:lnTo>
                <a:lnTo>
                  <a:pt x="2624328" y="1371600"/>
                </a:lnTo>
                <a:cubicBezTo>
                  <a:pt x="1975104" y="1819656"/>
                  <a:pt x="1069848" y="1764792"/>
                  <a:pt x="493776" y="1179576"/>
                </a:cubicBezTo>
                <a:cubicBezTo>
                  <a:pt x="164592" y="850392"/>
                  <a:pt x="0" y="429768"/>
                  <a:pt x="0" y="0"/>
                </a:cubicBezTo>
                <a:lnTo>
                  <a:pt x="777240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0"/>
                </a:schemeClr>
              </a:gs>
            </a:gsLst>
            <a:lin ang="499513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0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40765" y="3429000"/>
            <a:ext cx="7388860" cy="1724660"/>
          </a:xfrm>
        </p:spPr>
        <p:txBody>
          <a:bodyPr wrap="square" anchor="t" anchorCtr="0">
            <a:normAutofit/>
          </a:bodyPr>
          <a:lstStyle>
            <a:lvl1pPr algn="l">
              <a:defRPr sz="50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12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9900" b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1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615"/>
            <a:ext cx="5323840" cy="48133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615"/>
            <a:ext cx="5325745" cy="48133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615"/>
            <a:ext cx="5301615" cy="53975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10"/>
            <a:ext cx="5301615" cy="4128135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615"/>
            <a:ext cx="5325745" cy="53975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10"/>
            <a:ext cx="5325745" cy="4128135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b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0045"/>
            <a:ext cx="10801350" cy="581787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anchor="b">
            <a:normAutofit/>
          </a:bodyPr>
          <a:lstStyle>
            <a:lvl1pPr algn="l">
              <a:defRPr sz="36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  <a:cs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Ellipse 45 (Stroke)_#color_$accent1_$accent1-2095&amp;1852"/>
          <p:cNvSpPr/>
          <p:nvPr userDrawn="1">
            <p:custDataLst>
              <p:tags r:id="rId1"/>
            </p:custDataLst>
          </p:nvPr>
        </p:nvSpPr>
        <p:spPr>
          <a:xfrm>
            <a:off x="6172200" y="0"/>
            <a:ext cx="6016752" cy="4882896"/>
          </a:xfrm>
          <a:custGeom>
            <a:rect l="l" t="t" r="r" b="b"/>
            <a:pathLst>
              <a:path w="6016752" h="4882896">
                <a:moveTo>
                  <a:pt x="1581912" y="0"/>
                </a:moveTo>
                <a:cubicBezTo>
                  <a:pt x="1197864" y="813816"/>
                  <a:pt x="1261872" y="1810512"/>
                  <a:pt x="1847088" y="2569464"/>
                </a:cubicBezTo>
                <a:cubicBezTo>
                  <a:pt x="2679192" y="3648456"/>
                  <a:pt x="4224528" y="3858768"/>
                  <a:pt x="5303520" y="3026664"/>
                </a:cubicBezTo>
                <a:cubicBezTo>
                  <a:pt x="5614416" y="2788920"/>
                  <a:pt x="5861304" y="2487168"/>
                  <a:pt x="6016752" y="2157984"/>
                </a:cubicBezTo>
                <a:lnTo>
                  <a:pt x="6016752" y="4169664"/>
                </a:lnTo>
                <a:cubicBezTo>
                  <a:pt x="4352544" y="5358384"/>
                  <a:pt x="2039112" y="5020056"/>
                  <a:pt x="786384" y="3383280"/>
                </a:cubicBezTo>
                <a:cubicBezTo>
                  <a:pt x="18288" y="2386584"/>
                  <a:pt x="-173736" y="1124712"/>
                  <a:pt x="155448" y="0"/>
                </a:cubicBezTo>
                <a:lnTo>
                  <a:pt x="1581912" y="0"/>
                </a:lnTo>
              </a:path>
            </a:pathLst>
          </a:custGeom>
          <a:gradFill>
            <a:gsLst>
              <a:gs pos="0">
                <a:schemeClr val="accent1">
                  <a:alpha val="82350"/>
                </a:schemeClr>
              </a:gs>
              <a:gs pos="56000">
                <a:schemeClr val="accent1">
                  <a:alpha val="0"/>
                </a:schemeClr>
              </a:gs>
            </a:gsLst>
            <a:lin ang="90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2" name="Ellipse 47 (Stroke)_#color_$accent1_$accent2-2095&amp;1855"/>
          <p:cNvSpPr/>
          <p:nvPr userDrawn="1">
            <p:custDataLst>
              <p:tags r:id="rId2"/>
            </p:custDataLst>
          </p:nvPr>
        </p:nvSpPr>
        <p:spPr>
          <a:xfrm>
            <a:off x="4553712" y="0"/>
            <a:ext cx="7616952" cy="4251960"/>
          </a:xfrm>
          <a:custGeom>
            <a:rect l="l" t="t" r="r" b="b"/>
            <a:pathLst>
              <a:path w="7616952" h="4251960">
                <a:moveTo>
                  <a:pt x="6236208" y="0"/>
                </a:moveTo>
                <a:cubicBezTo>
                  <a:pt x="6464808" y="1252728"/>
                  <a:pt x="5696712" y="2496312"/>
                  <a:pt x="4443984" y="2825496"/>
                </a:cubicBezTo>
                <a:cubicBezTo>
                  <a:pt x="3127248" y="3172968"/>
                  <a:pt x="1773936" y="2395728"/>
                  <a:pt x="1426464" y="1078992"/>
                </a:cubicBezTo>
                <a:cubicBezTo>
                  <a:pt x="1325880" y="713232"/>
                  <a:pt x="1316736" y="347472"/>
                  <a:pt x="1380744" y="0"/>
                </a:cubicBezTo>
                <a:lnTo>
                  <a:pt x="27432" y="0"/>
                </a:lnTo>
                <a:cubicBezTo>
                  <a:pt x="-27432" y="466344"/>
                  <a:pt x="0" y="941832"/>
                  <a:pt x="128016" y="1426464"/>
                </a:cubicBezTo>
                <a:cubicBezTo>
                  <a:pt x="667512" y="3456432"/>
                  <a:pt x="2761488" y="4663440"/>
                  <a:pt x="4791456" y="4123944"/>
                </a:cubicBezTo>
                <a:cubicBezTo>
                  <a:pt x="6638544" y="3630168"/>
                  <a:pt x="7808976" y="1847088"/>
                  <a:pt x="7589520" y="0"/>
                </a:cubicBezTo>
                <a:lnTo>
                  <a:pt x="6236208" y="0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100000">
                <a:schemeClr val="accent1">
                  <a:alpha val="0"/>
                </a:schemeClr>
              </a:gs>
            </a:gsLst>
            <a:lin ang="160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4" name="Ellipse 46 (Stroke)_#color_$accent1_$accent2-2095&amp;1858"/>
          <p:cNvSpPr/>
          <p:nvPr userDrawn="1">
            <p:custDataLst>
              <p:tags r:id="rId3"/>
            </p:custDataLst>
          </p:nvPr>
        </p:nvSpPr>
        <p:spPr>
          <a:xfrm>
            <a:off x="5733288" y="0"/>
            <a:ext cx="6455664" cy="3611880"/>
          </a:xfrm>
          <a:custGeom>
            <a:rect l="l" t="t" r="r" b="b"/>
            <a:pathLst>
              <a:path w="6455664" h="3611879">
                <a:moveTo>
                  <a:pt x="1344168" y="0"/>
                </a:moveTo>
                <a:cubicBezTo>
                  <a:pt x="1426464" y="1143000"/>
                  <a:pt x="2313432" y="2112264"/>
                  <a:pt x="3502152" y="2258568"/>
                </a:cubicBezTo>
                <a:cubicBezTo>
                  <a:pt x="4846320" y="2423160"/>
                  <a:pt x="6071616" y="1463040"/>
                  <a:pt x="6236208" y="109728"/>
                </a:cubicBezTo>
                <a:cubicBezTo>
                  <a:pt x="6245352" y="73152"/>
                  <a:pt x="6245352" y="36576"/>
                  <a:pt x="6245352" y="0"/>
                </a:cubicBezTo>
                <a:lnTo>
                  <a:pt x="6455664" y="0"/>
                </a:lnTo>
                <a:lnTo>
                  <a:pt x="6455664" y="2532888"/>
                </a:lnTo>
                <a:cubicBezTo>
                  <a:pt x="5660136" y="3310128"/>
                  <a:pt x="4526280" y="3730752"/>
                  <a:pt x="3337560" y="3584448"/>
                </a:cubicBezTo>
                <a:cubicBezTo>
                  <a:pt x="1472184" y="3355848"/>
                  <a:pt x="82296" y="1819656"/>
                  <a:pt x="0" y="0"/>
                </a:cubicBezTo>
                <a:lnTo>
                  <a:pt x="1344168" y="0"/>
                </a:lnTo>
              </a:path>
            </a:pathLst>
          </a:custGeom>
          <a:gradFill>
            <a:gsLst>
              <a:gs pos="13000">
                <a:schemeClr val="accent2">
                  <a:lumMod val="60000"/>
                  <a:lumOff val="40000"/>
                  <a:alpha val="70000"/>
                </a:schemeClr>
              </a:gs>
              <a:gs pos="99000">
                <a:schemeClr val="accent1">
                  <a:alpha val="0"/>
                </a:schemeClr>
              </a:gs>
            </a:gsLst>
            <a:lin ang="108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6" name="Ellipse 49 (Stroke)_#color_$accent1_$accent2-2095&amp;1861"/>
          <p:cNvSpPr/>
          <p:nvPr userDrawn="1">
            <p:custDataLst>
              <p:tags r:id="rId4"/>
            </p:custDataLst>
          </p:nvPr>
        </p:nvSpPr>
        <p:spPr>
          <a:xfrm>
            <a:off x="0" y="5413248"/>
            <a:ext cx="3008376" cy="1444752"/>
          </a:xfrm>
          <a:custGeom>
            <a:rect l="l" t="t" r="r" b="b"/>
            <a:pathLst>
              <a:path w="3008376" h="1444752">
                <a:moveTo>
                  <a:pt x="3008376" y="1444752"/>
                </a:moveTo>
                <a:cubicBezTo>
                  <a:pt x="2898648" y="585216"/>
                  <a:pt x="2139696" y="-45720"/>
                  <a:pt x="1261872" y="0"/>
                </a:cubicBezTo>
                <a:cubicBezTo>
                  <a:pt x="731520" y="36576"/>
                  <a:pt x="283464" y="301752"/>
                  <a:pt x="0" y="694944"/>
                </a:cubicBezTo>
                <a:lnTo>
                  <a:pt x="0" y="1444752"/>
                </a:lnTo>
                <a:lnTo>
                  <a:pt x="493776" y="1444752"/>
                </a:lnTo>
                <a:cubicBezTo>
                  <a:pt x="585216" y="1078992"/>
                  <a:pt x="905256" y="795528"/>
                  <a:pt x="1307592" y="777240"/>
                </a:cubicBezTo>
                <a:cubicBezTo>
                  <a:pt x="1737360" y="749808"/>
                  <a:pt x="2121408" y="1042416"/>
                  <a:pt x="2221992" y="1444752"/>
                </a:cubicBezTo>
                <a:lnTo>
                  <a:pt x="3008376" y="1444752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0"/>
                </a:schemeClr>
              </a:gs>
            </a:gsLst>
            <a:lin ang="499513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8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1054100" y="581892"/>
            <a:ext cx="8966200" cy="311872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9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6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054100" y="4193772"/>
            <a:ext cx="8966200" cy="1382744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8.xml" /><Relationship Id="rId13" Type="http://schemas.openxmlformats.org/officeDocument/2006/relationships/tags" Target="../tags/tag69.xml" /><Relationship Id="rId14" Type="http://schemas.openxmlformats.org/officeDocument/2006/relationships/tags" Target="../tags/tag70.xml" /><Relationship Id="rId15" Type="http://schemas.openxmlformats.org/officeDocument/2006/relationships/tags" Target="../tags/tag71.xml" /><Relationship Id="rId16" Type="http://schemas.openxmlformats.org/officeDocument/2006/relationships/tags" Target="../tags/tag72.xml" /><Relationship Id="rId17" Type="http://schemas.openxmlformats.org/officeDocument/2006/relationships/tags" Target="../tags/tag7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6000" y="1364615"/>
            <a:ext cx="10800000" cy="48133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205" r:id="rId2"/>
    <p:sldLayoutId id="2147486206" r:id="rId3"/>
    <p:sldLayoutId id="2147486207" r:id="rId4"/>
    <p:sldLayoutId id="2147486208" r:id="rId5"/>
    <p:sldLayoutId id="2147486209" r:id="rId6"/>
    <p:sldLayoutId id="2147486210" r:id="rId7"/>
    <p:sldLayoutId id="2147486211" r:id="rId8"/>
    <p:sldLayoutId id="2147486212" r:id="rId9"/>
    <p:sldLayoutId id="2147486213" r:id="rId10"/>
    <p:sldLayoutId id="214748621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2514305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85824" y="2215124"/>
            <a:ext cx="7181850" cy="2804169"/>
          </a:xfrm>
        </p:spPr>
        <p:txBody>
          <a:bodyPr wrap="square">
            <a:normAutofit/>
          </a:bodyPr>
          <a:lstStyle/>
          <a:p>
            <a:r>
              <a:rPr lang="zh-CN" altLang="en-US"/>
              <a:t>木材在建筑中的应用与保养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85824" y="5286375"/>
            <a:ext cx="4238625" cy="904875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95350" y="1495425"/>
            <a:ext cx="2880000" cy="1962150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8" name="序号"/>
          <p:cNvSpPr txBox="1"/>
          <p:nvPr>
            <p:custDataLst>
              <p:tags r:id="rId3"/>
            </p:custDataLst>
          </p:nvPr>
        </p:nvSpPr>
        <p:spPr>
          <a:xfrm>
            <a:off x="6871149" y="1314450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n-ea"/>
              </a:rPr>
              <a:t>01</a:t>
            </a:r>
            <a:endParaRPr lang="en-US" sz="4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4"/>
            </p:custDataLst>
          </p:nvPr>
        </p:nvSpPr>
        <p:spPr>
          <a:xfrm>
            <a:off x="7934693" y="1433925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单击添加目录项标题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5"/>
            </p:custDataLst>
          </p:nvPr>
        </p:nvSpPr>
        <p:spPr>
          <a:xfrm>
            <a:off x="6871149" y="5043901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n-ea"/>
              </a:rPr>
              <a:t>05</a:t>
            </a:r>
            <a:endParaRPr lang="en-US" sz="4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6"/>
            </p:custDataLst>
          </p:nvPr>
        </p:nvSpPr>
        <p:spPr>
          <a:xfrm>
            <a:off x="7934693" y="5163376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木材的应用前景与展望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26" name="序号"/>
          <p:cNvSpPr txBox="1"/>
          <p:nvPr>
            <p:custDataLst>
              <p:tags r:id="rId7"/>
            </p:custDataLst>
          </p:nvPr>
        </p:nvSpPr>
        <p:spPr>
          <a:xfrm>
            <a:off x="6871149" y="2246813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n-ea"/>
              </a:rPr>
              <a:t>02</a:t>
            </a:r>
            <a:endParaRPr lang="en-US" sz="4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8"/>
            </p:custDataLst>
          </p:nvPr>
        </p:nvSpPr>
        <p:spPr>
          <a:xfrm>
            <a:off x="7934693" y="2366288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木材在建筑中的应用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0" name="序号"/>
          <p:cNvSpPr txBox="1"/>
          <p:nvPr>
            <p:custDataLst>
              <p:tags r:id="rId9"/>
            </p:custDataLst>
          </p:nvPr>
        </p:nvSpPr>
        <p:spPr>
          <a:xfrm>
            <a:off x="6871149" y="3179176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n-ea"/>
              </a:rPr>
              <a:t>03</a:t>
            </a:r>
            <a:endParaRPr lang="en-US" sz="4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10"/>
            </p:custDataLst>
          </p:nvPr>
        </p:nvSpPr>
        <p:spPr>
          <a:xfrm>
            <a:off x="7934693" y="3298651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木材的保养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1"/>
            </p:custDataLst>
          </p:nvPr>
        </p:nvSpPr>
        <p:spPr>
          <a:xfrm>
            <a:off x="6871149" y="4111539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n-ea"/>
              </a:rPr>
              <a:t>04</a:t>
            </a:r>
            <a:endParaRPr lang="en-US" sz="4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2"/>
            </p:custDataLst>
          </p:nvPr>
        </p:nvSpPr>
        <p:spPr>
          <a:xfrm>
            <a:off x="7934693" y="4231014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木材的维护与修复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0765" y="3429000"/>
            <a:ext cx="7388860" cy="1714500"/>
          </a:xfrm>
        </p:spPr>
        <p:txBody>
          <a:bodyPr wrap="square" anchor="t" anchorCtr="0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>
            <a:normAutofit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0765" y="3429000"/>
            <a:ext cx="7388860" cy="1714500"/>
          </a:xfrm>
        </p:spPr>
        <p:txBody>
          <a:bodyPr wrap="square" anchor="t" anchorCtr="0">
            <a:normAutofit/>
          </a:bodyPr>
          <a:lstStyle/>
          <a:p>
            <a:r>
              <a:rPr lang="zh-CN" altLang="en-US"/>
              <a:t>木材在建筑中的应用</a:t>
            </a:r>
            <a:endParaRPr lang="zh-CN" altLang="en-US"/>
          </a:p>
        </p:txBody>
      </p:sp>
      <p:sp>
        <p:nvSpPr>
          <p:cNvPr id="10489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>
            <a:normAutofit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木材作为建筑材料的特点</a:t>
            </a:r>
            <a:endParaRPr lang="zh-CN" altLang="en-US"/>
          </a:p>
        </p:txBody>
      </p:sp>
      <p:sp>
        <p:nvSpPr>
          <p:cNvPr id="1048972" name="矩形 3"/>
          <p:cNvSpPr/>
          <p:nvPr>
            <p:custDataLst>
              <p:tags r:id="rId2"/>
            </p:custDataLst>
          </p:nvPr>
        </p:nvSpPr>
        <p:spPr>
          <a:xfrm>
            <a:off x="1054695" y="1708769"/>
            <a:ext cx="4842231" cy="12224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矩形 13"/>
          <p:cNvSpPr/>
          <p:nvPr>
            <p:custDataLst>
              <p:tags r:id="rId3"/>
            </p:custDataLst>
          </p:nvPr>
        </p:nvSpPr>
        <p:spPr>
          <a:xfrm>
            <a:off x="696000" y="1708769"/>
            <a:ext cx="174927" cy="12224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文本框 4"/>
          <p:cNvSpPr txBox="1"/>
          <p:nvPr>
            <p:custDataLst>
              <p:tags r:id="rId4"/>
            </p:custDataLst>
          </p:nvPr>
        </p:nvSpPr>
        <p:spPr>
          <a:xfrm>
            <a:off x="1239726" y="1814231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自然美观：木材具有自然的纹理和颜色，可以营造出温馨、舒适的氛围。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矩形 39"/>
          <p:cNvSpPr/>
          <p:nvPr>
            <p:custDataLst>
              <p:tags r:id="rId5"/>
            </p:custDataLst>
          </p:nvPr>
        </p:nvSpPr>
        <p:spPr>
          <a:xfrm>
            <a:off x="1054695" y="3159968"/>
            <a:ext cx="4842231" cy="12224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5"/>
          <p:cNvSpPr/>
          <p:nvPr>
            <p:custDataLst>
              <p:tags r:id="rId6"/>
            </p:custDataLst>
          </p:nvPr>
        </p:nvSpPr>
        <p:spPr>
          <a:xfrm>
            <a:off x="696000" y="3159968"/>
            <a:ext cx="174927" cy="12224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文本框 41"/>
          <p:cNvSpPr txBox="1"/>
          <p:nvPr>
            <p:custDataLst>
              <p:tags r:id="rId7"/>
            </p:custDataLst>
          </p:nvPr>
        </p:nvSpPr>
        <p:spPr>
          <a:xfrm>
            <a:off x="1239726" y="3265429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保温隔热：木材的导热系数较低，具有良好的保温隔热性能。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12"/>
          <p:cNvSpPr/>
          <p:nvPr>
            <p:custDataLst>
              <p:tags r:id="rId8"/>
            </p:custDataLst>
          </p:nvPr>
        </p:nvSpPr>
        <p:spPr>
          <a:xfrm>
            <a:off x="1054695" y="4611167"/>
            <a:ext cx="4842231" cy="12224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17"/>
          <p:cNvSpPr/>
          <p:nvPr>
            <p:custDataLst>
              <p:tags r:id="rId9"/>
            </p:custDataLst>
          </p:nvPr>
        </p:nvSpPr>
        <p:spPr>
          <a:xfrm>
            <a:off x="696000" y="4611167"/>
            <a:ext cx="174927" cy="12224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文本框 19"/>
          <p:cNvSpPr txBox="1"/>
          <p:nvPr>
            <p:custDataLst>
              <p:tags r:id="rId10"/>
            </p:custDataLst>
          </p:nvPr>
        </p:nvSpPr>
        <p:spPr>
          <a:xfrm>
            <a:off x="1239726" y="4716628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隔音效果好：木材具有良好的隔音效果，可以有效降低噪音污染。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49"/>
          <p:cNvSpPr/>
          <p:nvPr>
            <p:custDataLst>
              <p:tags r:id="rId11"/>
            </p:custDataLst>
          </p:nvPr>
        </p:nvSpPr>
        <p:spPr>
          <a:xfrm>
            <a:off x="6653619" y="1708769"/>
            <a:ext cx="4842231" cy="12224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矩形 26"/>
          <p:cNvSpPr/>
          <p:nvPr>
            <p:custDataLst>
              <p:tags r:id="rId12"/>
            </p:custDataLst>
          </p:nvPr>
        </p:nvSpPr>
        <p:spPr>
          <a:xfrm>
            <a:off x="6294924" y="1708769"/>
            <a:ext cx="174927" cy="12224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文本框 27"/>
          <p:cNvSpPr txBox="1"/>
          <p:nvPr>
            <p:custDataLst>
              <p:tags r:id="rId13"/>
            </p:custDataLst>
          </p:nvPr>
        </p:nvSpPr>
        <p:spPr>
          <a:xfrm>
            <a:off x="6838650" y="1814231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可塑性强：木材可以通过加工制成各种形状和尺寸，满足不同建筑需求。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矩形 64"/>
          <p:cNvSpPr/>
          <p:nvPr>
            <p:custDataLst>
              <p:tags r:id="rId14"/>
            </p:custDataLst>
          </p:nvPr>
        </p:nvSpPr>
        <p:spPr>
          <a:xfrm>
            <a:off x="6653619" y="3159968"/>
            <a:ext cx="4842231" cy="1222435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矩形 65"/>
          <p:cNvSpPr/>
          <p:nvPr>
            <p:custDataLst>
              <p:tags r:id="rId15"/>
            </p:custDataLst>
          </p:nvPr>
        </p:nvSpPr>
        <p:spPr>
          <a:xfrm>
            <a:off x="6294924" y="3159968"/>
            <a:ext cx="174927" cy="1222435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文本框 66"/>
          <p:cNvSpPr txBox="1"/>
          <p:nvPr>
            <p:custDataLst>
              <p:tags r:id="rId16"/>
            </p:custDataLst>
          </p:nvPr>
        </p:nvSpPr>
        <p:spPr>
          <a:xfrm>
            <a:off x="6838650" y="3265429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环保可再生：木材是一种可再生资源，对环境友好。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木材在建筑中的主要用途</a:t>
            </a:r>
            <a:endParaRPr lang="zh-CN" altLang="en-US"/>
          </a:p>
        </p:txBody>
      </p:sp>
      <p:sp>
        <p:nvSpPr>
          <p:cNvPr id="10490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890" y="1364615"/>
            <a:ext cx="1291630" cy="12938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432" y="3113655"/>
            <a:ext cx="2009019" cy="306416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结构材料：用于建造房屋、桥梁、家具等建筑物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42"/>
          <p:cNvSpPr/>
          <p:nvPr>
            <p:custDataLst>
              <p:tags r:id="rId4"/>
            </p:custDataLst>
          </p:nvPr>
        </p:nvSpPr>
        <p:spPr>
          <a:xfrm>
            <a:off x="1450461" y="2733571"/>
            <a:ext cx="1742616" cy="123404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05" y="1364615"/>
            <a:ext cx="1291630" cy="12938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192" y="3113655"/>
            <a:ext cx="2009019" cy="306416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装饰材料：用于室内装修、门窗、地板等装饰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43"/>
          <p:cNvSpPr/>
          <p:nvPr>
            <p:custDataLst>
              <p:tags r:id="rId7"/>
            </p:custDataLst>
          </p:nvPr>
        </p:nvSpPr>
        <p:spPr>
          <a:xfrm>
            <a:off x="3966876" y="2733571"/>
            <a:ext cx="1742616" cy="123404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66" y="1364615"/>
            <a:ext cx="1291630" cy="12938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7" y="3113655"/>
            <a:ext cx="2009019" cy="306416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保温材料：用于墙体、屋顶等部位的保温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44"/>
          <p:cNvSpPr/>
          <p:nvPr>
            <p:custDataLst>
              <p:tags r:id="rId10"/>
            </p:custDataLst>
          </p:nvPr>
        </p:nvSpPr>
        <p:spPr>
          <a:xfrm>
            <a:off x="6481981" y="2733571"/>
            <a:ext cx="1742616" cy="123404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826" y="1364615"/>
            <a:ext cx="1291630" cy="12938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68" y="3113655"/>
            <a:ext cx="2009019" cy="306416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隔音材料：用于墙体、地板等部位的隔音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45"/>
          <p:cNvSpPr/>
          <p:nvPr>
            <p:custDataLst>
              <p:tags r:id="rId13"/>
            </p:custDataLst>
          </p:nvPr>
        </p:nvSpPr>
        <p:spPr>
          <a:xfrm>
            <a:off x="8998397" y="2733571"/>
            <a:ext cx="1742616" cy="123404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木材与其他材料的比较</a:t>
            </a:r>
            <a:endParaRPr lang="zh-CN" altLang="en-US"/>
          </a:p>
        </p:txBody>
      </p:sp>
      <p:sp>
        <p:nvSpPr>
          <p:cNvPr id="1049094" name="五边形 30"/>
          <p:cNvSpPr/>
          <p:nvPr>
            <p:custDataLst>
              <p:tags r:id="rId2"/>
            </p:custDataLst>
          </p:nvPr>
        </p:nvSpPr>
        <p:spPr>
          <a:xfrm>
            <a:off x="696000" y="3203369"/>
            <a:ext cx="2862473" cy="116355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6" name="燕尾形 36"/>
          <p:cNvSpPr/>
          <p:nvPr>
            <p:custDataLst>
              <p:tags r:id="rId3"/>
            </p:custDataLst>
          </p:nvPr>
        </p:nvSpPr>
        <p:spPr>
          <a:xfrm>
            <a:off x="3267800" y="3203369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8" name="燕尾形 37"/>
          <p:cNvSpPr/>
          <p:nvPr>
            <p:custDataLst>
              <p:tags r:id="rId4"/>
            </p:custDataLst>
          </p:nvPr>
        </p:nvSpPr>
        <p:spPr>
          <a:xfrm>
            <a:off x="8411401" y="3203369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0" name="燕尾形 38"/>
          <p:cNvSpPr/>
          <p:nvPr>
            <p:custDataLst>
              <p:tags r:id="rId5"/>
            </p:custDataLst>
          </p:nvPr>
        </p:nvSpPr>
        <p:spPr>
          <a:xfrm>
            <a:off x="5839601" y="3203369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2" name="文本框 3"/>
          <p:cNvSpPr txBox="1"/>
          <p:nvPr>
            <p:custDataLst>
              <p:tags r:id="rId6"/>
            </p:custDataLst>
          </p:nvPr>
        </p:nvSpPr>
        <p:spPr>
          <a:xfrm>
            <a:off x="3207931" y="4615083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木材的缺点：易燃、易腐、易变形、强度较低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4" name="文本框 6"/>
          <p:cNvSpPr txBox="1"/>
          <p:nvPr>
            <p:custDataLst>
              <p:tags r:id="rId7"/>
            </p:custDataLst>
          </p:nvPr>
        </p:nvSpPr>
        <p:spPr>
          <a:xfrm>
            <a:off x="696000" y="1575603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木材的优点：可再生、环保、保温性能好、易于加工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6" name="文本框 7"/>
          <p:cNvSpPr txBox="1"/>
          <p:nvPr>
            <p:custDataLst>
              <p:tags r:id="rId8"/>
            </p:custDataLst>
          </p:nvPr>
        </p:nvSpPr>
        <p:spPr>
          <a:xfrm>
            <a:off x="5837865" y="1575603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木材与其他材料的比较：与钢材相比，木材更轻、更环保；与混凝土相比，木材更易加工、更灵活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8" name="文本框 8"/>
          <p:cNvSpPr txBox="1"/>
          <p:nvPr>
            <p:custDataLst>
              <p:tags r:id="rId9"/>
            </p:custDataLst>
          </p:nvPr>
        </p:nvSpPr>
        <p:spPr>
          <a:xfrm>
            <a:off x="8408798" y="4615083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木材在建筑中的应用：墙体、屋顶、地板、门窗、家具等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木材在现代建筑设计中的应用</a:t>
            </a:r>
            <a:endParaRPr lang="zh-CN" altLang="en-US"/>
          </a:p>
        </p:txBody>
      </p:sp>
      <p:sp>
        <p:nvSpPr>
          <p:cNvPr id="104914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140" y="1364615"/>
            <a:ext cx="4429099" cy="225688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46" name="矩形 65"/>
          <p:cNvSpPr/>
          <p:nvPr>
            <p:custDataLst>
              <p:tags r:id="rId3"/>
            </p:custDataLst>
          </p:nvPr>
        </p:nvSpPr>
        <p:spPr>
          <a:xfrm>
            <a:off x="1191828" y="1728743"/>
            <a:ext cx="218450" cy="21845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文本框 66"/>
          <p:cNvSpPr txBox="1"/>
          <p:nvPr>
            <p:custDataLst>
              <p:tags r:id="rId4"/>
            </p:custDataLst>
          </p:nvPr>
        </p:nvSpPr>
        <p:spPr>
          <a:xfrm>
            <a:off x="1573938" y="1629202"/>
            <a:ext cx="3893513" cy="127630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木材作为建筑材料的优点：环保、可再生、保温隔热、隔音效果好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5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10" y="1364615"/>
            <a:ext cx="4429099" cy="225688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69"/>
          <p:cNvSpPr/>
          <p:nvPr>
            <p:custDataLst>
              <p:tags r:id="rId6"/>
            </p:custDataLst>
          </p:nvPr>
        </p:nvSpPr>
        <p:spPr>
          <a:xfrm>
            <a:off x="6398156" y="1728743"/>
            <a:ext cx="218450" cy="21845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文本框 70"/>
          <p:cNvSpPr txBox="1"/>
          <p:nvPr>
            <p:custDataLst>
              <p:tags r:id="rId7"/>
            </p:custDataLst>
          </p:nvPr>
        </p:nvSpPr>
        <p:spPr>
          <a:xfrm>
            <a:off x="6780908" y="1629202"/>
            <a:ext cx="3893513" cy="127630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木材在建筑设计中的应用范围：室内装修、室外景观、家具设计等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5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140" y="3921219"/>
            <a:ext cx="4429099" cy="225688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58" name="文本框 74"/>
          <p:cNvSpPr txBox="1"/>
          <p:nvPr>
            <p:custDataLst>
              <p:tags r:id="rId9"/>
            </p:custDataLst>
          </p:nvPr>
        </p:nvSpPr>
        <p:spPr>
          <a:xfrm>
            <a:off x="1573938" y="4185164"/>
            <a:ext cx="3893513" cy="127630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木材在建筑设计中的创新应用：3D打印、模块化设计、智能家具等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60" name="矩形 73"/>
          <p:cNvSpPr/>
          <p:nvPr>
            <p:custDataLst>
              <p:tags r:id="rId10"/>
            </p:custDataLst>
          </p:nvPr>
        </p:nvSpPr>
        <p:spPr>
          <a:xfrm>
            <a:off x="1191828" y="4285347"/>
            <a:ext cx="218450" cy="21845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50" y="3921219"/>
            <a:ext cx="4429099" cy="225688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84"/>
          <p:cNvSpPr/>
          <p:nvPr>
            <p:custDataLst>
              <p:tags r:id="rId12"/>
            </p:custDataLst>
          </p:nvPr>
        </p:nvSpPr>
        <p:spPr>
          <a:xfrm>
            <a:off x="6457238" y="4285347"/>
            <a:ext cx="218450" cy="21845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文本框 85"/>
          <p:cNvSpPr txBox="1"/>
          <p:nvPr>
            <p:custDataLst>
              <p:tags r:id="rId13"/>
            </p:custDataLst>
          </p:nvPr>
        </p:nvSpPr>
        <p:spPr>
          <a:xfrm>
            <a:off x="6839348" y="4185164"/>
            <a:ext cx="3893513" cy="127630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木材在建筑设计中的保养方法：防潮、防蛀、防火、定期维护等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0765" y="3429000"/>
            <a:ext cx="7388860" cy="1714500"/>
          </a:xfrm>
        </p:spPr>
        <p:txBody>
          <a:bodyPr wrap="square" anchor="t" anchorCtr="0">
            <a:normAutofit/>
          </a:bodyPr>
          <a:lstStyle/>
          <a:p>
            <a:r>
              <a:rPr lang="zh-CN" altLang="en-US"/>
              <a:t>木材的保养</a:t>
            </a:r>
            <a:endParaRPr lang="zh-CN" altLang="en-US"/>
          </a:p>
        </p:txBody>
      </p:sp>
      <p:sp>
        <p:nvSpPr>
          <p:cNvPr id="10492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>
            <a:normAutofit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木材的防腐防虫处理</a:t>
            </a:r>
            <a:endParaRPr lang="zh-CN" altLang="en-US"/>
          </a:p>
        </p:txBody>
      </p:sp>
      <p:sp>
        <p:nvSpPr>
          <p:cNvPr id="1049250" name="矩形 38"/>
          <p:cNvSpPr/>
          <p:nvPr>
            <p:custDataLst>
              <p:tags r:id="rId2"/>
            </p:custDataLst>
          </p:nvPr>
        </p:nvSpPr>
        <p:spPr>
          <a:xfrm rot="204112">
            <a:off x="1478409" y="1364615"/>
            <a:ext cx="4095361" cy="2137592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39"/>
          <p:cNvSpPr/>
          <p:nvPr>
            <p:custDataLst>
              <p:tags r:id="rId3"/>
            </p:custDataLst>
          </p:nvPr>
        </p:nvSpPr>
        <p:spPr>
          <a:xfrm>
            <a:off x="1483141" y="1365291"/>
            <a:ext cx="4095361" cy="213759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TextBox 2"/>
          <p:cNvSpPr txBox="1"/>
          <p:nvPr>
            <p:custDataLst>
              <p:tags r:id="rId4"/>
            </p:custDataLst>
          </p:nvPr>
        </p:nvSpPr>
        <p:spPr>
          <a:xfrm>
            <a:off x="1720426" y="1532269"/>
            <a:ext cx="3638368" cy="1765102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防腐处理：使用防腐剂，如铜唑、氟唑等，防止木材腐烂和霉变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56" name="矩形 100"/>
          <p:cNvSpPr/>
          <p:nvPr>
            <p:custDataLst>
              <p:tags r:id="rId5"/>
            </p:custDataLst>
          </p:nvPr>
        </p:nvSpPr>
        <p:spPr>
          <a:xfrm rot="204112">
            <a:off x="6612821" y="1364615"/>
            <a:ext cx="4095361" cy="2137592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101"/>
          <p:cNvSpPr/>
          <p:nvPr>
            <p:custDataLst>
              <p:tags r:id="rId6"/>
            </p:custDataLst>
          </p:nvPr>
        </p:nvSpPr>
        <p:spPr>
          <a:xfrm>
            <a:off x="6618229" y="1365291"/>
            <a:ext cx="4095361" cy="213759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TextBox 2"/>
          <p:cNvSpPr txBox="1"/>
          <p:nvPr>
            <p:custDataLst>
              <p:tags r:id="rId7"/>
            </p:custDataLst>
          </p:nvPr>
        </p:nvSpPr>
        <p:spPr>
          <a:xfrm>
            <a:off x="6856190" y="1532269"/>
            <a:ext cx="3638368" cy="1765102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防虫处理：使用杀虫剂，如氯氰菊酯、溴氰菊酯等，防止木材被虫蛀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62" name="矩形 122"/>
          <p:cNvSpPr/>
          <p:nvPr>
            <p:custDataLst>
              <p:tags r:id="rId8"/>
            </p:custDataLst>
          </p:nvPr>
        </p:nvSpPr>
        <p:spPr>
          <a:xfrm rot="204112">
            <a:off x="1478409" y="4039647"/>
            <a:ext cx="4095361" cy="2137592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123"/>
          <p:cNvSpPr/>
          <p:nvPr>
            <p:custDataLst>
              <p:tags r:id="rId9"/>
            </p:custDataLst>
          </p:nvPr>
        </p:nvSpPr>
        <p:spPr>
          <a:xfrm>
            <a:off x="1483141" y="4040323"/>
            <a:ext cx="4095361" cy="213759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TextBox 2"/>
          <p:cNvSpPr txBox="1"/>
          <p:nvPr>
            <p:custDataLst>
              <p:tags r:id="rId10"/>
            </p:custDataLst>
          </p:nvPr>
        </p:nvSpPr>
        <p:spPr>
          <a:xfrm>
            <a:off x="1719750" y="4207301"/>
            <a:ext cx="3638368" cy="1765102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处理方法：浸泡、喷涂、熏蒸等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68" name="矩形 89"/>
          <p:cNvSpPr/>
          <p:nvPr>
            <p:custDataLst>
              <p:tags r:id="rId11"/>
            </p:custDataLst>
          </p:nvPr>
        </p:nvSpPr>
        <p:spPr>
          <a:xfrm rot="204112">
            <a:off x="6612821" y="4039647"/>
            <a:ext cx="4095361" cy="2137592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90"/>
          <p:cNvSpPr/>
          <p:nvPr>
            <p:custDataLst>
              <p:tags r:id="rId12"/>
            </p:custDataLst>
          </p:nvPr>
        </p:nvSpPr>
        <p:spPr>
          <a:xfrm>
            <a:off x="6618229" y="4040323"/>
            <a:ext cx="4095361" cy="213759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TextBox 2"/>
          <p:cNvSpPr txBox="1"/>
          <p:nvPr>
            <p:custDataLst>
              <p:tags r:id="rId13"/>
            </p:custDataLst>
          </p:nvPr>
        </p:nvSpPr>
        <p:spPr>
          <a:xfrm>
            <a:off x="6854838" y="4207301"/>
            <a:ext cx="3638368" cy="1765102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注意事项：选择合适的防腐防虫剂，避免对环境和人体造成危害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木材的防水处理</a:t>
            </a:r>
            <a:endParaRPr lang="zh-CN" altLang="en-US"/>
          </a:p>
        </p:txBody>
      </p:sp>
      <p:sp>
        <p:nvSpPr>
          <p:cNvPr id="104930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140" y="1364615"/>
            <a:ext cx="4429099" cy="225688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0" name="矩形 65"/>
          <p:cNvSpPr/>
          <p:nvPr>
            <p:custDataLst>
              <p:tags r:id="rId3"/>
            </p:custDataLst>
          </p:nvPr>
        </p:nvSpPr>
        <p:spPr>
          <a:xfrm>
            <a:off x="1191828" y="1728743"/>
            <a:ext cx="218450" cy="21845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文本框 66"/>
          <p:cNvSpPr txBox="1"/>
          <p:nvPr>
            <p:custDataLst>
              <p:tags r:id="rId4"/>
            </p:custDataLst>
          </p:nvPr>
        </p:nvSpPr>
        <p:spPr>
          <a:xfrm>
            <a:off x="1573938" y="1629202"/>
            <a:ext cx="3893513" cy="127630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防水涂料：选择合适的防水涂料，如丙烯酸、聚氨酯等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10" y="1364615"/>
            <a:ext cx="4429099" cy="225688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69"/>
          <p:cNvSpPr/>
          <p:nvPr>
            <p:custDataLst>
              <p:tags r:id="rId6"/>
            </p:custDataLst>
          </p:nvPr>
        </p:nvSpPr>
        <p:spPr>
          <a:xfrm>
            <a:off x="6398156" y="1728743"/>
            <a:ext cx="218450" cy="21845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70"/>
          <p:cNvSpPr txBox="1"/>
          <p:nvPr>
            <p:custDataLst>
              <p:tags r:id="rId7"/>
            </p:custDataLst>
          </p:nvPr>
        </p:nvSpPr>
        <p:spPr>
          <a:xfrm>
            <a:off x="6780908" y="1629202"/>
            <a:ext cx="3893513" cy="127630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涂刷方法：按照说明书的指导，均匀涂刷在木材表面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2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140" y="3921219"/>
            <a:ext cx="4429099" cy="225688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2" name="文本框 74"/>
          <p:cNvSpPr txBox="1"/>
          <p:nvPr>
            <p:custDataLst>
              <p:tags r:id="rId9"/>
            </p:custDataLst>
          </p:nvPr>
        </p:nvSpPr>
        <p:spPr>
          <a:xfrm>
            <a:off x="1573938" y="4185164"/>
            <a:ext cx="3893513" cy="127630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干燥时间：根据涂料的类型和厚度，等待适当的干燥时间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24" name="矩形 73"/>
          <p:cNvSpPr/>
          <p:nvPr>
            <p:custDataLst>
              <p:tags r:id="rId10"/>
            </p:custDataLst>
          </p:nvPr>
        </p:nvSpPr>
        <p:spPr>
          <a:xfrm>
            <a:off x="1191828" y="4285347"/>
            <a:ext cx="218450" cy="21845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50" y="3921219"/>
            <a:ext cx="4429099" cy="225688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矩形 84"/>
          <p:cNvSpPr/>
          <p:nvPr>
            <p:custDataLst>
              <p:tags r:id="rId12"/>
            </p:custDataLst>
          </p:nvPr>
        </p:nvSpPr>
        <p:spPr>
          <a:xfrm>
            <a:off x="6457238" y="4285347"/>
            <a:ext cx="218450" cy="21845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文本框 85"/>
          <p:cNvSpPr txBox="1"/>
          <p:nvPr>
            <p:custDataLst>
              <p:tags r:id="rId13"/>
            </p:custDataLst>
          </p:nvPr>
        </p:nvSpPr>
        <p:spPr>
          <a:xfrm>
            <a:off x="6839348" y="4185164"/>
            <a:ext cx="3893513" cy="127630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防水效果检查：涂刷完成后，进行防水效果检查，确保木材得到有效保护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木材的防晒处理</a:t>
            </a:r>
            <a:endParaRPr lang="zh-CN" altLang="en-US"/>
          </a:p>
        </p:txBody>
      </p:sp>
      <p:sp>
        <p:nvSpPr>
          <p:cNvPr id="1049366" name="矩形 3"/>
          <p:cNvSpPr/>
          <p:nvPr>
            <p:custDataLst>
              <p:tags r:id="rId2"/>
            </p:custDataLst>
          </p:nvPr>
        </p:nvSpPr>
        <p:spPr>
          <a:xfrm>
            <a:off x="1563947" y="1364615"/>
            <a:ext cx="9598408" cy="10553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13"/>
          <p:cNvSpPr/>
          <p:nvPr>
            <p:custDataLst>
              <p:tags r:id="rId3"/>
            </p:custDataLst>
          </p:nvPr>
        </p:nvSpPr>
        <p:spPr>
          <a:xfrm>
            <a:off x="1029706" y="1364615"/>
            <a:ext cx="260306" cy="10553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4"/>
          <p:cNvSpPr txBox="1"/>
          <p:nvPr>
            <p:custDataLst>
              <p:tags r:id="rId4"/>
            </p:custDataLst>
          </p:nvPr>
        </p:nvSpPr>
        <p:spPr>
          <a:xfrm>
            <a:off x="1838772" y="1455795"/>
            <a:ext cx="9183987" cy="87301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防晒油的使用：在木材表面涂抹防晒油，可以有效阻挡紫外线对木材的伤害。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39"/>
          <p:cNvSpPr/>
          <p:nvPr>
            <p:custDataLst>
              <p:tags r:id="rId5"/>
            </p:custDataLst>
          </p:nvPr>
        </p:nvSpPr>
        <p:spPr>
          <a:xfrm>
            <a:off x="1563947" y="2617383"/>
            <a:ext cx="9598408" cy="10553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5"/>
          <p:cNvSpPr/>
          <p:nvPr>
            <p:custDataLst>
              <p:tags r:id="rId6"/>
            </p:custDataLst>
          </p:nvPr>
        </p:nvSpPr>
        <p:spPr>
          <a:xfrm>
            <a:off x="1029706" y="2617383"/>
            <a:ext cx="260306" cy="10553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41"/>
          <p:cNvSpPr txBox="1"/>
          <p:nvPr>
            <p:custDataLst>
              <p:tags r:id="rId7"/>
            </p:custDataLst>
          </p:nvPr>
        </p:nvSpPr>
        <p:spPr>
          <a:xfrm>
            <a:off x="1838772" y="2708563"/>
            <a:ext cx="9183987" cy="87301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遮阳设施：在户外使用木材时，可以搭建遮阳设施，如遮阳伞、遮阳网等，以减少木材受到的阳光直射。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12"/>
          <p:cNvSpPr/>
          <p:nvPr>
            <p:custDataLst>
              <p:tags r:id="rId8"/>
            </p:custDataLst>
          </p:nvPr>
        </p:nvSpPr>
        <p:spPr>
          <a:xfrm>
            <a:off x="1563947" y="3870151"/>
            <a:ext cx="9598408" cy="10553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17"/>
          <p:cNvSpPr/>
          <p:nvPr>
            <p:custDataLst>
              <p:tags r:id="rId9"/>
            </p:custDataLst>
          </p:nvPr>
        </p:nvSpPr>
        <p:spPr>
          <a:xfrm>
            <a:off x="1029706" y="3870151"/>
            <a:ext cx="260306" cy="10553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文本框 19"/>
          <p:cNvSpPr txBox="1"/>
          <p:nvPr>
            <p:custDataLst>
              <p:tags r:id="rId10"/>
            </p:custDataLst>
          </p:nvPr>
        </p:nvSpPr>
        <p:spPr>
          <a:xfrm>
            <a:off x="1838772" y="3961331"/>
            <a:ext cx="9183987" cy="87301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木材的干燥处理：在木材使用前，对其进行干燥处理，可以减少木材内部的水分，从而降低木材受到的阳光伤害。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49"/>
          <p:cNvSpPr/>
          <p:nvPr>
            <p:custDataLst>
              <p:tags r:id="rId11"/>
            </p:custDataLst>
          </p:nvPr>
        </p:nvSpPr>
        <p:spPr>
          <a:xfrm>
            <a:off x="1563947" y="5122277"/>
            <a:ext cx="9598408" cy="10553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26"/>
          <p:cNvSpPr/>
          <p:nvPr>
            <p:custDataLst>
              <p:tags r:id="rId12"/>
            </p:custDataLst>
          </p:nvPr>
        </p:nvSpPr>
        <p:spPr>
          <a:xfrm>
            <a:off x="1029706" y="5122277"/>
            <a:ext cx="260306" cy="10553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27"/>
          <p:cNvSpPr txBox="1"/>
          <p:nvPr>
            <p:custDataLst>
              <p:tags r:id="rId13"/>
            </p:custDataLst>
          </p:nvPr>
        </p:nvSpPr>
        <p:spPr>
          <a:xfrm>
            <a:off x="1838772" y="5213457"/>
            <a:ext cx="9183987" cy="87301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定期检查和维护：定期检查木材的使用情况，如有损坏或变形，应及时进行修复或更换。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https://d.book118.com/177125143051006033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6.xml><?xml version="1.0" encoding="utf-8"?>
<p:tagLst xmlns:p="http://schemas.openxmlformats.org/presentationml/2006/main">
  <p:tag name="KSO_WM_BEAUTIFY_FLAG" val="#wm#"/>
  <p:tag name="KSO_WM_SLIDE_ID" val="custom2023328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1"/>
  <p:tag name="KSO_WM_UNIT_DIAGRAM_ISNUMVISUAL" val="0"/>
  <p:tag name="KSO_WM_UNIT_DIAGRAM_ISREFERUNIT" val="0"/>
  <p:tag name="KSO_WM_UNIT_HIGHLIGHT" val="0"/>
  <p:tag name="KSO_WM_UNIT_ID" val="custom2023328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1.xml><?xml version="1.0" encoding="utf-8"?>
<p:tagLst xmlns:p="http://schemas.openxmlformats.org/presentationml/2006/main">
  <p:tag name="KSO_WM_BEAUTIFY_FLAG" val="#wm#"/>
  <p:tag name="KSO_WM_SLIDE_ID" val="custom202332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1"/>
  <p:tag name="KSO_WM_UNIT_DIAGRAM_ISNUMVISUAL" val="0"/>
  <p:tag name="KSO_WM_UNIT_DIAGRAM_ISREFERUNIT" val="0"/>
  <p:tag name="KSO_WM_UNIT_HIGHLIGHT" val="0"/>
  <p:tag name="KSO_WM_UNIT_ID" val="custom2023328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4.xml><?xml version="1.0" encoding="utf-8"?>
<p:tagLst xmlns:p="http://schemas.openxmlformats.org/presentationml/2006/main">
  <p:tag name="KSO_WM_BEAUTIFY_FLAG" val="#wm#"/>
  <p:tag name="KSO_WM_SLIDE_ID" val="custom202332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1"/>
  <p:tag name="KSO_WM_UNIT_DIAGRAM_ISNUMVISUAL" val="0"/>
  <p:tag name="KSO_WM_UNIT_DIAGRAM_ISREFERUNIT" val="0"/>
  <p:tag name="KSO_WM_UNIT_HIGHLIGHT" val="0"/>
  <p:tag name="KSO_WM_UNIT_ID" val="custom2023328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44.xml><?xml version="1.0" encoding="utf-8"?>
<p:tagLst xmlns:p="http://schemas.openxmlformats.org/presentationml/2006/main">
  <p:tag name="KSO_WM_BEAUTIFY_FLAG" val="#wm#"/>
  <p:tag name="KSO_WM_SLIDE_ID" val="custom202332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2">
      <a:dk1>
        <a:srgbClr val="000000"/>
      </a:dk1>
      <a:lt1>
        <a:srgbClr val="FFFFFF"/>
      </a:lt1>
      <a:dk2>
        <a:srgbClr val="1C1616"/>
      </a:dk2>
      <a:lt2>
        <a:srgbClr val="FFFEFE"/>
      </a:lt2>
      <a:accent1>
        <a:srgbClr val="EB2D2D"/>
      </a:accent1>
      <a:accent2>
        <a:srgbClr val="960000"/>
      </a:accent2>
      <a:accent3>
        <a:srgbClr val="8830FE"/>
      </a:accent3>
      <a:accent4>
        <a:srgbClr val="17D594"/>
      </a:accent4>
      <a:accent5>
        <a:srgbClr val="FF4D00"/>
      </a:accent5>
      <a:accent6>
        <a:srgbClr val="FFC000"/>
      </a:accent6>
      <a:hlink>
        <a:srgbClr val="658BD5"/>
      </a:hlink>
      <a:folHlink>
        <a:srgbClr val="A16AA5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木材在建筑中的应用与保养</vt:lpstr>
      <vt:lpstr>目录</vt:lpstr>
      <vt:lpstr>添加章节标题</vt:lpstr>
      <vt:lpstr>木材在建筑中的应用</vt:lpstr>
      <vt:lpstr>木材作为建筑材料的特点</vt:lpstr>
      <vt:lpstr>木材在建筑中的主要用途</vt:lpstr>
      <vt:lpstr>木材与其他材料的比较</vt:lpstr>
      <vt:lpstr>木材在现代建筑设计中的应用</vt:lpstr>
      <vt:lpstr>木材的保养</vt:lpstr>
      <vt:lpstr>木材的防腐防虫处理</vt:lpstr>
      <vt:lpstr>木材的防水处理</vt:lpstr>
      <vt:lpstr>木材的防晒处理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2024-09-06T16:10:25.189</cp:lastPrinted>
  <dcterms:created xsi:type="dcterms:W3CDTF">2024-09-06T08:10:25Z</dcterms:created>
  <dcterms:modified xsi:type="dcterms:W3CDTF">2024-09-06T08:10:27Z</dcterms:modified>
</cp:coreProperties>
</file>