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20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D1D94-5B17-4784-B992-BB39AD16F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317D0-60E7-49CF-B783-E2477E333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EB61D-E4D8-4262-A331-BA8C26323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B8A32-D0FC-4FAA-B5F0-A1789DD11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588C66-AA76-4766-9F27-7FE7BCD23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E71000-647E-43C2-AE85-CC6F90339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637ADF-486A-45EC-841A-AAF85D349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4EA5B-F31A-4727-B7AC-D72BE8583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FF050-9D1B-491D-8C33-F230F94DD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C43A3-770D-4AE8-B57B-F240F92CB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06A34-0FD8-46C7-BA0E-31AB04D5C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r>
              <a:rPr lang="en-US" altLang="zh-CN">
                <a:sym typeface="+mn-ea"/>
              </a:rPr>
              <a:t>78kckyk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  <a:cs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8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196" r:id="rId2"/>
    <p:sldLayoutId id="2147486197" r:id="rId3"/>
    <p:sldLayoutId id="2147486198" r:id="rId4"/>
    <p:sldLayoutId id="2147486199" r:id="rId5"/>
    <p:sldLayoutId id="2147486200" r:id="rId6"/>
    <p:sldLayoutId id="2147486201" r:id="rId7"/>
    <p:sldLayoutId id="2147486202" r:id="rId8"/>
    <p:sldLayoutId id="2147486203" r:id="rId9"/>
    <p:sldLayoutId id="2147486204" r:id="rId10"/>
    <p:sldLayoutId id="214748620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75000"/>
            </a:schemeClr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20" Type="http://schemas.openxmlformats.org/officeDocument/2006/relationships/tags" Target="../tags/tag178.xml" /><Relationship Id="rId21" Type="http://schemas.openxmlformats.org/officeDocument/2006/relationships/tags" Target="../tags/tag179.xml" /><Relationship Id="rId22" Type="http://schemas.openxmlformats.org/officeDocument/2006/relationships/tags" Target="../tags/tag180.xml" /><Relationship Id="rId23" Type="http://schemas.openxmlformats.org/officeDocument/2006/relationships/tags" Target="../tags/tag181.xml" /><Relationship Id="rId24" Type="http://schemas.openxmlformats.org/officeDocument/2006/relationships/tags" Target="../tags/tag182.xml" /><Relationship Id="rId25" Type="http://schemas.openxmlformats.org/officeDocument/2006/relationships/tags" Target="../tags/tag183.xml" /><Relationship Id="rId26" Type="http://schemas.openxmlformats.org/officeDocument/2006/relationships/tags" Target="../tags/tag184.xml" /><Relationship Id="rId27" Type="http://schemas.openxmlformats.org/officeDocument/2006/relationships/tags" Target="../tags/tag185.xml" /><Relationship Id="rId28" Type="http://schemas.openxmlformats.org/officeDocument/2006/relationships/tags" Target="../tags/tag186.xml" /><Relationship Id="rId29" Type="http://schemas.openxmlformats.org/officeDocument/2006/relationships/tags" Target="../tags/tag187.xml" /><Relationship Id="rId3" Type="http://schemas.openxmlformats.org/officeDocument/2006/relationships/tags" Target="../tags/tag161.xml" /><Relationship Id="rId30" Type="http://schemas.openxmlformats.org/officeDocument/2006/relationships/tags" Target="../tags/tag188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2602505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/>
          </a:bodyPr>
          <a:lstStyle/>
          <a:p>
            <a:r>
              <a:rPr lang="zh-CN" altLang="en-US"/>
              <a:t>医学影像检查技术学课件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汇报人：小无名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4"/>
            </p:custDataLst>
          </p:nvPr>
        </p:nvSpPr>
        <p:spPr>
          <a:xfrm>
            <a:off x="5260489" y="16660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0" name="项标题"/>
          <p:cNvSpPr txBox="1"/>
          <p:nvPr>
            <p:custDataLst>
              <p:tags r:id="rId5"/>
            </p:custDataLst>
          </p:nvPr>
        </p:nvSpPr>
        <p:spPr>
          <a:xfrm>
            <a:off x="6582927" y="17692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单击添加目录项标题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5260489" y="408432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4" name="项标题"/>
          <p:cNvSpPr txBox="1"/>
          <p:nvPr>
            <p:custDataLst>
              <p:tags r:id="rId7"/>
            </p:custDataLst>
          </p:nvPr>
        </p:nvSpPr>
        <p:spPr>
          <a:xfrm>
            <a:off x="6582927" y="418745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医学影像检查技术的应用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6" name="序号"/>
          <p:cNvSpPr txBox="1"/>
          <p:nvPr>
            <p:custDataLst>
              <p:tags r:id="rId8"/>
            </p:custDataLst>
          </p:nvPr>
        </p:nvSpPr>
        <p:spPr>
          <a:xfrm>
            <a:off x="5260489" y="247216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8" name="项标题"/>
          <p:cNvSpPr txBox="1"/>
          <p:nvPr>
            <p:custDataLst>
              <p:tags r:id="rId9"/>
            </p:custDataLst>
          </p:nvPr>
        </p:nvSpPr>
        <p:spPr>
          <a:xfrm>
            <a:off x="6582927" y="257529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医学影像检查技术概述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0" name="序号"/>
          <p:cNvSpPr txBox="1"/>
          <p:nvPr>
            <p:custDataLst>
              <p:tags r:id="rId10"/>
            </p:custDataLst>
          </p:nvPr>
        </p:nvSpPr>
        <p:spPr>
          <a:xfrm>
            <a:off x="5260489" y="327824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2" name="项标题"/>
          <p:cNvSpPr txBox="1"/>
          <p:nvPr>
            <p:custDataLst>
              <p:tags r:id="rId11"/>
            </p:custDataLst>
          </p:nvPr>
        </p:nvSpPr>
        <p:spPr>
          <a:xfrm>
            <a:off x="6582927" y="338137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内科学影本造影检查技术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5260489" y="489040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6" name="项标题"/>
          <p:cNvSpPr txBox="1"/>
          <p:nvPr>
            <p:custDataLst>
              <p:tags r:id="rId13"/>
            </p:custDataLst>
          </p:nvPr>
        </p:nvSpPr>
        <p:spPr>
          <a:xfrm>
            <a:off x="6582927" y="499353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医学影像检查技术的未来发展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8" name="序号"/>
          <p:cNvSpPr txBox="1"/>
          <p:nvPr>
            <p:custDataLst>
              <p:tags r:id="rId14"/>
            </p:custDataLst>
          </p:nvPr>
        </p:nvSpPr>
        <p:spPr>
          <a:xfrm>
            <a:off x="5260489" y="56964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06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90" name="项标题"/>
          <p:cNvSpPr txBox="1"/>
          <p:nvPr>
            <p:custDataLst>
              <p:tags r:id="rId15"/>
            </p:custDataLst>
          </p:nvPr>
        </p:nvSpPr>
        <p:spPr>
          <a:xfrm>
            <a:off x="6582927" y="57996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医学影像检查技术的实践操作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医学影像检查技术概述</a:t>
            </a:r>
            <a:endParaRPr lang="zh-CN" altLang="en-US"/>
          </a:p>
        </p:txBody>
      </p:sp>
      <p:sp>
        <p:nvSpPr>
          <p:cNvPr id="10490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医学影像检查技术的定义和作用</a:t>
            </a:r>
            <a:endParaRPr lang="zh-CN" altLang="en-US"/>
          </a:p>
        </p:txBody>
      </p:sp>
      <p:sp>
        <p:nvSpPr>
          <p:cNvPr id="1049070" name="五边形 30"/>
          <p:cNvSpPr/>
          <p:nvPr>
            <p:custDataLst>
              <p:tags r:id="rId2"/>
            </p:custDataLst>
          </p:nvPr>
        </p:nvSpPr>
        <p:spPr>
          <a:xfrm>
            <a:off x="6948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2" name="燕尾形 36"/>
          <p:cNvSpPr/>
          <p:nvPr>
            <p:custDataLst>
              <p:tags r:id="rId3"/>
            </p:custDataLst>
          </p:nvPr>
        </p:nvSpPr>
        <p:spPr>
          <a:xfrm>
            <a:off x="32666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4" name="燕尾形 37"/>
          <p:cNvSpPr/>
          <p:nvPr>
            <p:custDataLst>
              <p:tags r:id="rId4"/>
            </p:custDataLst>
          </p:nvPr>
        </p:nvSpPr>
        <p:spPr>
          <a:xfrm>
            <a:off x="84102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6" name="燕尾形 38"/>
          <p:cNvSpPr/>
          <p:nvPr>
            <p:custDataLst>
              <p:tags r:id="rId5"/>
            </p:custDataLst>
          </p:nvPr>
        </p:nvSpPr>
        <p:spPr>
          <a:xfrm>
            <a:off x="5838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8" name="文本框 3"/>
          <p:cNvSpPr txBox="1"/>
          <p:nvPr>
            <p:custDataLst>
              <p:tags r:id="rId6"/>
            </p:custDataLst>
          </p:nvPr>
        </p:nvSpPr>
        <p:spPr>
          <a:xfrm>
            <a:off x="3206730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作用：帮助医生了解患者的病情，制定治疗方案，评估治疗效果。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0" name="文本框 6"/>
          <p:cNvSpPr txBox="1"/>
          <p:nvPr>
            <p:custDataLst>
              <p:tags r:id="rId7"/>
            </p:custDataLst>
          </p:nvPr>
        </p:nvSpPr>
        <p:spPr>
          <a:xfrm>
            <a:off x="6948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定义：通过影像设备获取人体内部结构和功能的图像，用于诊断和治疗疾病。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2" name="文本框 7"/>
          <p:cNvSpPr txBox="1"/>
          <p:nvPr>
            <p:custDataLst>
              <p:tags r:id="rId8"/>
            </p:custDataLst>
          </p:nvPr>
        </p:nvSpPr>
        <p:spPr>
          <a:xfrm>
            <a:off x="58366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应用领域：包括放射学、超声学、核医学、磁共振成像等。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4" name="文本框 8"/>
          <p:cNvSpPr txBox="1"/>
          <p:nvPr>
            <p:custDataLst>
              <p:tags r:id="rId9"/>
            </p:custDataLst>
          </p:nvPr>
        </p:nvSpPr>
        <p:spPr>
          <a:xfrm>
            <a:off x="84075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技术发展：从传统的X射线成像到现代的多模态成像，技术不断进步，为医学诊断和治疗提供了更多选择。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医学影像检查技术的分类</a:t>
            </a:r>
            <a:endParaRPr lang="zh-CN" altLang="en-US"/>
          </a:p>
        </p:txBody>
      </p:sp>
      <p:sp>
        <p:nvSpPr>
          <p:cNvPr id="1049124" name="矩形 15"/>
          <p:cNvSpPr/>
          <p:nvPr>
            <p:custDataLst>
              <p:tags r:id="rId2"/>
            </p:custDataLst>
          </p:nvPr>
        </p:nvSpPr>
        <p:spPr>
          <a:xfrm>
            <a:off x="2654942" y="1433258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X射线检查：包括普通X射线、CT、MRI等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任意多边形 17"/>
          <p:cNvSpPr/>
          <p:nvPr>
            <p:custDataLst>
              <p:tags r:id="rId3"/>
            </p:custDataLst>
          </p:nvPr>
        </p:nvSpPr>
        <p:spPr>
          <a:xfrm flipV="1">
            <a:off x="2581493" y="136440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任意多边形 18"/>
          <p:cNvSpPr/>
          <p:nvPr>
            <p:custDataLst>
              <p:tags r:id="rId4"/>
            </p:custDataLst>
          </p:nvPr>
        </p:nvSpPr>
        <p:spPr>
          <a:xfrm flipH="1">
            <a:off x="8377837" y="177525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27"/>
          <p:cNvSpPr/>
          <p:nvPr>
            <p:custDataLst>
              <p:tags r:id="rId5"/>
            </p:custDataLst>
          </p:nvPr>
        </p:nvSpPr>
        <p:spPr>
          <a:xfrm>
            <a:off x="2654942" y="2476080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超声检查：包括B超、彩色多普勒超声等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任意多边形 29"/>
          <p:cNvSpPr/>
          <p:nvPr>
            <p:custDataLst>
              <p:tags r:id="rId6"/>
            </p:custDataLst>
          </p:nvPr>
        </p:nvSpPr>
        <p:spPr>
          <a:xfrm flipV="1">
            <a:off x="2581493" y="240722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任意多边形 30"/>
          <p:cNvSpPr/>
          <p:nvPr>
            <p:custDataLst>
              <p:tags r:id="rId7"/>
            </p:custDataLst>
          </p:nvPr>
        </p:nvSpPr>
        <p:spPr>
          <a:xfrm flipH="1">
            <a:off x="8377837" y="281807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5"/>
          <p:cNvSpPr/>
          <p:nvPr>
            <p:custDataLst>
              <p:tags r:id="rId8"/>
            </p:custDataLst>
          </p:nvPr>
        </p:nvSpPr>
        <p:spPr>
          <a:xfrm>
            <a:off x="2654942" y="3518902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核素检查：包括PET、SPECT等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任意多边形 7"/>
          <p:cNvSpPr/>
          <p:nvPr>
            <p:custDataLst>
              <p:tags r:id="rId9"/>
            </p:custDataLst>
          </p:nvPr>
        </p:nvSpPr>
        <p:spPr>
          <a:xfrm flipV="1">
            <a:off x="2581493" y="3450043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任意多边形 8"/>
          <p:cNvSpPr/>
          <p:nvPr>
            <p:custDataLst>
              <p:tags r:id="rId10"/>
            </p:custDataLst>
          </p:nvPr>
        </p:nvSpPr>
        <p:spPr>
          <a:xfrm flipH="1">
            <a:off x="8377837" y="3860898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10"/>
          <p:cNvSpPr/>
          <p:nvPr>
            <p:custDataLst>
              <p:tags r:id="rId11"/>
            </p:custDataLst>
          </p:nvPr>
        </p:nvSpPr>
        <p:spPr>
          <a:xfrm>
            <a:off x="2654942" y="4561724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磁共振检查：包括MRI、fMRI等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任意多边形 12"/>
          <p:cNvSpPr/>
          <p:nvPr>
            <p:custDataLst>
              <p:tags r:id="rId12"/>
            </p:custDataLst>
          </p:nvPr>
        </p:nvSpPr>
        <p:spPr>
          <a:xfrm flipV="1">
            <a:off x="2581493" y="449286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任意多边形 13"/>
          <p:cNvSpPr/>
          <p:nvPr>
            <p:custDataLst>
              <p:tags r:id="rId13"/>
            </p:custDataLst>
          </p:nvPr>
        </p:nvSpPr>
        <p:spPr>
          <a:xfrm flipH="1">
            <a:off x="8377837" y="490372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19"/>
          <p:cNvSpPr/>
          <p:nvPr>
            <p:custDataLst>
              <p:tags r:id="rId14"/>
            </p:custDataLst>
          </p:nvPr>
        </p:nvSpPr>
        <p:spPr>
          <a:xfrm>
            <a:off x="2654942" y="5604545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其他检查：包括红外线、激光、电磁波等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任意多边形 21"/>
          <p:cNvSpPr/>
          <p:nvPr>
            <p:custDataLst>
              <p:tags r:id="rId15"/>
            </p:custDataLst>
          </p:nvPr>
        </p:nvSpPr>
        <p:spPr>
          <a:xfrm flipV="1">
            <a:off x="2581493" y="553568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任意多边形 22"/>
          <p:cNvSpPr/>
          <p:nvPr>
            <p:custDataLst>
              <p:tags r:id="rId16"/>
            </p:custDataLst>
          </p:nvPr>
        </p:nvSpPr>
        <p:spPr>
          <a:xfrm flipH="1">
            <a:off x="8377837" y="594654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医学影像检查技术的发展历程</a:t>
            </a:r>
            <a:endParaRPr lang="zh-CN" altLang="en-US"/>
          </a:p>
        </p:txBody>
      </p:sp>
      <p:sp>
        <p:nvSpPr>
          <p:cNvPr id="104919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96581" y="3904626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4"/>
          <p:cNvSpPr/>
          <p:nvPr>
            <p:custDataLst>
              <p:tags r:id="rId3"/>
            </p:custDataLst>
          </p:nvPr>
        </p:nvSpPr>
        <p:spPr>
          <a:xfrm>
            <a:off x="708537" y="4258673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5"/>
          <p:cNvSpPr txBox="1"/>
          <p:nvPr>
            <p:custDataLst>
              <p:tags r:id="rId4"/>
            </p:custDataLst>
          </p:nvPr>
        </p:nvSpPr>
        <p:spPr>
          <a:xfrm>
            <a:off x="1002016" y="4215588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1972年，英国科学家豪斯菲尔德发明了CT扫描技术，使得医学影像检查技术进入了一个新的时代</a:t>
            </a:r>
            <a:endParaRPr lang="zh-CN" altLang="en-US" sz="13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45702" y="3904626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0" name="矩形 57"/>
          <p:cNvSpPr/>
          <p:nvPr>
            <p:custDataLst>
              <p:tags r:id="rId6"/>
            </p:custDataLst>
          </p:nvPr>
        </p:nvSpPr>
        <p:spPr>
          <a:xfrm>
            <a:off x="4357658" y="4258673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58"/>
          <p:cNvSpPr txBox="1"/>
          <p:nvPr>
            <p:custDataLst>
              <p:tags r:id="rId7"/>
            </p:custDataLst>
          </p:nvPr>
        </p:nvSpPr>
        <p:spPr>
          <a:xfrm>
            <a:off x="4651137" y="4215588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1977年，美国科学家达马迪安发明了磁共振成像技术，为医学影像检查技术带来了革命性的变革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94198" y="3904626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61"/>
          <p:cNvSpPr/>
          <p:nvPr>
            <p:custDataLst>
              <p:tags r:id="rId9"/>
            </p:custDataLst>
          </p:nvPr>
        </p:nvSpPr>
        <p:spPr>
          <a:xfrm>
            <a:off x="8006779" y="4258673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62"/>
          <p:cNvSpPr txBox="1"/>
          <p:nvPr>
            <p:custDataLst>
              <p:tags r:id="rId10"/>
            </p:custDataLst>
          </p:nvPr>
        </p:nvSpPr>
        <p:spPr>
          <a:xfrm>
            <a:off x="8300258" y="4215588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2003年，美国科学家弗雷德里克发明了PET-CT扫描技术，使得医学影像检查技术在肿瘤诊断和治疗方面取得了重大突破</a:t>
            </a:r>
            <a:endParaRPr lang="zh-CN" altLang="en-US" sz="13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782219" y="1443155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2" name="矩形 65"/>
          <p:cNvSpPr/>
          <p:nvPr>
            <p:custDataLst>
              <p:tags r:id="rId12"/>
            </p:custDataLst>
          </p:nvPr>
        </p:nvSpPr>
        <p:spPr>
          <a:xfrm>
            <a:off x="694800" y="1796578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66"/>
          <p:cNvSpPr txBox="1"/>
          <p:nvPr>
            <p:custDataLst>
              <p:tags r:id="rId13"/>
            </p:custDataLst>
          </p:nvPr>
        </p:nvSpPr>
        <p:spPr>
          <a:xfrm>
            <a:off x="988278" y="1753493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1895年，德国物理学家伦琴发现X射线，开启了医学影像检查技术的先河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31340" y="1443155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69"/>
          <p:cNvSpPr/>
          <p:nvPr>
            <p:custDataLst>
              <p:tags r:id="rId15"/>
            </p:custDataLst>
          </p:nvPr>
        </p:nvSpPr>
        <p:spPr>
          <a:xfrm>
            <a:off x="4343297" y="1796578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70"/>
          <p:cNvSpPr txBox="1"/>
          <p:nvPr>
            <p:custDataLst>
              <p:tags r:id="rId16"/>
            </p:custDataLst>
          </p:nvPr>
        </p:nvSpPr>
        <p:spPr>
          <a:xfrm>
            <a:off x="4636775" y="1753493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1900年，法国医生贝利尔发明了荧光屏，使得X射线影像得以显示</a:t>
            </a:r>
            <a:endParaRPr lang="zh-CN" altLang="en-US" sz="13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80461" y="1443155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4" name="矩形 73"/>
          <p:cNvSpPr/>
          <p:nvPr>
            <p:custDataLst>
              <p:tags r:id="rId18"/>
            </p:custDataLst>
          </p:nvPr>
        </p:nvSpPr>
        <p:spPr>
          <a:xfrm>
            <a:off x="7992418" y="1796578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74"/>
          <p:cNvSpPr txBox="1"/>
          <p:nvPr>
            <p:custDataLst>
              <p:tags r:id="rId19"/>
            </p:custDataLst>
          </p:nvPr>
        </p:nvSpPr>
        <p:spPr>
          <a:xfrm>
            <a:off x="8285896" y="1753493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1923年，英国物理学家布拉格父子发明了X射线晶体衍射技术，为医学影像检查技术的发展奠定了基础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8000"/>
          </a:bodyPr>
          <a:lstStyle/>
          <a:p>
            <a:r>
              <a:rPr lang="zh-CN" altLang="en-US"/>
              <a:t>内科学影本造影检查技术</a:t>
            </a:r>
            <a:endParaRPr lang="zh-CN" altLang="en-US"/>
          </a:p>
        </p:txBody>
      </p:sp>
      <p:sp>
        <p:nvSpPr>
          <p:cNvPr id="10492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内科学影本造影检查技术的定义和作用</a:t>
            </a:r>
            <a:endParaRPr lang="zh-CN" altLang="en-US"/>
          </a:p>
        </p:txBody>
      </p:sp>
      <p:sp>
        <p:nvSpPr>
          <p:cNvPr id="1049330" name="椭圆 262"/>
          <p:cNvSpPr/>
          <p:nvPr>
            <p:custDataLst>
              <p:tags r:id="rId2"/>
            </p:custDataLst>
          </p:nvPr>
        </p:nvSpPr>
        <p:spPr>
          <a:xfrm>
            <a:off x="24727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2" name="椭圆 263"/>
          <p:cNvSpPr/>
          <p:nvPr>
            <p:custDataLst>
              <p:tags r:id="rId3"/>
            </p:custDataLst>
          </p:nvPr>
        </p:nvSpPr>
        <p:spPr>
          <a:xfrm>
            <a:off x="33117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4" name="椭圆 264"/>
          <p:cNvSpPr/>
          <p:nvPr>
            <p:custDataLst>
              <p:tags r:id="rId4"/>
            </p:custDataLst>
          </p:nvPr>
        </p:nvSpPr>
        <p:spPr>
          <a:xfrm>
            <a:off x="40974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6" name="椭圆 265"/>
          <p:cNvSpPr/>
          <p:nvPr>
            <p:custDataLst>
              <p:tags r:id="rId5"/>
            </p:custDataLst>
          </p:nvPr>
        </p:nvSpPr>
        <p:spPr>
          <a:xfrm>
            <a:off x="47615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8" name="椭圆 266"/>
          <p:cNvSpPr/>
          <p:nvPr>
            <p:custDataLst>
              <p:tags r:id="rId6"/>
            </p:custDataLst>
          </p:nvPr>
        </p:nvSpPr>
        <p:spPr>
          <a:xfrm>
            <a:off x="54423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0" name="椭圆 268"/>
          <p:cNvSpPr/>
          <p:nvPr>
            <p:custDataLst>
              <p:tags r:id="rId8"/>
            </p:custDataLst>
          </p:nvPr>
        </p:nvSpPr>
        <p:spPr>
          <a:xfrm flipV="1">
            <a:off x="28311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2" name="椭圆 269"/>
          <p:cNvSpPr/>
          <p:nvPr>
            <p:custDataLst>
              <p:tags r:id="rId9"/>
            </p:custDataLst>
          </p:nvPr>
        </p:nvSpPr>
        <p:spPr>
          <a:xfrm flipV="1">
            <a:off x="28723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4" name="椭圆 270"/>
          <p:cNvSpPr/>
          <p:nvPr>
            <p:custDataLst>
              <p:tags r:id="rId10"/>
            </p:custDataLst>
          </p:nvPr>
        </p:nvSpPr>
        <p:spPr>
          <a:xfrm flipV="1">
            <a:off x="77626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6" name="椭圆 272"/>
          <p:cNvSpPr/>
          <p:nvPr>
            <p:custDataLst>
              <p:tags r:id="rId12"/>
            </p:custDataLst>
          </p:nvPr>
        </p:nvSpPr>
        <p:spPr>
          <a:xfrm flipV="1">
            <a:off x="40440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8" name="椭圆 275"/>
          <p:cNvSpPr/>
          <p:nvPr>
            <p:custDataLst>
              <p:tags r:id="rId15"/>
            </p:custDataLst>
          </p:nvPr>
        </p:nvSpPr>
        <p:spPr>
          <a:xfrm flipV="1">
            <a:off x="70265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76"/>
          <p:cNvSpPr/>
          <p:nvPr>
            <p:custDataLst>
              <p:tags r:id="rId16"/>
            </p:custDataLst>
          </p:nvPr>
        </p:nvSpPr>
        <p:spPr>
          <a:xfrm flipV="1">
            <a:off x="70677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2" name="椭圆 277"/>
          <p:cNvSpPr/>
          <p:nvPr>
            <p:custDataLst>
              <p:tags r:id="rId17"/>
            </p:custDataLst>
          </p:nvPr>
        </p:nvSpPr>
        <p:spPr>
          <a:xfrm flipV="1">
            <a:off x="37963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4" name="椭圆 279"/>
          <p:cNvSpPr/>
          <p:nvPr>
            <p:custDataLst>
              <p:tags r:id="rId19"/>
            </p:custDataLst>
          </p:nvPr>
        </p:nvSpPr>
        <p:spPr>
          <a:xfrm flipV="1">
            <a:off x="84936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6" name="椭圆 281"/>
          <p:cNvSpPr/>
          <p:nvPr>
            <p:custDataLst>
              <p:tags r:id="rId21"/>
            </p:custDataLst>
          </p:nvPr>
        </p:nvSpPr>
        <p:spPr>
          <a:xfrm flipV="1">
            <a:off x="49687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8" name="图形 15"/>
          <p:cNvSpPr/>
          <p:nvPr>
            <p:custDataLst>
              <p:tags r:id="rId23"/>
            </p:custDataLst>
          </p:nvPr>
        </p:nvSpPr>
        <p:spPr>
          <a:xfrm>
            <a:off x="50350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图形 19"/>
          <p:cNvSpPr/>
          <p:nvPr>
            <p:custDataLst>
              <p:tags r:id="rId24"/>
            </p:custDataLst>
          </p:nvPr>
        </p:nvSpPr>
        <p:spPr>
          <a:xfrm>
            <a:off x="85605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图形 27"/>
          <p:cNvSpPr/>
          <p:nvPr>
            <p:custDataLst>
              <p:tags r:id="rId25"/>
            </p:custDataLst>
          </p:nvPr>
        </p:nvSpPr>
        <p:spPr>
          <a:xfrm>
            <a:off x="41457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286"/>
          <p:cNvSpPr/>
          <p:nvPr>
            <p:custDataLst>
              <p:tags r:id="rId26"/>
            </p:custDataLst>
          </p:nvPr>
        </p:nvSpPr>
        <p:spPr>
          <a:xfrm>
            <a:off x="54333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正文"/>
          <p:cNvSpPr txBox="1"/>
          <p:nvPr>
            <p:custDataLst>
              <p:tags r:id="rId27"/>
            </p:custDataLst>
          </p:nvPr>
        </p:nvSpPr>
        <p:spPr>
          <a:xfrm>
            <a:off x="6948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定义：通过注射造影剂，使体内器官、组织或病变在X射线下显影，以便观察其形态、位置和功能状态。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正文"/>
          <p:cNvSpPr txBox="1"/>
          <p:nvPr>
            <p:custDataLst>
              <p:tags r:id="rId28"/>
            </p:custDataLst>
          </p:nvPr>
        </p:nvSpPr>
        <p:spPr>
          <a:xfrm>
            <a:off x="93700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优点：无创、无痛、安全，可重复检查。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正文"/>
          <p:cNvSpPr txBox="1"/>
          <p:nvPr>
            <p:custDataLst>
              <p:tags r:id="rId29"/>
            </p:custDataLst>
          </p:nvPr>
        </p:nvSpPr>
        <p:spPr>
          <a:xfrm>
            <a:off x="70503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应用范围：包括消化系统、呼吸系统、心血管系统、泌尿系统等。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正文"/>
          <p:cNvSpPr txBox="1"/>
          <p:nvPr>
            <p:custDataLst>
              <p:tags r:id="rId30"/>
            </p:custDataLst>
          </p:nvPr>
        </p:nvSpPr>
        <p:spPr>
          <a:xfrm>
            <a:off x="30145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作用：辅助诊断，了解病变性质、范围和程度，为治疗提供依据。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内科学影本造影检查技术的分类</a:t>
            </a:r>
            <a:endParaRPr lang="zh-CN" altLang="en-US"/>
          </a:p>
        </p:txBody>
      </p:sp>
      <p:sp>
        <p:nvSpPr>
          <p:cNvPr id="1049412" name="矩形 38"/>
          <p:cNvSpPr/>
          <p:nvPr>
            <p:custDataLst>
              <p:tags r:id="rId2"/>
            </p:custDataLst>
          </p:nvPr>
        </p:nvSpPr>
        <p:spPr>
          <a:xfrm rot="204112">
            <a:off x="694800" y="1831510"/>
            <a:ext cx="3206758" cy="1674512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39"/>
          <p:cNvSpPr/>
          <p:nvPr>
            <p:custDataLst>
              <p:tags r:id="rId3"/>
            </p:custDataLst>
          </p:nvPr>
        </p:nvSpPr>
        <p:spPr>
          <a:xfrm>
            <a:off x="698590" y="1832142"/>
            <a:ext cx="3206758" cy="167451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TextBox 2"/>
          <p:cNvSpPr txBox="1"/>
          <p:nvPr>
            <p:custDataLst>
              <p:tags r:id="rId4"/>
            </p:custDataLst>
          </p:nvPr>
        </p:nvSpPr>
        <p:spPr>
          <a:xfrm>
            <a:off x="884296" y="1962894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血管造影：用于检查血管病变，如动脉粥样硬化、血管狭窄等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18" name="矩形 100"/>
          <p:cNvSpPr/>
          <p:nvPr>
            <p:custDataLst>
              <p:tags r:id="rId5"/>
            </p:custDataLst>
          </p:nvPr>
        </p:nvSpPr>
        <p:spPr>
          <a:xfrm rot="204112">
            <a:off x="4489770" y="1831510"/>
            <a:ext cx="3206758" cy="1674512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101"/>
          <p:cNvSpPr/>
          <p:nvPr>
            <p:custDataLst>
              <p:tags r:id="rId6"/>
            </p:custDataLst>
          </p:nvPr>
        </p:nvSpPr>
        <p:spPr>
          <a:xfrm>
            <a:off x="4493560" y="1832142"/>
            <a:ext cx="3206758" cy="16745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TextBox 2"/>
          <p:cNvSpPr txBox="1"/>
          <p:nvPr>
            <p:custDataLst>
              <p:tags r:id="rId7"/>
            </p:custDataLst>
          </p:nvPr>
        </p:nvSpPr>
        <p:spPr>
          <a:xfrm>
            <a:off x="4679898" y="1962894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胆囊造影：用于检查胆囊功能，如胆囊炎、胆石症等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24" name="矩形 122"/>
          <p:cNvSpPr/>
          <p:nvPr>
            <p:custDataLst>
              <p:tags r:id="rId8"/>
            </p:custDataLst>
          </p:nvPr>
        </p:nvSpPr>
        <p:spPr>
          <a:xfrm rot="204112">
            <a:off x="8284740" y="1831510"/>
            <a:ext cx="3206758" cy="1674512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123"/>
          <p:cNvSpPr/>
          <p:nvPr>
            <p:custDataLst>
              <p:tags r:id="rId9"/>
            </p:custDataLst>
          </p:nvPr>
        </p:nvSpPr>
        <p:spPr>
          <a:xfrm>
            <a:off x="8288530" y="1832142"/>
            <a:ext cx="3206758" cy="16745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TextBox 2"/>
          <p:cNvSpPr txBox="1"/>
          <p:nvPr>
            <p:custDataLst>
              <p:tags r:id="rId10"/>
            </p:custDataLst>
          </p:nvPr>
        </p:nvSpPr>
        <p:spPr>
          <a:xfrm>
            <a:off x="8473604" y="1962894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胃肠造影：用于检查胃肠道病变，如胃溃疡、肠炎等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30" name="矩形 89"/>
          <p:cNvSpPr/>
          <p:nvPr>
            <p:custDataLst>
              <p:tags r:id="rId11"/>
            </p:custDataLst>
          </p:nvPr>
        </p:nvSpPr>
        <p:spPr>
          <a:xfrm rot="204112">
            <a:off x="694800" y="4035978"/>
            <a:ext cx="3206758" cy="1674512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90"/>
          <p:cNvSpPr/>
          <p:nvPr>
            <p:custDataLst>
              <p:tags r:id="rId12"/>
            </p:custDataLst>
          </p:nvPr>
        </p:nvSpPr>
        <p:spPr>
          <a:xfrm>
            <a:off x="698590" y="4036610"/>
            <a:ext cx="3206758" cy="16745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TextBox 2"/>
          <p:cNvSpPr txBox="1"/>
          <p:nvPr>
            <p:custDataLst>
              <p:tags r:id="rId13"/>
            </p:custDataLst>
          </p:nvPr>
        </p:nvSpPr>
        <p:spPr>
          <a:xfrm>
            <a:off x="884296" y="4167362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泌尿系统造影：用于检查泌尿系统病变，如肾结石、输尿管狭窄等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36" name="矩形 111"/>
          <p:cNvSpPr/>
          <p:nvPr>
            <p:custDataLst>
              <p:tags r:id="rId14"/>
            </p:custDataLst>
          </p:nvPr>
        </p:nvSpPr>
        <p:spPr>
          <a:xfrm rot="204112">
            <a:off x="4489770" y="4035978"/>
            <a:ext cx="3206758" cy="1674512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112"/>
          <p:cNvSpPr/>
          <p:nvPr>
            <p:custDataLst>
              <p:tags r:id="rId15"/>
            </p:custDataLst>
          </p:nvPr>
        </p:nvSpPr>
        <p:spPr>
          <a:xfrm>
            <a:off x="4493560" y="4036610"/>
            <a:ext cx="3206758" cy="167451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440" name="TextBox 2"/>
          <p:cNvSpPr txBox="1"/>
          <p:nvPr>
            <p:custDataLst>
              <p:tags r:id="rId16"/>
            </p:custDataLst>
          </p:nvPr>
        </p:nvSpPr>
        <p:spPr>
          <a:xfrm>
            <a:off x="4679898" y="4167362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支气管造影：用于检查支气管病变，如支气管炎、肺癌等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42" name="矩形 8"/>
          <p:cNvSpPr/>
          <p:nvPr>
            <p:custDataLst>
              <p:tags r:id="rId17"/>
            </p:custDataLst>
          </p:nvPr>
        </p:nvSpPr>
        <p:spPr>
          <a:xfrm rot="204112">
            <a:off x="8284740" y="4035978"/>
            <a:ext cx="3206758" cy="1674512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矩形 9"/>
          <p:cNvSpPr/>
          <p:nvPr>
            <p:custDataLst>
              <p:tags r:id="rId18"/>
            </p:custDataLst>
          </p:nvPr>
        </p:nvSpPr>
        <p:spPr>
          <a:xfrm>
            <a:off x="8288530" y="4036610"/>
            <a:ext cx="3206758" cy="16745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446" name="TextBox 2"/>
          <p:cNvSpPr txBox="1"/>
          <p:nvPr>
            <p:custDataLst>
              <p:tags r:id="rId19"/>
            </p:custDataLst>
          </p:nvPr>
        </p:nvSpPr>
        <p:spPr>
          <a:xfrm>
            <a:off x="8474868" y="4167362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心脏造影：用于检查心脏血管病变，如冠心病、心律失常等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内科学影本造影检查技术的操作流程</a:t>
            </a:r>
            <a:endParaRPr lang="zh-CN" altLang="en-US"/>
          </a:p>
        </p:txBody>
      </p:sp>
      <p:sp>
        <p:nvSpPr>
          <p:cNvPr id="1049486" name="对角圆角矩形 15"/>
          <p:cNvSpPr/>
          <p:nvPr>
            <p:custDataLst>
              <p:tags r:id="rId2"/>
            </p:custDataLst>
          </p:nvPr>
        </p:nvSpPr>
        <p:spPr>
          <a:xfrm>
            <a:off x="1370816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对角圆角矩形 16"/>
          <p:cNvSpPr/>
          <p:nvPr>
            <p:custDataLst>
              <p:tags r:id="rId3"/>
            </p:custDataLst>
          </p:nvPr>
        </p:nvSpPr>
        <p:spPr>
          <a:xfrm>
            <a:off x="1370816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直角三角形 17"/>
          <p:cNvSpPr/>
          <p:nvPr>
            <p:custDataLst>
              <p:tags r:id="rId4"/>
            </p:custDataLst>
          </p:nvPr>
        </p:nvSpPr>
        <p:spPr>
          <a:xfrm>
            <a:off x="18823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文本框 27"/>
          <p:cNvSpPr txBox="1"/>
          <p:nvPr>
            <p:custDataLst>
              <p:tags r:id="rId5"/>
            </p:custDataLst>
          </p:nvPr>
        </p:nvSpPr>
        <p:spPr>
          <a:xfrm>
            <a:off x="19157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拍摄影像：在注射造影剂后，使用X射线、CT、MRI等设备拍摄影像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对角圆角矩形 52"/>
          <p:cNvSpPr/>
          <p:nvPr>
            <p:custDataLst>
              <p:tags r:id="rId6"/>
            </p:custDataLst>
          </p:nvPr>
        </p:nvSpPr>
        <p:spPr>
          <a:xfrm>
            <a:off x="1370816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对角圆角矩形 53"/>
          <p:cNvSpPr/>
          <p:nvPr>
            <p:custDataLst>
              <p:tags r:id="rId7"/>
            </p:custDataLst>
          </p:nvPr>
        </p:nvSpPr>
        <p:spPr>
          <a:xfrm>
            <a:off x="1370816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直角三角形 54"/>
          <p:cNvSpPr/>
          <p:nvPr>
            <p:custDataLst>
              <p:tags r:id="rId8"/>
            </p:custDataLst>
          </p:nvPr>
        </p:nvSpPr>
        <p:spPr>
          <a:xfrm>
            <a:off x="18823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文本框 56"/>
          <p:cNvSpPr txBox="1"/>
          <p:nvPr>
            <p:custDataLst>
              <p:tags r:id="rId9"/>
            </p:custDataLst>
          </p:nvPr>
        </p:nvSpPr>
        <p:spPr>
          <a:xfrm>
            <a:off x="19157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准备造影剂：选择合适的造影剂，按照规定浓度配制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对角圆角矩形 5"/>
          <p:cNvSpPr/>
          <p:nvPr>
            <p:custDataLst>
              <p:tags r:id="rId10"/>
            </p:custDataLst>
          </p:nvPr>
        </p:nvSpPr>
        <p:spPr>
          <a:xfrm>
            <a:off x="1370816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对角圆角矩形 6"/>
          <p:cNvSpPr/>
          <p:nvPr>
            <p:custDataLst>
              <p:tags r:id="rId11"/>
            </p:custDataLst>
          </p:nvPr>
        </p:nvSpPr>
        <p:spPr>
          <a:xfrm>
            <a:off x="1370816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直角三角形 7"/>
          <p:cNvSpPr/>
          <p:nvPr>
            <p:custDataLst>
              <p:tags r:id="rId12"/>
            </p:custDataLst>
          </p:nvPr>
        </p:nvSpPr>
        <p:spPr>
          <a:xfrm>
            <a:off x="18823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文本框 8"/>
          <p:cNvSpPr txBox="1"/>
          <p:nvPr>
            <p:custDataLst>
              <p:tags r:id="rId13"/>
            </p:custDataLst>
          </p:nvPr>
        </p:nvSpPr>
        <p:spPr>
          <a:xfrm>
            <a:off x="19157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注射造影剂：将造影剂通过静脉或动脉注入患者体内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对角圆角矩形 9"/>
          <p:cNvSpPr/>
          <p:nvPr>
            <p:custDataLst>
              <p:tags r:id="rId14"/>
            </p:custDataLst>
          </p:nvPr>
        </p:nvSpPr>
        <p:spPr>
          <a:xfrm>
            <a:off x="1370816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对角圆角矩形 10"/>
          <p:cNvSpPr/>
          <p:nvPr>
            <p:custDataLst>
              <p:tags r:id="rId15"/>
            </p:custDataLst>
          </p:nvPr>
        </p:nvSpPr>
        <p:spPr>
          <a:xfrm>
            <a:off x="1370816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直角三角形 11"/>
          <p:cNvSpPr/>
          <p:nvPr>
            <p:custDataLst>
              <p:tags r:id="rId16"/>
            </p:custDataLst>
          </p:nvPr>
        </p:nvSpPr>
        <p:spPr>
          <a:xfrm>
            <a:off x="18823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文本框 12"/>
          <p:cNvSpPr txBox="1"/>
          <p:nvPr>
            <p:custDataLst>
              <p:tags r:id="rId17"/>
            </p:custDataLst>
          </p:nvPr>
        </p:nvSpPr>
        <p:spPr>
          <a:xfrm>
            <a:off x="19157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观察影像：观察拍摄到的影像，判断病变部位和程度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对角圆角矩形 14"/>
          <p:cNvSpPr/>
          <p:nvPr>
            <p:custDataLst>
              <p:tags r:id="rId18"/>
            </p:custDataLst>
          </p:nvPr>
        </p:nvSpPr>
        <p:spPr>
          <a:xfrm>
            <a:off x="1370816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对角圆角矩形 18"/>
          <p:cNvSpPr/>
          <p:nvPr>
            <p:custDataLst>
              <p:tags r:id="rId19"/>
            </p:custDataLst>
          </p:nvPr>
        </p:nvSpPr>
        <p:spPr>
          <a:xfrm>
            <a:off x="1370816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直角三角形 19"/>
          <p:cNvSpPr/>
          <p:nvPr>
            <p:custDataLst>
              <p:tags r:id="rId20"/>
            </p:custDataLst>
          </p:nvPr>
        </p:nvSpPr>
        <p:spPr>
          <a:xfrm>
            <a:off x="18823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文本框 20"/>
          <p:cNvSpPr txBox="1"/>
          <p:nvPr>
            <p:custDataLst>
              <p:tags r:id="rId21"/>
            </p:custDataLst>
          </p:nvPr>
        </p:nvSpPr>
        <p:spPr>
          <a:xfrm>
            <a:off x="19157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记录结果：将检查结果详细记录在病例中，以便后续治疗和随访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内科学影本造影检查技术的注意事项</a:t>
            </a:r>
            <a:endParaRPr lang="zh-CN" altLang="en-US"/>
          </a:p>
        </p:txBody>
      </p:sp>
      <p:sp>
        <p:nvSpPr>
          <p:cNvPr id="1049564" name="矩形 38"/>
          <p:cNvSpPr/>
          <p:nvPr>
            <p:custDataLst>
              <p:tags r:id="rId2"/>
            </p:custDataLst>
          </p:nvPr>
        </p:nvSpPr>
        <p:spPr>
          <a:xfrm rot="204112">
            <a:off x="14773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矩形 39"/>
          <p:cNvSpPr/>
          <p:nvPr>
            <p:custDataLst>
              <p:tags r:id="rId3"/>
            </p:custDataLst>
          </p:nvPr>
        </p:nvSpPr>
        <p:spPr>
          <a:xfrm>
            <a:off x="14820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TextBox 2"/>
          <p:cNvSpPr txBox="1"/>
          <p:nvPr>
            <p:custDataLst>
              <p:tags r:id="rId4"/>
            </p:custDataLst>
          </p:nvPr>
        </p:nvSpPr>
        <p:spPr>
          <a:xfrm>
            <a:off x="17193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检查前准备：确保患者空腹，避免食物影响检查结果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70" name="矩形 100"/>
          <p:cNvSpPr/>
          <p:nvPr>
            <p:custDataLst>
              <p:tags r:id="rId5"/>
            </p:custDataLst>
          </p:nvPr>
        </p:nvSpPr>
        <p:spPr>
          <a:xfrm rot="204112">
            <a:off x="66116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矩形 101"/>
          <p:cNvSpPr/>
          <p:nvPr>
            <p:custDataLst>
              <p:tags r:id="rId6"/>
            </p:custDataLst>
          </p:nvPr>
        </p:nvSpPr>
        <p:spPr>
          <a:xfrm>
            <a:off x="66170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TextBox 2"/>
          <p:cNvSpPr txBox="1"/>
          <p:nvPr>
            <p:custDataLst>
              <p:tags r:id="rId7"/>
            </p:custDataLst>
          </p:nvPr>
        </p:nvSpPr>
        <p:spPr>
          <a:xfrm>
            <a:off x="68549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检查过程中：保持患者体位稳定，避免移动影响成像质量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76" name="矩形 122"/>
          <p:cNvSpPr/>
          <p:nvPr>
            <p:custDataLst>
              <p:tags r:id="rId8"/>
            </p:custDataLst>
          </p:nvPr>
        </p:nvSpPr>
        <p:spPr>
          <a:xfrm rot="204112">
            <a:off x="14773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矩形 123"/>
          <p:cNvSpPr/>
          <p:nvPr>
            <p:custDataLst>
              <p:tags r:id="rId9"/>
            </p:custDataLst>
          </p:nvPr>
        </p:nvSpPr>
        <p:spPr>
          <a:xfrm>
            <a:off x="14820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TextBox 2"/>
          <p:cNvSpPr txBox="1"/>
          <p:nvPr>
            <p:custDataLst>
              <p:tags r:id="rId10"/>
            </p:custDataLst>
          </p:nvPr>
        </p:nvSpPr>
        <p:spPr>
          <a:xfrm>
            <a:off x="17186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检查后处理：及时清洗造影剂，避免过敏反应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82" name="矩形 89"/>
          <p:cNvSpPr/>
          <p:nvPr>
            <p:custDataLst>
              <p:tags r:id="rId11"/>
            </p:custDataLst>
          </p:nvPr>
        </p:nvSpPr>
        <p:spPr>
          <a:xfrm rot="204112">
            <a:off x="66116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矩形 90"/>
          <p:cNvSpPr/>
          <p:nvPr>
            <p:custDataLst>
              <p:tags r:id="rId12"/>
            </p:custDataLst>
          </p:nvPr>
        </p:nvSpPr>
        <p:spPr>
          <a:xfrm>
            <a:off x="66170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TextBox 2"/>
          <p:cNvSpPr txBox="1"/>
          <p:nvPr>
            <p:custDataLst>
              <p:tags r:id="rId13"/>
            </p:custDataLst>
          </p:nvPr>
        </p:nvSpPr>
        <p:spPr>
          <a:xfrm>
            <a:off x="68536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检查报告解读：结合临床症状和体征，准确判断病变部位和程度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8000"/>
          </a:bodyPr>
          <a:lstStyle/>
          <a:p>
            <a:r>
              <a:rPr lang="zh-CN" altLang="en-US"/>
              <a:t>医学影像检查技术的应用</a:t>
            </a:r>
            <a:endParaRPr lang="zh-CN" altLang="en-US"/>
          </a:p>
        </p:txBody>
      </p:sp>
      <p:sp>
        <p:nvSpPr>
          <p:cNvPr id="10496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医学影像检查技术在临床诊断中的应用</a:t>
            </a:r>
            <a:endParaRPr lang="zh-CN" altLang="en-US"/>
          </a:p>
        </p:txBody>
      </p:sp>
      <p:sp>
        <p:nvSpPr>
          <p:cNvPr id="104969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47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63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医学影像检查技术在疾病诊断中的应用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4" name="矩形 42"/>
          <p:cNvSpPr/>
          <p:nvPr>
            <p:custDataLst>
              <p:tags r:id="rId4"/>
            </p:custDataLst>
          </p:nvPr>
        </p:nvSpPr>
        <p:spPr>
          <a:xfrm>
            <a:off x="14493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11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20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医学影像检查技术在疾病治疗中的应用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矩形 43"/>
          <p:cNvSpPr/>
          <p:nvPr>
            <p:custDataLst>
              <p:tags r:id="rId7"/>
            </p:custDataLst>
          </p:nvPr>
        </p:nvSpPr>
        <p:spPr>
          <a:xfrm>
            <a:off x="39657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68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84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医学影像检查技术在疾病预防中的应用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矩形 44"/>
          <p:cNvSpPr/>
          <p:nvPr>
            <p:custDataLst>
              <p:tags r:id="rId10"/>
            </p:custDataLst>
          </p:nvPr>
        </p:nvSpPr>
        <p:spPr>
          <a:xfrm>
            <a:off x="64807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25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41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医学影像检查技术在疾病康复中的应用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矩形 45"/>
          <p:cNvSpPr/>
          <p:nvPr>
            <p:custDataLst>
              <p:tags r:id="rId13"/>
            </p:custDataLst>
          </p:nvPr>
        </p:nvSpPr>
        <p:spPr>
          <a:xfrm>
            <a:off x="8997136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https://d.book118.com/177126025052006046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2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5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59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汉仪正圆-75W</vt:lpstr>
      <vt:lpstr>汉仪正圆 55简</vt:lpstr>
      <vt:lpstr>Calibri Light</vt:lpstr>
      <vt:lpstr>微软雅黑</vt:lpstr>
      <vt:lpstr>Office Theme</vt:lpstr>
      <vt:lpstr>医学影像检查技术学课件</vt:lpstr>
      <vt:lpstr>目录</vt:lpstr>
      <vt:lpstr>添加章节标题</vt:lpstr>
      <vt:lpstr>医学影像检查技术概述</vt:lpstr>
      <vt:lpstr>医学影像检查技术的定义和作用</vt:lpstr>
      <vt:lpstr>医学影像检查技术的分类</vt:lpstr>
      <vt:lpstr>医学影像检查技术的发展历程</vt:lpstr>
      <vt:lpstr>内科学影本造影检查技术</vt:lpstr>
      <vt:lpstr>内科学影本造影检查技术的定义和作用</vt:lpstr>
      <vt:lpstr>内科学影本造影检查技术的分类</vt:lpstr>
      <vt:lpstr>内科学影本造影检查技术的操作流程</vt:lpstr>
      <vt:lpstr>内科学影本造影检查技术的注意事项</vt:lpstr>
      <vt:lpstr>医学影像检查技术的应用</vt:lpstr>
      <vt:lpstr>医学影像检查技术在临床诊断中的应用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2024-09-21T10:47:56.543</cp:lastPrinted>
  <dcterms:created xsi:type="dcterms:W3CDTF">2024-09-21T02:47:56Z</dcterms:created>
  <dcterms:modified xsi:type="dcterms:W3CDTF">2024-09-21T02:47:59Z</dcterms:modified>
</cp:coreProperties>
</file>