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A278198-BD65-406F-8C40-249661B1EA7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2925A1B-4CEE-4DE5-8535-0936E14E9DE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E772720-639F-4F87-BEE6-914BD37B6F7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4D72B34-AAC0-478C-8253-273755B350F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140489C5-D19E-4B9E-956E-B5140BBBEEE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EEF99143-6B89-4064-BF8B-22BFFB41BF2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E51D4366-2489-46F6-9E0A-7FB38D3CEC0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0736163-8F8E-456D-BDE2-66FFB0DE7BA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10D6268-F6B9-4995-A394-F757B03903E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472DBDA-C1F9-45A8-AB73-B5FA322DE76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A7A3527-9894-4F18-8173-7C3BDD6C900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7713116111300603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470139" y="529006"/>
            <a:ext cx="7248525" cy="165735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0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预防校园性别侵害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5170170" y="171260"/>
            <a:ext cx="1851660" cy="114584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目录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4467920" y="1030644"/>
            <a:ext cx="3256160" cy="572922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800" b="1">
                <a:solidFill>
                  <a:srgbClr val="FFFFFF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CONTENTS</a:t>
            </a:r>
            <a:endParaRPr lang="en-US" sz="1100"/>
          </a:p>
        </p:txBody>
      </p:sp>
      <p:sp>
        <p:nvSpPr>
          <p:cNvPr id="5" name="TextBox 5"/>
          <p:cNvSpPr txBox="1"/>
          <p:nvPr/>
        </p:nvSpPr>
        <p:spPr>
          <a:xfrm>
            <a:off x="2054178" y="1507605"/>
            <a:ext cx="8083645" cy="5056027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校园性别侵害的常见形式与特点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预防校园性别侵害的策略与措施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应对校园性别侵害的行动计划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校园性别侵害的案例分析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1990837"/>
            <a:ext cx="7405389" cy="1138956"/>
            <a:chOff x="2393306" y="1990837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1990837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3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651635" y="3830878"/>
            <a:ext cx="8888730" cy="151066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3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5017700" y="5577969"/>
            <a:ext cx="2156600" cy="638034"/>
            <a:chOff x="5017700" y="5577969"/>
            <a:chExt cx="2156600" cy="638034"/>
          </a:xfrm>
        </p:grpSpPr>
        <p:sp>
          <p:nvSpPr>
            <p:cNvPr id="6" name="TextBox 6"/>
            <p:cNvSpPr txBox="1"/>
            <p:nvPr/>
          </p:nvSpPr>
          <p:spPr>
            <a:xfrm>
              <a:off x="5017700" y="5577969"/>
              <a:ext cx="2156600" cy="6380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C21401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CHAPTER</a:t>
              </a:r>
            </a:p>
          </p:txBody>
        </p:sp>
      </p:grp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5273" r="35273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3819" r="23819"/>
          <a:stretch>
            <a:fillRect/>
          </a:stretch>
        </p:blipFill>
        <p:spPr>
          <a:xfrm>
            <a:off x="5906739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近年来，校园性别侵害事件频发，对受害者的身心健康造成严重伤害，引起社会广泛关注。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背景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预防校园性别侵害对于保障学生安全、维护社会稳定、促进和谐校园建设具有重要意义。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意义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背景与意义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545936" y="2601975"/>
            <a:ext cx="1097280" cy="1097280"/>
          </a:xfrm>
          <a:prstGeom prst="ellipse">
            <a:avLst/>
          </a:pr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3788" y="4992370"/>
            <a:ext cx="1097280" cy="109728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414621" y="4992370"/>
            <a:ext cx="1097280" cy="109728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 rot="2135991">
            <a:off x="6752079" y="3005407"/>
            <a:ext cx="422364" cy="509626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 rot="-2296662">
            <a:off x="5082069" y="2980409"/>
            <a:ext cx="422364" cy="509626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 rot="-6933846">
            <a:off x="4590610" y="4510035"/>
            <a:ext cx="422364" cy="509626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 rot="10800000">
            <a:off x="5884214" y="5286197"/>
            <a:ext cx="422364" cy="509626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 rot="6699367">
            <a:off x="7238684" y="4544360"/>
            <a:ext cx="422364" cy="509626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171891" y="3318396"/>
            <a:ext cx="320992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目标</a:t>
            </a:r>
          </a:p>
        </p:txBody>
      </p:sp>
      <p:sp>
        <p:nvSpPr>
          <p:cNvPr id="11" name="Freeform 11"/>
          <p:cNvSpPr/>
          <p:nvPr/>
        </p:nvSpPr>
        <p:spPr>
          <a:xfrm>
            <a:off x="5821069" y="2864915"/>
            <a:ext cx="571400" cy="571400"/>
          </a:xfrm>
          <a:custGeom>
            <a:rect l="l" t="t" r="r" b="b"/>
            <a:pathLst>
              <a:path w="304800" h="304800">
                <a:moveTo>
                  <a:pt x="147180" y="28632"/>
                </a:moveTo>
                <a:lnTo>
                  <a:pt x="19907" y="83468"/>
                </a:lnTo>
                <a:lnTo>
                  <a:pt x="147304" y="137874"/>
                </a:lnTo>
                <a:lnTo>
                  <a:pt x="276015" y="83344"/>
                </a:lnTo>
                <a:lnTo>
                  <a:pt x="147180" y="28632"/>
                </a:lnTo>
                <a:close/>
                <a:moveTo>
                  <a:pt x="152400" y="144723"/>
                </a:moveTo>
                <a:lnTo>
                  <a:pt x="152400" y="276168"/>
                </a:lnTo>
                <a:lnTo>
                  <a:pt x="276177" y="217408"/>
                </a:lnTo>
                <a:lnTo>
                  <a:pt x="276177" y="92145"/>
                </a:lnTo>
                <a:lnTo>
                  <a:pt x="152400" y="144723"/>
                </a:lnTo>
                <a:close/>
                <a:moveTo>
                  <a:pt x="19098" y="217408"/>
                </a:moveTo>
                <a:lnTo>
                  <a:pt x="143294" y="276168"/>
                </a:lnTo>
                <a:lnTo>
                  <a:pt x="143294" y="144723"/>
                </a:lnTo>
                <a:lnTo>
                  <a:pt x="19098" y="92145"/>
                </a:lnTo>
                <a:lnTo>
                  <a:pt x="19098" y="217408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6973593" y="3379295"/>
            <a:ext cx="1097280" cy="1097280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266066" y="3659577"/>
            <a:ext cx="512333" cy="512333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116258" y="3379295"/>
            <a:ext cx="1097280" cy="109728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4418097" y="3668943"/>
            <a:ext cx="493600" cy="49360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5034007" y="5314781"/>
            <a:ext cx="476843" cy="476843"/>
          </a:xfrm>
          <a:custGeom>
            <a:rect l="l" t="t" r="r" b="b"/>
            <a:pathLst>
              <a:path w="304800" h="304800">
                <a:moveTo>
                  <a:pt x="116843" y="182880"/>
                </a:moveTo>
                <a:lnTo>
                  <a:pt x="30480" y="182880"/>
                </a:lnTo>
                <a:lnTo>
                  <a:pt x="30480" y="304800"/>
                </a:lnTo>
                <a:lnTo>
                  <a:pt x="0" y="304800"/>
                </a:lnTo>
                <a:lnTo>
                  <a:pt x="0" y="0"/>
                </a:lnTo>
                <a:lnTo>
                  <a:pt x="182880" y="0"/>
                </a:lnTo>
                <a:lnTo>
                  <a:pt x="187957" y="30480"/>
                </a:lnTo>
                <a:lnTo>
                  <a:pt x="304800" y="30480"/>
                </a:lnTo>
                <a:lnTo>
                  <a:pt x="259080" y="121920"/>
                </a:lnTo>
                <a:lnTo>
                  <a:pt x="304800" y="213360"/>
                </a:lnTo>
                <a:lnTo>
                  <a:pt x="121920" y="213360"/>
                </a:lnTo>
                <a:lnTo>
                  <a:pt x="116843" y="18288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6589033" y="5255782"/>
            <a:ext cx="570456" cy="570456"/>
          </a:xfrm>
          <a:custGeom>
            <a:rect l="l" t="t" r="r" b="b"/>
            <a:pathLst>
              <a:path w="304800" h="304800">
                <a:moveTo>
                  <a:pt x="310886" y="167269"/>
                </a:moveTo>
                <a:cubicBezTo>
                  <a:pt x="310886" y="167269"/>
                  <a:pt x="267148" y="122672"/>
                  <a:pt x="206873" y="122672"/>
                </a:cubicBezTo>
                <a:cubicBezTo>
                  <a:pt x="147980" y="122672"/>
                  <a:pt x="89764" y="167269"/>
                  <a:pt x="89764" y="167269"/>
                </a:cubicBezTo>
                <a:lnTo>
                  <a:pt x="57064" y="153619"/>
                </a:lnTo>
                <a:lnTo>
                  <a:pt x="57064" y="193662"/>
                </a:lnTo>
                <a:cubicBezTo>
                  <a:pt x="62217" y="195415"/>
                  <a:pt x="65989" y="200158"/>
                  <a:pt x="65989" y="205902"/>
                </a:cubicBezTo>
                <a:cubicBezTo>
                  <a:pt x="65989" y="211703"/>
                  <a:pt x="62141" y="216456"/>
                  <a:pt x="56912" y="218170"/>
                </a:cubicBezTo>
                <a:lnTo>
                  <a:pt x="66580" y="245135"/>
                </a:lnTo>
                <a:lnTo>
                  <a:pt x="38043" y="245135"/>
                </a:lnTo>
                <a:lnTo>
                  <a:pt x="47796" y="217942"/>
                </a:lnTo>
                <a:cubicBezTo>
                  <a:pt x="43110" y="215951"/>
                  <a:pt x="39834" y="211322"/>
                  <a:pt x="39834" y="205902"/>
                </a:cubicBezTo>
                <a:cubicBezTo>
                  <a:pt x="39834" y="200597"/>
                  <a:pt x="43015" y="196082"/>
                  <a:pt x="47558" y="194024"/>
                </a:cubicBezTo>
                <a:lnTo>
                  <a:pt x="47558" y="149647"/>
                </a:lnTo>
                <a:lnTo>
                  <a:pt x="0" y="129816"/>
                </a:lnTo>
                <a:lnTo>
                  <a:pt x="209255" y="35890"/>
                </a:lnTo>
                <a:lnTo>
                  <a:pt x="401241" y="130997"/>
                </a:lnTo>
                <a:lnTo>
                  <a:pt x="310886" y="167269"/>
                </a:lnTo>
                <a:close/>
                <a:moveTo>
                  <a:pt x="204492" y="145266"/>
                </a:moveTo>
                <a:cubicBezTo>
                  <a:pt x="265128" y="145266"/>
                  <a:pt x="294846" y="177365"/>
                  <a:pt x="294846" y="177365"/>
                </a:cubicBezTo>
                <a:lnTo>
                  <a:pt x="294846" y="243945"/>
                </a:lnTo>
                <a:cubicBezTo>
                  <a:pt x="294846" y="243945"/>
                  <a:pt x="263938" y="268910"/>
                  <a:pt x="199739" y="268910"/>
                </a:cubicBezTo>
                <a:cubicBezTo>
                  <a:pt x="135541" y="268910"/>
                  <a:pt x="114138" y="243945"/>
                  <a:pt x="114138" y="243945"/>
                </a:cubicBezTo>
                <a:lnTo>
                  <a:pt x="114138" y="177365"/>
                </a:lnTo>
                <a:cubicBezTo>
                  <a:pt x="114138" y="177365"/>
                  <a:pt x="143856" y="145266"/>
                  <a:pt x="204492" y="145266"/>
                </a:cubicBezTo>
                <a:close/>
                <a:moveTo>
                  <a:pt x="203302" y="254641"/>
                </a:moveTo>
                <a:cubicBezTo>
                  <a:pt x="245326" y="254641"/>
                  <a:pt x="279397" y="246116"/>
                  <a:pt x="279397" y="235620"/>
                </a:cubicBezTo>
                <a:cubicBezTo>
                  <a:pt x="279397" y="225123"/>
                  <a:pt x="245326" y="216599"/>
                  <a:pt x="203302" y="216599"/>
                </a:cubicBezTo>
                <a:cubicBezTo>
                  <a:pt x="161277" y="216599"/>
                  <a:pt x="127216" y="225123"/>
                  <a:pt x="127216" y="235620"/>
                </a:cubicBezTo>
                <a:cubicBezTo>
                  <a:pt x="127216" y="246116"/>
                  <a:pt x="161277" y="254641"/>
                  <a:pt x="203302" y="254641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7879518" y="4987861"/>
            <a:ext cx="320992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1. 提高师生对校园性别侵害的认知和防范意识。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653186" y="3304902"/>
            <a:ext cx="320992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3. 推动社会共同关注和参与校园性别侵害的预防工作。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1082466" y="4987747"/>
            <a:ext cx="320992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2. 加强学校安全管理，完善预防措施和应急处置机制。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88661" y="1252888"/>
            <a:ext cx="320992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目的：通过开展预防校园性别侵害的相关工作，降低校园性别侵害事件的发生率，保护学生的安全与权益。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目的与目标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1990837"/>
            <a:ext cx="7405389" cy="1138956"/>
            <a:chOff x="2393306" y="1990837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1990837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3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651635" y="3830878"/>
            <a:ext cx="8888730" cy="151066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3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校园性别侵害的常见形式与特点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5017700" y="5577969"/>
            <a:ext cx="2156600" cy="638034"/>
            <a:chOff x="5017700" y="5577969"/>
            <a:chExt cx="2156600" cy="638034"/>
          </a:xfrm>
        </p:grpSpPr>
        <p:sp>
          <p:nvSpPr>
            <p:cNvPr id="6" name="TextBox 6"/>
            <p:cNvSpPr txBox="1"/>
            <p:nvPr/>
          </p:nvSpPr>
          <p:spPr>
            <a:xfrm>
              <a:off x="5017700" y="5577969"/>
              <a:ext cx="2156600" cy="6380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C21401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CHAPTER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8380" b="8380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包括嘲笑、讽刺、恶意调侃等言语上的攻击，可能对受害者的自尊心和心理健康造成伤害。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包括未经同意的触碰、拥抱、亲吻等行为，可能给受害者带来身体和心理上的不适。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言语与行为上的侵害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肢体接触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言语侮辱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网络骚扰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通过社交媒体、电子邮件、即时通讯工具等途径发送骚扰信息，包括恶意留言、私信、照片或视频等。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网络欺凌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利用网络平台发布受害者的个人信息、隐私或恶意言论等，对受害者进行羞辱、威胁或恐吓。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网络与社交媒体上的侵害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625" r="1625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包括对受害者的性骚扰、性侵犯等行为，可能对受害者的身心健康造成严重伤害。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性骚扰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通过言语、肢体或暴力威胁等手段，对受害者进行恐吓、威胁或施加压力。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暴力威胁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身体上的侵害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1990837"/>
            <a:ext cx="7405389" cy="1138956"/>
            <a:chOff x="2393306" y="1990837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1990837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3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651635" y="3830878"/>
            <a:ext cx="8888730" cy="151066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3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预防校园性别侵害的策略与措施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5017700" y="5577969"/>
            <a:ext cx="2156600" cy="638034"/>
            <a:chOff x="5017700" y="5577969"/>
            <a:chExt cx="2156600" cy="638034"/>
          </a:xfrm>
        </p:grpSpPr>
        <p:sp>
          <p:nvSpPr>
            <p:cNvPr id="6" name="TextBox 6"/>
            <p:cNvSpPr txBox="1"/>
            <p:nvPr/>
          </p:nvSpPr>
          <p:spPr>
            <a:xfrm>
              <a:off x="5017700" y="5577969"/>
              <a:ext cx="2156600" cy="6380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C21401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CHAPTER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11337" b="11337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13427" b="13427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3673" b="13673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提高意识与教育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开展性别平等教育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在学校开展性别平等教育，帮助学生树立正确的性别观念，了解性别平等的重要性。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增强自我保护意识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教育学生了解性侵害的危害，提高自我保护意识和能力，学会拒绝不适当的身体接触和要求。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定期开展培训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对教职工进行预防性侵害的培训，提高他们的意识和应对能力，确保他们能够及时发现和妥善处理性侵害事件。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6667" r="16667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加强校园监控与安保措施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合理设置监控设备，加强校园巡逻，提高校园安保水平，预防性侵害的发生。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制定严格的校园安全管理制度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建立完善的校园安全管理制度，包括门禁管理、巡查制度等，确保校园内人员进出有序可控。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建立性侵害报告与处理机制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设立专门的性侵害报告渠道，确保受害者能够及时报告事件，并制定快速有效的处理流程。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建立安全机制与政策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https://d.book118.com/177131161113006031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5C0B15"/>
      </a:dk1>
      <a:lt1>
        <a:srgbClr val="FFFCF9"/>
      </a:lt1>
      <a:dk2>
        <a:srgbClr val="000000"/>
      </a:dk2>
      <a:lt2>
        <a:srgbClr val="FFFFFF"/>
      </a:lt2>
      <a:accent1>
        <a:srgbClr val="BA242F"/>
      </a:accent1>
      <a:accent2>
        <a:srgbClr val="C49E6D"/>
      </a:accent2>
      <a:accent3>
        <a:srgbClr val="E71A34"/>
      </a:accent3>
      <a:accent4>
        <a:srgbClr val="E8C496"/>
      </a:accent4>
      <a:accent5>
        <a:srgbClr val="EA6A6A"/>
      </a:accent5>
      <a:accent6>
        <a:srgbClr val="979797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63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8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2024-09-03T22:01:11.653</cp:lastPrinted>
  <dcterms:created xsi:type="dcterms:W3CDTF">2024-09-03T14:01:11Z</dcterms:created>
  <dcterms:modified xsi:type="dcterms:W3CDTF">2024-09-03T14:01:13Z</dcterms:modified>
</cp:coreProperties>
</file>