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WECMG+MS-UIGothic"/>
      <p:regular r:id="rId15"/>
    </p:embeddedFont>
    <p:embeddedFont>
      <p:font typeface="VGNLRD+QTBUMA+ArialMT"/>
      <p:regular r:id="rId16"/>
    </p:embeddedFont>
    <p:embeddedFont>
      <p:font typeface="PVTQKP+MFFBRN+MicrosoftYaHei-Bold"/>
      <p:regular r:id="rId17"/>
    </p:embeddedFont>
    <p:embeddedFont>
      <p:font typeface="NIUAUV+COMNUW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E6608-49BE-4151-A1E1-5ABC8CF95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1A6F5-60F7-41A6-902B-57433069E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33032-AC3F-4B23-BF51-08E233148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CAE55-3B28-4DEC-A3CC-BB2819BDC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BBE531-B72E-4EAD-BD9B-B6E88F65C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C4A3E3-C531-4F98-8ABF-D8B70EABA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FCFFC7-CB5E-4B26-B6CF-617108565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26801-9A75-4C19-9895-7DAAE0D9E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940D9-E731-4426-9B27-898D1C91A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E6A23-319D-4657-9E22-8B25DC7A0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A8C4F-C580-4569-A1E5-35E86637C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321411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275204" y="2567372"/>
            <a:ext cx="8281034" cy="20262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42656C"/>
                </a:solidFill>
                <a:latin typeface="LWECMG+MS-UIGothic"/>
                <a:cs typeface="LWECMG+MS-UIGothic"/>
              </a:rPr>
              <a:t>危重各生命体征的病情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观</a:t>
            </a:r>
            <a:r>
              <a:rPr sz="4050">
                <a:solidFill>
                  <a:srgbClr val="42656C"/>
                </a:solidFill>
                <a:latin typeface="LWECMG+MS-UIGothic"/>
                <a:cs typeface="LWECMG+MS-UIGothic"/>
              </a:rPr>
              <a:t>察和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4050"/>
              </a:lnSpc>
              <a:spcBef>
                <a:spcPts val="1779"/>
              </a:spcBef>
              <a:spcAft>
                <a:spcPct val="0"/>
              </a:spcAft>
            </a:pPr>
            <a:r>
              <a:rPr sz="4050">
                <a:solidFill>
                  <a:srgbClr val="42656C"/>
                </a:solidFill>
                <a:latin typeface="LWECMG+MS-UIGothic"/>
                <a:cs typeface="LWECMG+MS-UIGothic"/>
              </a:rPr>
              <a:t>理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42656C"/>
                </a:solidFill>
                <a:latin typeface="LWECMG+MS-UIGothic"/>
                <a:cs typeface="LWECM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82795" y="2423350"/>
            <a:ext cx="3738821" cy="29781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VGNLRD+QTBUMA+ArialMT"/>
                <a:cs typeface="VGNLRD+QTBUMA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LWECMG+MS-UIGothic"/>
                <a:cs typeface="LWECMG+MS-UIGothic"/>
              </a:rPr>
              <a:t>危重病人的病情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42656C"/>
                </a:solidFill>
                <a:latin typeface="LWECMG+MS-UIGothic"/>
                <a:cs typeface="LWECMG+MS-UIGothic"/>
              </a:rPr>
              <a:t>察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VGNLRD+QTBUMA+ArialMT"/>
                <a:cs typeface="VGNLRD+QTBUMA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LWECMG+MS-UIGothic"/>
                <a:cs typeface="LWECMG+MS-UIGothic"/>
              </a:rPr>
              <a:t>生命体征的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监测</a:t>
            </a:r>
            <a:r>
              <a:rPr sz="2400">
                <a:solidFill>
                  <a:srgbClr val="42656C"/>
                </a:solidFill>
                <a:latin typeface="LWECMG+MS-UIGothic"/>
                <a:cs typeface="LWECMG+MS-UIGothic"/>
              </a:rPr>
              <a:t>与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42656C"/>
                </a:solidFill>
                <a:latin typeface="LWECMG+MS-UIGothic"/>
                <a:cs typeface="LWECMG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VGNLRD+QTBUMA+ArialMT"/>
                <a:cs typeface="VGNLRD+QTBUMA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LWECMG+MS-UIGothic"/>
                <a:cs typeface="LWECMG+MS-UIGothic"/>
              </a:rPr>
              <a:t>病情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42656C"/>
                </a:solidFill>
                <a:latin typeface="LWECMG+MS-UIGothic"/>
                <a:cs typeface="LWECMG+MS-UIGothic"/>
              </a:rPr>
              <a:t>化与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42656C"/>
                </a:solidFill>
                <a:latin typeface="LWECMG+MS-UIGothic"/>
                <a:cs typeface="LWECMG+MS-UIGothic"/>
              </a:rPr>
              <a:t>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VGNLRD+QTBUMA+ArialMT"/>
                <a:cs typeface="VGNLRD+QTBUMA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42656C"/>
                </a:solidFill>
                <a:latin typeface="LWECMG+MS-UIGothic"/>
                <a:cs typeface="LWECMG+MS-UIGothic"/>
              </a:rPr>
              <a:t>理操作与注意事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VGNLRD+QTBUMA+ArialMT"/>
                <a:cs typeface="VGNLRD+QTBUMA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LWECMG+MS-UIGothic"/>
                <a:cs typeface="LWECMG+MS-UIGothic"/>
              </a:rPr>
              <a:t>心理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42656C"/>
                </a:solidFill>
                <a:latin typeface="LWECMG+MS-UIGothic"/>
                <a:cs typeface="LWECMG+MS-UIGothic"/>
              </a:rPr>
              <a:t>理与沟通技巧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PVTQKP+MFFBRN+MicrosoftYaHei-Bold"/>
                <a:cs typeface="PVTQKP+MFFBR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45534" y="384680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LWECMG+MS-UIGothic"/>
                <a:cs typeface="LWECMG+MS-UIGothic"/>
              </a:rPr>
              <a:t>危重病人的病情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观</a:t>
            </a:r>
            <a:r>
              <a:rPr sz="4500">
                <a:solidFill>
                  <a:srgbClr val="42656C"/>
                </a:solidFill>
                <a:latin typeface="LWECMG+MS-UIGothic"/>
                <a:cs typeface="LWECMG+MS-UIGothic"/>
              </a:rPr>
              <a:t>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00A5B2"/>
                </a:solidFill>
                <a:latin typeface="LWECMG+MS-UIGothic"/>
                <a:cs typeface="LWECMG+MS-UIGothic"/>
              </a:rPr>
              <a:t>察指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75784" y="18465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LWECMG+MS-UIGothic"/>
                <a:cs typeface="LWECMG+MS-UIGothic"/>
              </a:rPr>
              <a:t>脉搏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17765" y="18465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2C6B8"/>
                </a:solidFill>
                <a:latin typeface="LWECMG+MS-UIGothic"/>
                <a:cs typeface="LWECMG+MS-UIGothic"/>
              </a:rPr>
              <a:t>血</a:t>
            </a:r>
            <a:r>
              <a:rPr sz="1550">
                <a:solidFill>
                  <a:srgbClr val="52C6B8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1600" y="2219801"/>
            <a:ext cx="1447800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估患者的心率是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否正常，有无心律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失常。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8190" y="2297906"/>
            <a:ext cx="1447800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患者的血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水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平，判断是否出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低血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或高血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55189" y="4534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8C19B"/>
                </a:solidFill>
                <a:latin typeface="LWECMG+MS-UIGothic"/>
                <a:cs typeface="LWECMG+MS-UIGothic"/>
              </a:rPr>
              <a:t>体温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955665" y="457644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57D"/>
                </a:solidFill>
                <a:latin typeface="LWECMG+MS-UIGothic"/>
                <a:cs typeface="LWECMG+MS-UIGothic"/>
              </a:rPr>
              <a:t>呼吸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12225" y="457644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8C19B"/>
                </a:solidFill>
                <a:latin typeface="LWECMG+MS-UIGothic"/>
                <a:cs typeface="LWECMG+MS-UIGothic"/>
              </a:rPr>
              <a:t>意</a:t>
            </a:r>
            <a:r>
              <a:rPr sz="1550" spc="25">
                <a:solidFill>
                  <a:srgbClr val="58C19B"/>
                </a:solidFill>
                <a:latin typeface="SimSun"/>
                <a:cs typeface="SimSun"/>
              </a:rPr>
              <a:t>识</a:t>
            </a:r>
            <a:r>
              <a:rPr sz="1550" spc="25">
                <a:solidFill>
                  <a:srgbClr val="58C19B"/>
                </a:solidFill>
                <a:latin typeface="LWECMG+MS-UIGothic"/>
                <a:cs typeface="LWECMG+MS-UIGothic"/>
              </a:rPr>
              <a:t>状</a:t>
            </a:r>
            <a:r>
              <a:rPr sz="1550">
                <a:solidFill>
                  <a:srgbClr val="58C19B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518784" y="4983321"/>
            <a:ext cx="1447800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察患者的呼吸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频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率、深度和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奏是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否正常。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702675" y="4992211"/>
            <a:ext cx="1447800" cy="929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估患者的意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是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否清醒，有无昏迷</a:t>
            </a:r>
          </a:p>
          <a:p>
            <a:pPr marL="0" marR="0">
              <a:lnSpc>
                <a:spcPts val="1200"/>
              </a:lnSpc>
              <a:spcBef>
                <a:spcPts val="90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或意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障碍。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282189" y="5129371"/>
            <a:ext cx="17014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患者是否有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或体温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000000"/>
                </a:solidFill>
                <a:latin typeface="LWECMG+MS-UIGothic"/>
                <a:cs typeface="LWECMG+MS-UIGothic"/>
              </a:rPr>
              <a:t>低的情况。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00A5B2"/>
                </a:solidFill>
                <a:latin typeface="LWECMG+MS-UIGothic"/>
                <a:cs typeface="LWECMG+MS-UIGothic"/>
              </a:rPr>
              <a:t>察方法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LWECMG+MS-UIGothic"/>
                <a:cs typeface="LWECMG+MS-UIGothic"/>
              </a:rPr>
              <a:t>听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实验</a:t>
            </a:r>
            <a:r>
              <a:rPr sz="2300" spc="25">
                <a:solidFill>
                  <a:srgbClr val="00A5B2"/>
                </a:solidFill>
                <a:latin typeface="LWECMG+MS-UIGothic"/>
                <a:cs typeface="LWECMG+MS-UIGothic"/>
              </a:rPr>
              <a:t>室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使用听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器听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患者的心肺音，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91985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血液、尿液等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取患者的生理指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和生化指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12389" y="2302248"/>
            <a:ext cx="1936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了解心肺功能状况。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7209" y="4416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LWECMG+MS-UIGothic"/>
                <a:cs typeface="LWECMG+MS-UIGothic"/>
              </a:rPr>
              <a:t>触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诊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709159" y="441622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视诊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41622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仪</a:t>
            </a:r>
            <a:r>
              <a:rPr sz="2300" spc="25">
                <a:solidFill>
                  <a:srgbClr val="00A5B2"/>
                </a:solidFill>
                <a:latin typeface="LWECMG+MS-UIGothic"/>
                <a:cs typeface="LWECMG+MS-UIGothic"/>
              </a:rPr>
              <a:t>器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008109" y="4903208"/>
            <a:ext cx="29198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使用心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电监护仪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、呼吸机等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实时监测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患者的生命体征。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37209" y="4929243"/>
            <a:ext cx="27743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触摸患者的皮肤，感受其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温度、湿度和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弹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性。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709159" y="4929243"/>
            <a:ext cx="29198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察患者的面色、口唇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色、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皮肤黏膜等，了解其一般状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00A5B2"/>
                </a:solidFill>
                <a:latin typeface="LWECMG+MS-UIGothic"/>
                <a:cs typeface="LWECMG+MS-UIGothic"/>
              </a:rPr>
              <a:t>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频</a:t>
            </a:r>
            <a:r>
              <a:rPr sz="3000">
                <a:solidFill>
                  <a:srgbClr val="00A5B2"/>
                </a:solidFill>
                <a:latin typeface="LWECMG+MS-UIGothic"/>
                <a:cs typeface="LWECMG+MS-UIGothic"/>
              </a:rPr>
              <a:t>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危重病人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每小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行一次生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命体征的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12265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于病情不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定的患者，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根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据需要增加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率，每</a:t>
            </a:r>
            <a:r>
              <a:rPr sz="1500">
                <a:solidFill>
                  <a:srgbClr val="FFFFFF"/>
                </a:solidFill>
                <a:latin typeface="NIUAUV+COMNUW+MicrosoftYaHei"/>
                <a:cs typeface="NIUAUV+COMNUW+MicrosoftYaHei"/>
              </a:rPr>
              <a:t>30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分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钟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至</a:t>
            </a:r>
            <a:r>
              <a:rPr sz="1500">
                <a:solidFill>
                  <a:srgbClr val="FFFFFF"/>
                </a:solidFill>
                <a:latin typeface="NIUAUV+COMNUW+MicrosoftYaHei"/>
                <a:cs typeface="NIUAUV+COMNUW+MicrosoftYaHei"/>
              </a:rPr>
              <a:t>1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行一次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在夜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或患者休息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，可以适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当减少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率，但仍需保持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时观</a:t>
            </a:r>
            <a:r>
              <a:rPr sz="1500">
                <a:solidFill>
                  <a:srgbClr val="FFFFFF"/>
                </a:solidFill>
                <a:latin typeface="LWECMG+MS-UIGothic"/>
                <a:cs typeface="LWECMG+MS-UIGothic"/>
              </a:rPr>
              <a:t>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PVTQKP+MFFBRN+MicrosoftYaHei-Bold"/>
                <a:cs typeface="PVTQKP+MFFBR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59784" y="384680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LWECMG+MS-UIGothic"/>
                <a:cs typeface="LWECMG+MS-UIGothic"/>
              </a:rPr>
              <a:t>生命体征的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监测</a:t>
            </a:r>
            <a:r>
              <a:rPr sz="4500">
                <a:solidFill>
                  <a:srgbClr val="42656C"/>
                </a:solidFill>
                <a:latin typeface="LWECMG+MS-UIGothic"/>
                <a:cs typeface="LWECMG+MS-UIGothic"/>
              </a:rPr>
              <a:t>与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42656C"/>
                </a:solidFill>
                <a:latin typeface="LWECMG+MS-UIGothic"/>
                <a:cs typeface="LWECMG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LWECMG+MS-UIGothic"/>
                <a:cs typeface="LWECMG+MS-UIGothic"/>
              </a:rPr>
              <a:t>体温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00A5B2"/>
                </a:solidFill>
                <a:latin typeface="LWECMG+MS-UIGothic"/>
                <a:cs typeface="LWECMG+MS-UIGothic"/>
              </a:rPr>
              <a:t>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A5B2"/>
                </a:solidFill>
                <a:latin typeface="LWECMG+MS-UIGothic"/>
                <a:cs typeface="LWECMG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体温是反映人体健康状况的重要指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过监测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体温可以及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断疾病。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LWECMG+MS-UIGothic"/>
                <a:cs typeface="LWECMG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理危重患者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，需要定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时监测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体温，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察其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化情况。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于高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患者，可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以采用物理降温或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物降温的方法来降低体温。同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，要注意保持患者的舒适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度，避免因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WECMG+MS-UIGothic"/>
                <a:cs typeface="LWECMG+MS-UIGothic"/>
              </a:rPr>
              <a:t>度降温而影响病情。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LWECMG+MS-UIGothic"/>
                <a:cs typeface="LWECMG+MS-UIGothic"/>
              </a:rPr>
              <a:t>脉搏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00A5B2"/>
                </a:solidFill>
                <a:latin typeface="LWECMG+MS-UIGothic"/>
                <a:cs typeface="LWECMG+MS-UIGothic"/>
              </a:rPr>
              <a:t>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A5B2"/>
                </a:solidFill>
                <a:latin typeface="LWECMG+MS-UIGothic"/>
                <a:cs typeface="LWECMG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脉搏是反映心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功能和血液循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的重要指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过监测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脉搏可以及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断心血管疾病。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LWECMG+MS-UIGothic"/>
                <a:cs typeface="LWECMG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理危重患者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，需要定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时监测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脉搏，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察其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率、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律和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弱。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于异常脉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搏患者，需要及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采取措施，如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氧、使用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物等。同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，要注意保持患者的舒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适度，避免因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紧张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而影响脉搏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监测结</a:t>
            </a:r>
            <a:r>
              <a:rPr sz="1350">
                <a:solidFill>
                  <a:srgbClr val="FFFFFF"/>
                </a:solidFill>
                <a:latin typeface="LWECMG+MS-UIGothic"/>
                <a:cs typeface="LWECMG+MS-UIGothic"/>
              </a:rPr>
              <a:t>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LWECMG+MS-UIGothic"/>
                <a:cs typeface="LWECMG+MS-UIGothic"/>
              </a:rPr>
              <a:t>呼吸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00A5B2"/>
                </a:solidFill>
                <a:latin typeface="LWECMG+MS-UIGothic"/>
                <a:cs typeface="LWECMG+MS-UIGothic"/>
              </a:rPr>
              <a:t>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A5B2"/>
                </a:solidFill>
                <a:latin typeface="LWECMG+MS-UIGothic"/>
                <a:cs typeface="LWECMG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呼吸是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持人体酸碱平衡和氧气供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的重要生理活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呼吸可以及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断呼吸系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疾病。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LWECMG+MS-UIGothic"/>
                <a:cs typeface="LWECMG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27647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理危重患者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，需要定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时监测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呼吸，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察其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率、深度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律。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于呼吸困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的患者，可以采用吸氧、使用呼吸机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等方法来改善呼吸状况。同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，要注意保持患者的舒适度，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避免因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紧张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而影响呼吸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监测结</a:t>
            </a:r>
            <a:r>
              <a:rPr sz="1350">
                <a:solidFill>
                  <a:srgbClr val="000000"/>
                </a:solidFill>
                <a:latin typeface="LWECMG+MS-UIGothic"/>
                <a:cs typeface="LWECMG+MS-UIGothic"/>
              </a:rPr>
              <a:t>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https://d.book118.com/177132141136006044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LWECMG+MS-UIGothic</vt:lpstr>
      <vt:lpstr>SimSun</vt:lpstr>
      <vt:lpstr>VGNLRD+QTBUMA+ArialMT</vt:lpstr>
      <vt:lpstr>Times New Roman</vt:lpstr>
      <vt:lpstr>PVTQKP+MFFBRN+MicrosoftYaHei-Bold</vt:lpstr>
      <vt:lpstr>NIUAUV+COMNUW+MicrosoftYaHei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2024-09-19T06:51:40.597</cp:lastPrinted>
  <dcterms:created xsi:type="dcterms:W3CDTF">2024-09-18T22:51:40Z</dcterms:created>
  <dcterms:modified xsi:type="dcterms:W3CDTF">2024-09-18T22:51:41Z</dcterms:modified>
</cp:coreProperties>
</file>