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E6603D-0242-41D1-B090-7F3C47BC0D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578213-78A5-440A-B47A-4B9670174D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C44FD4-D228-44A6-A1BC-6DEA5B12E3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90BAC3-65B3-4920-95F3-54006FE721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0C47530-ACF7-4B6B-99E3-3D67C03424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72A7D84-DA38-48AD-9BA4-D027070ECD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7FCCA17-6FE1-4CCD-97ED-E128A6CB41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D3DA28-EE03-4C71-80BD-3099408737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4CA78F-4892-4D47-8A00-8C55C4670F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90E2CE-71D6-4314-B99F-6704389A3E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5A52D8-8463-455C-A2DE-DEF174E469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77136153135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409093" y="4827662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食品安全管理体系的原料与辅助材料管理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5328676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  <p:sp>
        <p:nvSpPr>
          <p:cNvPr id="5" name="AutoShape 5"/>
          <p:cNvSpPr/>
          <p:nvPr/>
        </p:nvSpPr>
        <p:spPr>
          <a:xfrm>
            <a:off x="5059558" y="1161765"/>
            <a:ext cx="2072884" cy="2072884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7" name="Freeform 7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5441229" y="1902429"/>
            <a:ext cx="1309543" cy="896478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1200" y="495117"/>
            <a:ext cx="757489" cy="757489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4" name="Freeform 4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" name="AutoShape 7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8" name="Connector 8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9" name="TextBox 9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原料与辅助材料概述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采购与验收管理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储存与保管管理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加工过程中的管理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质量检验与评估管理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食品安全管理体系建设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原料与辅助材料概述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4226" r="3422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71" r="1877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指用于食品加工的主要原材料，如谷物、肉类、蔬菜等。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原料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指在食品加工过程中起到辅助作用的物质，如食品添加剂、调味品等。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辅助材料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定义及分类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原料与辅助材料是食品生产的基础，其质量直接影响食品的安全性和品质。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包括原料与辅助材料的来源、储存条件、运输方式等，这些因素都可能对食品的安全性产生影响。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重要性及影响因素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影响因素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7644" b="1764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3338" b="33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899" r="189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相关法规与标准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《食品安全法》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规定食品生产经营者应当建立食品安全追溯体系，保证食品可追溯。同时，禁止生产经营不符合食品安全标准的食品。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《食品添加剂使用标准》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规定了食品添加剂的使用范围、用量和使用方法等，确保食品添加剂的合理使用不会对消费者产生危害。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其他相关法规和标准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如《食品营养强化剂使用标准》、《预包装食品标签通则》等，对原料与辅助材料的管理和使用也做出了相应规定。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采购与验收管理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9375" r="19375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供应商资质要求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选择具备合法经营资质、良好信誉和稳定供货能力的供应商，确保其提供的原料符合食品安全标准。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供应商评估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对供应商进行定期评估，包括对其质量管理体系、食品安全保障能力、供货稳定性和售后服务等方面进行综合考核，确保供应商始终符合采购要求。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供应商档案管理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建立供应商档案，记录供应商的基本信息、评估结果、供货记录等，以便对供应商进行动态管理。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供应商选择与评估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采购计划制定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根据生产计划和库存情况，制定合理的采购计划，明确采购品种、数量、规格、质量要求等。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采购执行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按照采购计划进行采购，确保采购的原料符合质量要求，同时根据实际情况及时调整采购计划。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采购合同管理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与供应商签订采购合同，明确双方的权利和义务，包括原料质量标准、交货期限、付款方式等。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采购计划与执行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原料验收程序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建立原料验收流程，包括验收申请、抽样检验、判定结果、处理不合格品等环节，确保原料验收工作规范有序。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原料验收记录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详细记录原料验收情况，包括验收日期、原料名称、规格型号、数量、检验结果等，以便追溯和查询。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原料验收标准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制定明确的原料验收标准，包括感官指标、理化指标、微生物指标等，确保原料符合食品安全标准和企业内控标准。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167" r="161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原料验收标准与程序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储存与保管管理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28883" y="1711764"/>
            <a:ext cx="4242156" cy="1454089"/>
          </a:xfrm>
          <a:prstGeom prst="roundRect">
            <a:avLst>
              <a:gd name="adj" fmla="val 2049"/>
            </a:avLst>
          </a:prstGeom>
          <a:solidFill>
            <a:schemeClr val="accent1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996316" y="1711764"/>
            <a:ext cx="4092216" cy="1454089"/>
          </a:xfrm>
          <a:prstGeom prst="roundRect">
            <a:avLst>
              <a:gd name="adj" fmla="val 2049"/>
            </a:avLst>
          </a:prstGeom>
          <a:solidFill>
            <a:schemeClr val="accent2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6096000" y="3660226"/>
            <a:ext cx="0" cy="2439937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5" name="AutoShape 5"/>
          <p:cNvSpPr/>
          <p:nvPr/>
        </p:nvSpPr>
        <p:spPr>
          <a:xfrm>
            <a:off x="1128883" y="3468001"/>
            <a:ext cx="4382762" cy="2756521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原料和辅助材料应储存在干燥、通风、无异味、温度适宜的专用仓库或存储区域，避免阳光直射和雨淋。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851043" y="3468001"/>
            <a:ext cx="4382762" cy="2756521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根据不同原料和辅助材料的特性，设定相应的储存条件，如温度、湿度、光照等，并进行定期监测和记录。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28883" y="2489009"/>
            <a:ext cx="4242156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设施要求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996316" y="2489009"/>
            <a:ext cx="4092216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条件要求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032529" y="2003945"/>
            <a:ext cx="434864" cy="434864"/>
          </a:xfrm>
          <a:custGeom>
            <a:rect l="l" t="t" r="r" b="b"/>
            <a:pathLst>
              <a:path w="9753600" h="9753600">
                <a:moveTo>
                  <a:pt x="8367503" y="4412961"/>
                </a:moveTo>
                <a:cubicBezTo>
                  <a:pt x="8156175" y="3938286"/>
                  <a:pt x="7853813" y="3517798"/>
                  <a:pt x="7469088" y="3164500"/>
                </a:cubicBezTo>
                <a:lnTo>
                  <a:pt x="7153722" y="2875143"/>
                </a:lnTo>
                <a:cubicBezTo>
                  <a:pt x="7107121" y="2833961"/>
                  <a:pt x="7033428" y="2852385"/>
                  <a:pt x="7012836" y="2910906"/>
                </a:cubicBezTo>
                <a:lnTo>
                  <a:pt x="6871951" y="3315139"/>
                </a:lnTo>
                <a:cubicBezTo>
                  <a:pt x="6784169" y="3568732"/>
                  <a:pt x="6622692" y="3827745"/>
                  <a:pt x="6394025" y="4082422"/>
                </a:cubicBezTo>
                <a:cubicBezTo>
                  <a:pt x="6378853" y="4098678"/>
                  <a:pt x="6361513" y="4103013"/>
                  <a:pt x="6349592" y="4104097"/>
                </a:cubicBezTo>
                <a:cubicBezTo>
                  <a:pt x="6337671" y="4105181"/>
                  <a:pt x="6319247" y="4103013"/>
                  <a:pt x="6302991" y="4087841"/>
                </a:cubicBezTo>
                <a:cubicBezTo>
                  <a:pt x="6287819" y="4074836"/>
                  <a:pt x="6280233" y="4055329"/>
                  <a:pt x="6281317" y="4035822"/>
                </a:cubicBezTo>
                <a:cubicBezTo>
                  <a:pt x="6321415" y="3383415"/>
                  <a:pt x="6126343" y="2647563"/>
                  <a:pt x="5699351" y="1846682"/>
                </a:cubicBezTo>
                <a:cubicBezTo>
                  <a:pt x="5346059" y="1181271"/>
                  <a:pt x="4855121" y="662161"/>
                  <a:pt x="4241730" y="300194"/>
                </a:cubicBezTo>
                <a:lnTo>
                  <a:pt x="3794148" y="36847"/>
                </a:lnTo>
                <a:cubicBezTo>
                  <a:pt x="3735627" y="2167"/>
                  <a:pt x="3660849" y="47684"/>
                  <a:pt x="3664101" y="115959"/>
                </a:cubicBezTo>
                <a:lnTo>
                  <a:pt x="3687943" y="636151"/>
                </a:lnTo>
                <a:cubicBezTo>
                  <a:pt x="3704199" y="991615"/>
                  <a:pt x="3663017" y="1305898"/>
                  <a:pt x="3565481" y="1567078"/>
                </a:cubicBezTo>
                <a:cubicBezTo>
                  <a:pt x="3446270" y="1886778"/>
                  <a:pt x="3275041" y="2183722"/>
                  <a:pt x="3056126" y="2450320"/>
                </a:cubicBezTo>
                <a:cubicBezTo>
                  <a:pt x="2902236" y="2636723"/>
                  <a:pt x="2729922" y="2804701"/>
                  <a:pt x="2541353" y="2949922"/>
                </a:cubicBezTo>
                <a:cubicBezTo>
                  <a:pt x="2085102" y="3299967"/>
                  <a:pt x="1709046" y="3756220"/>
                  <a:pt x="1454369" y="4266658"/>
                </a:cubicBezTo>
                <a:cubicBezTo>
                  <a:pt x="1197521" y="4782512"/>
                  <a:pt x="1062057" y="5360146"/>
                  <a:pt x="1062057" y="5938857"/>
                </a:cubicBezTo>
                <a:cubicBezTo>
                  <a:pt x="1062057" y="6450379"/>
                  <a:pt x="1162843" y="6945649"/>
                  <a:pt x="1362250" y="7412736"/>
                </a:cubicBezTo>
                <a:cubicBezTo>
                  <a:pt x="1555154" y="7862486"/>
                  <a:pt x="1830423" y="8267802"/>
                  <a:pt x="2180469" y="8614601"/>
                </a:cubicBezTo>
                <a:cubicBezTo>
                  <a:pt x="2531598" y="8961395"/>
                  <a:pt x="2939082" y="9234496"/>
                  <a:pt x="3393163" y="9424149"/>
                </a:cubicBezTo>
                <a:cubicBezTo>
                  <a:pt x="3863511" y="9621393"/>
                  <a:pt x="4362031" y="9721120"/>
                  <a:pt x="4876800" y="9721120"/>
                </a:cubicBezTo>
                <a:cubicBezTo>
                  <a:pt x="5391569" y="9721120"/>
                  <a:pt x="5890089" y="9621416"/>
                  <a:pt x="6360433" y="9425261"/>
                </a:cubicBezTo>
                <a:cubicBezTo>
                  <a:pt x="6814517" y="9235608"/>
                  <a:pt x="7223085" y="8963591"/>
                  <a:pt x="7573127" y="8615712"/>
                </a:cubicBezTo>
                <a:cubicBezTo>
                  <a:pt x="7924257" y="8268917"/>
                  <a:pt x="8199526" y="7863601"/>
                  <a:pt x="8391346" y="7413848"/>
                </a:cubicBezTo>
                <a:cubicBezTo>
                  <a:pt x="8590753" y="6946759"/>
                  <a:pt x="8691540" y="6451489"/>
                  <a:pt x="8691540" y="5939968"/>
                </a:cubicBezTo>
                <a:cubicBezTo>
                  <a:pt x="8691540" y="5411106"/>
                  <a:pt x="8583166" y="4897419"/>
                  <a:pt x="8367503" y="44129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8832836" y="2019632"/>
            <a:ext cx="419176" cy="419176"/>
          </a:xfrm>
          <a:custGeom>
            <a:rect l="l" t="t" r="r" b="b"/>
            <a:pathLst>
              <a:path w="9753600" h="9753600">
                <a:moveTo>
                  <a:pt x="9713690" y="5376882"/>
                </a:moveTo>
                <a:lnTo>
                  <a:pt x="8390668" y="876176"/>
                </a:lnTo>
                <a:cubicBezTo>
                  <a:pt x="8308131" y="628565"/>
                  <a:pt x="8110284" y="462277"/>
                  <a:pt x="7845680" y="462277"/>
                </a:cubicBezTo>
                <a:cubicBezTo>
                  <a:pt x="7581075" y="462277"/>
                  <a:pt x="7366236" y="611572"/>
                  <a:pt x="7283699" y="859184"/>
                </a:cubicBezTo>
                <a:lnTo>
                  <a:pt x="6407348" y="3473672"/>
                </a:lnTo>
                <a:lnTo>
                  <a:pt x="3349866" y="3473672"/>
                </a:lnTo>
                <a:lnTo>
                  <a:pt x="2473509" y="860398"/>
                </a:lnTo>
                <a:cubicBezTo>
                  <a:pt x="2390972" y="612787"/>
                  <a:pt x="2176133" y="463491"/>
                  <a:pt x="1911528" y="463491"/>
                </a:cubicBezTo>
                <a:cubicBezTo>
                  <a:pt x="1646924" y="463491"/>
                  <a:pt x="1432085" y="628565"/>
                  <a:pt x="1366540" y="877391"/>
                </a:cubicBezTo>
                <a:lnTo>
                  <a:pt x="44737" y="5376882"/>
                </a:lnTo>
                <a:cubicBezTo>
                  <a:pt x="-5029" y="5541956"/>
                  <a:pt x="61730" y="5724023"/>
                  <a:pt x="194031" y="5823553"/>
                </a:cubicBezTo>
                <a:lnTo>
                  <a:pt x="4871949" y="9331382"/>
                </a:lnTo>
                <a:lnTo>
                  <a:pt x="9565641" y="5823553"/>
                </a:lnTo>
                <a:cubicBezTo>
                  <a:pt x="9696730" y="5725237"/>
                  <a:pt x="9763487" y="5543169"/>
                  <a:pt x="9713722" y="537688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储存设施及条件要求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分类储存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按照原料和辅助材料的种类、性质、等级等进行分类储存，避免混淆和交叉污染。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标识管理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对每批原料和辅助材料进行标识，包括品名、规格、生产日期、保质期、供应商等信息，方便追溯和管理。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969" r="2496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分类储存与标识管理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https://d.book118.com/177136153135006033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2024-09-07T07:13:43.898</cp:lastPrinted>
  <dcterms:created xsi:type="dcterms:W3CDTF">2024-09-06T23:13:43Z</dcterms:created>
  <dcterms:modified xsi:type="dcterms:W3CDTF">2024-09-06T23:13:45Z</dcterms:modified>
</cp:coreProperties>
</file>