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3EDC3F2-787E-4878-ACAF-C7789F052B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D9A678-52F1-4DB6-A96C-2BE8DED8C8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8F18AA7-E6F4-44AD-9901-3C65164288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15646BA-6CB1-4B95-B974-E680698158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E2B0810-C469-4D14-9489-65316B8E548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B60354-63EC-4512-9C51-E3EF195BE4F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A43861B-CCB7-4269-9724-BF9CE03BE0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8AE0CF-189C-487E-8688-1EBD37F1D3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D06E4A-A96D-42AF-9FEE-4FC9A76AA0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6B52E6-8AB4-4C71-9C34-7B5BB64CA5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AEBEB6-4720-48DE-B5EA-4583699FB0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7141110046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solidFill>
                <a:latin typeface="Microsoft Yahei"/>
                <a:ea typeface="Microsoft Yahei"/>
                <a:cs typeface="Microsoft Yahei"/>
              </a:rPr>
              <a:t>心理健康领域立法工作总结报告</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schemeClr>
                </a:solidFill>
                <a:latin typeface="Microsoft Yahei"/>
                <a:ea typeface="Microsoft Yahei"/>
                <a:cs typeface="Microsoft Yahei"/>
              </a:rPr>
              <a:t>汇报人：XXX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schemeClr>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心理健康领域立法工作概述</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心理健康领域立法工作挑战与问题</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心理健康领域立法工作展望与建议</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背景</a:t>
            </a:r>
          </a:p>
        </p:txBody>
      </p:sp>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
        <p:nvSpPr>
          <p:cNvPr id="25" name="TextBox 25"/>
          <p:cNvSpPr txBox="1"/>
          <p:nvPr/>
        </p:nvSpPr>
        <p:spPr>
          <a:xfrm>
            <a:off x="1844212" y="3897132"/>
            <a:ext cx="8503576" cy="1682853"/>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随着社会经济的发展和人们生活节奏的加快，心理健康问题日益凸显，成为全球关注的热点。各国政府纷纷加强心理健康领域的立法工作，以保障公民的心理健康权益，提升全社会的心理健康水平。</a:t>
            </a:r>
          </a:p>
        </p:txBody>
      </p:sp>
      <p:sp>
        <p:nvSpPr>
          <p:cNvPr id="26" name="TextBox 26"/>
          <p:cNvSpPr txBox="1"/>
          <p:nvPr/>
        </p:nvSpPr>
        <p:spPr>
          <a:xfrm>
            <a:off x="1844212" y="1585278"/>
            <a:ext cx="8503576" cy="1682853"/>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本报告旨在全面总结和评估心理健康领域立法工作的进展、成效和挑战，为政策制定者和从业人员提供参考和指导。</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185294" y="1548543"/>
            <a:ext cx="3728630" cy="4162004"/>
          </a:xfrm>
          <a:prstGeom prst="roundRect">
            <a:avLst>
              <a:gd name="adj" fmla="val 6064"/>
            </a:avLst>
          </a:prstGeom>
          <a:solidFill>
            <a:schemeClr val="accent1">
              <a:alpha val="2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254377" y="1410097"/>
            <a:ext cx="4438895" cy="4438895"/>
          </a:xfrm>
          <a:prstGeom prst="ellipse">
            <a:avLst/>
          </a:prstGeom>
          <a:noFill/>
          <a:ln w="76200">
            <a:solidFill>
              <a:schemeClr val="accent1">
                <a:alpha val="2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2068173" y="2224607"/>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5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26728" y="2547282"/>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011408" y="3167128"/>
            <a:ext cx="924834" cy="92483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a:p>
              <a:pPr marL="203200" lvl="0" indent="-203200">
                <a:buFont typeface="Arial"/>
                <a:buChar char="•"/>
              </a:pPr>
              <a:r>
                <a:rPr lang="en-US"/>
                <a:t>本报告涵盖了全球范围内主要国家和地区的心理健康领域立法工作，重点分析了立法进展、主要内容和实施效果。同时，报告还针对当前立法工作面临的挑战和未来发展趋势进行了深入探讨。</a:t>
              </a:r>
            </a:p>
          </p:txBody>
        </p:sp>
      </p:grpSp>
      <p:grpSp>
        <p:nvGrpSpPr>
          <p:cNvPr id="29" name="Group 29"/>
          <p:cNvGrpSpPr/>
          <p:nvPr/>
        </p:nvGrpSpPr>
        <p:grpSpPr>
          <a:xfrm>
            <a:off x="0" y="0"/>
            <a:ext cx="0" cy="0"/>
          </a:xfrm>
        </p:grpSpPr>
      </p:grpSp>
      <p:sp>
        <p:nvSpPr>
          <p:cNvPr id="30" name="AutoShape 30"/>
          <p:cNvSpPr/>
          <p:nvPr/>
        </p:nvSpPr>
        <p:spPr>
          <a:xfrm>
            <a:off x="10948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9675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021165" y="541488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1365333" y="2365115"/>
            <a:ext cx="364336" cy="36433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5238033" y="2344636"/>
            <a:ext cx="364336" cy="34814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291657" y="5684996"/>
            <a:ext cx="364336" cy="36433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6" name="Connector 36"/>
          <p:cNvCxnSpPr/>
          <p:nvPr/>
        </p:nvCxnSpPr>
        <p:spPr>
          <a:xfrm>
            <a:off x="5858880" y="3629545"/>
            <a:ext cx="750753" cy="0"/>
          </a:xfrm>
          <a:prstGeom prst="line">
            <a:avLst/>
          </a:prstGeom>
          <a:ln w="57150">
            <a:solidFill>
              <a:schemeClr val="accent1"/>
            </a:solidFill>
            <a:prstDash val="sys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schemeClr>
                </a:solidFill>
                <a:latin typeface="Microsoft Yahei"/>
                <a:ea typeface="Microsoft Yahei"/>
                <a:cs typeface="Microsoft Yahei"/>
              </a:rPr>
              <a:t>心理健康领域立法工作概述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完善阶段</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近年来，心理健康领域立法工作进入完善阶段，对已有法律法规进行修订，同时出台了一系列新的法律法规。</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起步阶段</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心理健康领域立法工作起步于20世纪末，主要目的是保障公民心理健康权益。</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发展阶段</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进入21世纪，随着社会对心理健康问题的关注度提高，立法工作逐步完善，相关法律法规陆续出台。</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立法工作历程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保障公民心理健康权益</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规范心理健康服务</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加强心理健康领域监管</a:t>
            </a:r>
          </a:p>
        </p:txBody>
      </p:sp>
      <p:pic>
        <p:nvPicPr>
          <p:cNvPr id="5" name="Picture 5"/>
          <p:cNvPicPr>
            <a:picLocks noChangeAspect="1"/>
          </p:cNvPicPr>
          <p:nvPr/>
        </p:nvPicPr>
        <p:blipFill>
          <a:blip r:embed="rId2"/>
          <a:srcRect l="1722" r="1722"/>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2077" b="2077"/>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1722" r="1722"/>
          <a:stretch>
            <a:fillRect/>
          </a:stretch>
        </p:blipFill>
        <p:spPr>
          <a:xfrm>
            <a:off x="8079695" y="1390333"/>
            <a:ext cx="3505200" cy="2628900"/>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立法工作重点</a:t>
            </a:r>
          </a:p>
        </p:txBody>
      </p:sp>
      <p:sp>
        <p:nvSpPr>
          <p:cNvPr id="29" name="TextBox 29"/>
          <p:cNvSpPr txBox="1"/>
          <p:nvPr/>
        </p:nvSpPr>
        <p:spPr>
          <a:xfrm>
            <a:off x="586719" y="453358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立法工作重点在于保障公民的心理健康权益，包括预防和治疗心理障碍、促进心理健康教育和宣传等。</a:t>
            </a:r>
          </a:p>
        </p:txBody>
      </p:sp>
      <p:sp>
        <p:nvSpPr>
          <p:cNvPr id="30" name="TextBox 30"/>
          <p:cNvSpPr txBox="1"/>
          <p:nvPr/>
        </p:nvSpPr>
        <p:spPr>
          <a:xfrm>
            <a:off x="4336552" y="453358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通过立法规范心理健康服务，提高服务质量，确保公民获得安全、有效的心理健康服务。</a:t>
            </a:r>
          </a:p>
        </p:txBody>
      </p:sp>
      <p:sp>
        <p:nvSpPr>
          <p:cNvPr id="31" name="TextBox 31"/>
          <p:cNvSpPr txBox="1"/>
          <p:nvPr/>
        </p:nvSpPr>
        <p:spPr>
          <a:xfrm>
            <a:off x="8069673" y="453358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通过立法加强心理健康领域的监管，建立完善的监管机制，防止和打击非法行医和欺诈行为。</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792" r="1379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心理健康领域已经出台了一系列法律法规，包括《精神卫生法》、《心理咨询师管理办法》等。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出台一系列法律法规</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通过立法建立了完善的监管机制，包括对心理健康服务机构的审批和监管、对心理健康从业人员的资格认证和管理等。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完善监管机制</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通过立法和宣传，提高了公众对心理健康的关注度和意识，促进了社会对心理健康问题的理解和支持。</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提高公众意识</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立法工作成果</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schemeClr>
                </a:solidFill>
                <a:latin typeface="Microsoft Yahei"/>
                <a:ea typeface="Microsoft Yahei"/>
                <a:cs typeface="Microsoft Yahei"/>
              </a:rPr>
              <a:t>心理健康领域立法工作挑战与问题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立法滞后</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现有法律法规中关于心理健康的规定相对滞后，未能跟上时代发展和社会需求的变化。</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立法冲突</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不同法律法规之间存在冲突和矛盾，导致实践中难以操作和执行。</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立法空白</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目前心理健康领域存在一些立法空白，例如缺乏针对精神障碍患者的专门法律，导致患者权益保障不足。</a:t>
            </a:r>
          </a:p>
        </p:txBody>
      </p:sp>
      <p:pic>
        <p:nvPicPr>
          <p:cNvPr id="8" name="Picture 8"/>
          <p:cNvPicPr>
            <a:picLocks noChangeAspect="1"/>
          </p:cNvPicPr>
          <p:nvPr/>
        </p:nvPicPr>
        <p:blipFill>
          <a:blip r:embed="rId2"/>
          <a:srcRect l="14667" r="14667"/>
          <a:stretch>
            <a:fillRect/>
          </a:stretch>
        </p:blipFill>
        <p:spPr>
          <a:xfrm>
            <a:off x="869006" y="1293634"/>
            <a:ext cx="4563025"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立法技术问题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https://d.book118.com/177141110046006051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2024-09-24T07:26:28.113</cp:lastPrinted>
  <dcterms:created xsi:type="dcterms:W3CDTF">2024-09-23T23:26:28Z</dcterms:created>
  <dcterms:modified xsi:type="dcterms:W3CDTF">2024-09-23T23:26:29Z</dcterms:modified>
</cp:coreProperties>
</file>