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2C8B37B-561E-4D43-8400-53517368F4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51A32C-60DA-4451-BEC9-EE77DC6C14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420E656-3458-4D8C-940D-EC474DABB7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BA5872-0740-47D7-B685-2E9C8B9048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AFD4C5B-A13F-40E9-8A4B-1F71264A2B2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94291A4-D16A-4BED-8C4B-CCC6F6B5C79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218DF67-1239-45E7-BB35-F0B392B06F6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13AE19-DBBC-4F9B-9D6F-56F0699469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84E1A5-06BF-49C4-8621-9893720F57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0BB8AF-AB40-4A54-B5C1-17481EC9B2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033DF2-16A8-4F2B-B990-C56B5EFC9E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 Id="rId3" Type="http://schemas.openxmlformats.org/officeDocument/2006/relationships/image" Target="../media/image9.jpeg" /><Relationship Id="rId4"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7160020005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alpha val="100000"/>
                  </a:schemeClr>
                </a:solidFill>
                <a:latin typeface="Microsoft Yahei"/>
                <a:ea typeface="Microsoft Yahei"/>
                <a:cs typeface="Microsoft Yahei"/>
              </a:rPr>
              <a:t>第八章供应链库存管理</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汇报人：AA</a:t>
              </a:r>
              <a:endParaRPr lang="en-US" sz="1100"/>
            </a:p>
          </p:txBody>
        </p:sp>
        <p:sp>
          <p:nvSpPr>
            <p:cNvPr id="5" name="AutoShape 5"/>
            <p:cNvSpPr/>
            <p:nvPr/>
          </p:nvSpPr>
          <p:spPr>
            <a:xfrm>
              <a:off x="6140725" y="3540703"/>
              <a:ext cx="3311984" cy="489827"/>
            </a:xfrm>
            <a:prstGeom prst="rect">
              <a:avLst/>
            </a:prstGeom>
            <a:noFill/>
          </p:spPr>
          <p:txBody>
            <a:bodyPr vert="horz"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alpha val="100000"/>
                    </a:srgbClr>
                  </a:solidFill>
                  <a:latin typeface="Microsoft Yahei"/>
                  <a:ea typeface="Microsoft Yahei"/>
                  <a:cs typeface="Microsoft Yahei"/>
                </a:rPr>
                <a:t>2024-01-18</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alpha val="100000"/>
                  </a:schemeClr>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供应链库存管理概述</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需求预测与补货策略</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库存控制方法与技巧</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协同式供应链库存管理实践</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信息化在供应链库存管理中的应用</a:t>
            </a:r>
          </a:p>
          <a:p>
            <a:pPr marL="203200" lvl="0" indent="-203200">
              <a:lnSpc>
                <a:spcPct val="150000"/>
              </a:lnSpc>
              <a:spcBef>
                <a:spcPts val="450"/>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供应链库存管理概述</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01</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078" b="1007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供应链库存是指在供应链各环节中，为满足生产和销售需求而储备的原材料、在制品、产成品等物品。</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供应链库存是保障生产和销售连续进行的关键因素，对于提高客户满意度、降低运营成本、增强企业竞争力具有重要意义。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供应链库存定义及重要性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供应链库存重要性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供应链库存定义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542784"/>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供应链库存管理目标：实现库存水平最优化，即在满足生产和销售需求的前提下，尽可能降低库存水平，减少资金占用和运营成本。</a:t>
            </a:r>
          </a:p>
        </p:txBody>
      </p:sp>
      <p:sp>
        <p:nvSpPr>
          <p:cNvPr id="9" name="TextBox 9"/>
          <p:cNvSpPr txBox="1"/>
          <p:nvPr/>
        </p:nvSpPr>
        <p:spPr>
          <a:xfrm>
            <a:off x="7285195" y="1542784"/>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供应链库存管理原则：包括以下几个方面</a:t>
            </a:r>
          </a:p>
        </p:txBody>
      </p:sp>
      <p:sp>
        <p:nvSpPr>
          <p:cNvPr id="10" name="TextBox 10"/>
          <p:cNvSpPr txBox="1"/>
          <p:nvPr/>
        </p:nvSpPr>
        <p:spPr>
          <a:xfrm>
            <a:off x="1596603" y="3117987"/>
            <a:ext cx="4416556"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客户需求导向：以满足客户需求为出发点，合理规划库存布局和补货策略。</a:t>
            </a:r>
          </a:p>
        </p:txBody>
      </p:sp>
      <p:sp>
        <p:nvSpPr>
          <p:cNvPr id="11" name="TextBox 11"/>
          <p:cNvSpPr txBox="1"/>
          <p:nvPr/>
        </p:nvSpPr>
        <p:spPr>
          <a:xfrm>
            <a:off x="7285195" y="3117987"/>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系统化管理：将库存管理纳入整个供应链管理体系中，实现与其他环节的协同优化。</a:t>
            </a:r>
          </a:p>
        </p:txBody>
      </p:sp>
      <p:sp>
        <p:nvSpPr>
          <p:cNvPr id="12" name="TextBox 12"/>
          <p:cNvSpPr txBox="1"/>
          <p:nvPr/>
        </p:nvSpPr>
        <p:spPr>
          <a:xfrm>
            <a:off x="1596603" y="4786765"/>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信息化支撑：借助信息技术手段，提高库存管理的透明度和效率。</a:t>
            </a:r>
          </a:p>
        </p:txBody>
      </p:sp>
      <p:sp>
        <p:nvSpPr>
          <p:cNvPr id="13" name="TextBox 13"/>
          <p:cNvSpPr txBox="1"/>
          <p:nvPr/>
        </p:nvSpPr>
        <p:spPr>
          <a:xfrm>
            <a:off x="7285195" y="4786765"/>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风险防控：建立健全风险防控机制，有效应对库存积压、缺货等风险。</a:t>
            </a:r>
          </a:p>
        </p:txBody>
      </p:sp>
      <p:sp>
        <p:nvSpPr>
          <p:cNvPr id="14" name="Freeform 14"/>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供应链库存管理目标与原则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405020"/>
            <a:ext cx="460057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供应链库存管理现状</a:t>
            </a:r>
          </a:p>
        </p:txBody>
      </p:sp>
      <p:sp>
        <p:nvSpPr>
          <p:cNvPr id="9" name="TextBox 9"/>
          <p:cNvSpPr txBox="1"/>
          <p:nvPr/>
        </p:nvSpPr>
        <p:spPr>
          <a:xfrm>
            <a:off x="1596603" y="1890788"/>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随着供应链管理理论的不断发展和信息技术的广泛应用，企业对于供应链库存管理的重视程度不断提高，逐渐形成了较为完善的库存管理体系。</a:t>
            </a:r>
          </a:p>
        </p:txBody>
      </p:sp>
      <p:sp>
        <p:nvSpPr>
          <p:cNvPr id="10" name="TextBox 10"/>
          <p:cNvSpPr txBox="1"/>
          <p:nvPr/>
        </p:nvSpPr>
        <p:spPr>
          <a:xfrm>
            <a:off x="7246698" y="1405020"/>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信息不对称</a:t>
            </a:r>
          </a:p>
        </p:txBody>
      </p:sp>
      <p:sp>
        <p:nvSpPr>
          <p:cNvPr id="11" name="TextBox 11"/>
          <p:cNvSpPr txBox="1"/>
          <p:nvPr/>
        </p:nvSpPr>
        <p:spPr>
          <a:xfrm>
            <a:off x="7246698" y="1866404"/>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供应链各环节之间信息不对称，导致牛鞭效应等问题，影响库存决策的准确性。</a:t>
            </a:r>
          </a:p>
        </p:txBody>
      </p:sp>
      <p:sp>
        <p:nvSpPr>
          <p:cNvPr id="12" name="TextBox 12"/>
          <p:cNvSpPr txBox="1"/>
          <p:nvPr/>
        </p:nvSpPr>
        <p:spPr>
          <a:xfrm>
            <a:off x="1596603" y="3037215"/>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供应链库存管理挑战</a:t>
            </a:r>
          </a:p>
        </p:txBody>
      </p:sp>
      <p:sp>
        <p:nvSpPr>
          <p:cNvPr id="13" name="TextBox 13"/>
          <p:cNvSpPr txBox="1"/>
          <p:nvPr/>
        </p:nvSpPr>
        <p:spPr>
          <a:xfrm>
            <a:off x="1596603" y="3547367"/>
            <a:ext cx="44196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在实际操作中，供应链库存管理仍面临以下挑战</a:t>
            </a:r>
          </a:p>
        </p:txBody>
      </p:sp>
      <p:sp>
        <p:nvSpPr>
          <p:cNvPr id="14" name="TextBox 14"/>
          <p:cNvSpPr txBox="1"/>
          <p:nvPr/>
        </p:nvSpPr>
        <p:spPr>
          <a:xfrm>
            <a:off x="7246698" y="3037215"/>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多级库存</a:t>
            </a:r>
          </a:p>
        </p:txBody>
      </p:sp>
      <p:sp>
        <p:nvSpPr>
          <p:cNvPr id="15" name="TextBox 15"/>
          <p:cNvSpPr txBox="1"/>
          <p:nvPr/>
        </p:nvSpPr>
        <p:spPr>
          <a:xfrm>
            <a:off x="7246698" y="3547367"/>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多级库存结构使得整体库存水平难以控制，容易出现积压或缺货现象。</a:t>
            </a:r>
          </a:p>
        </p:txBody>
      </p:sp>
      <p:sp>
        <p:nvSpPr>
          <p:cNvPr id="16" name="TextBox 16"/>
          <p:cNvSpPr txBox="1"/>
          <p:nvPr/>
        </p:nvSpPr>
        <p:spPr>
          <a:xfrm>
            <a:off x="1596603" y="4632977"/>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需求波动</a:t>
            </a:r>
          </a:p>
        </p:txBody>
      </p:sp>
      <p:sp>
        <p:nvSpPr>
          <p:cNvPr id="17" name="TextBox 17"/>
          <p:cNvSpPr txBox="1"/>
          <p:nvPr/>
        </p:nvSpPr>
        <p:spPr>
          <a:xfrm>
            <a:off x="1596603" y="5155321"/>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市场需求波动大，难以准确预测，给库存管理带来很大不确定性。</a:t>
            </a:r>
          </a:p>
        </p:txBody>
      </p:sp>
      <p:sp>
        <p:nvSpPr>
          <p:cNvPr id="18" name="TextBox 18"/>
          <p:cNvSpPr txBox="1"/>
          <p:nvPr/>
        </p:nvSpPr>
        <p:spPr>
          <a:xfrm>
            <a:off x="7246698" y="4632977"/>
            <a:ext cx="473392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全球化趋势</a:t>
            </a:r>
          </a:p>
        </p:txBody>
      </p:sp>
      <p:sp>
        <p:nvSpPr>
          <p:cNvPr id="19" name="TextBox 19"/>
          <p:cNvSpPr txBox="1"/>
          <p:nvPr/>
        </p:nvSpPr>
        <p:spPr>
          <a:xfrm>
            <a:off x="7246698" y="5155321"/>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全球化趋势使得供应链更加复杂多变，对库存管理提出更高要求。</a:t>
            </a:r>
          </a:p>
        </p:txBody>
      </p:sp>
      <p:sp>
        <p:nvSpPr>
          <p:cNvPr id="20" name="Freeform 20"/>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供应链库存管理现状及挑战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需求预测与补货策略</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02</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652605" y="2972012"/>
            <a:ext cx="2353053" cy="1956378"/>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利用历史销售数据，通过时间序列模型（如移动平均、指数平滑等）进行需求预测。</a:t>
            </a:r>
            <a:endParaRPr lang="en-US" sz="1100"/>
          </a:p>
        </p:txBody>
      </p:sp>
      <p:sp>
        <p:nvSpPr>
          <p:cNvPr id="3" name="AutoShape 3"/>
          <p:cNvSpPr/>
          <p:nvPr/>
        </p:nvSpPr>
        <p:spPr>
          <a:xfrm>
            <a:off x="8684852" y="1462164"/>
            <a:ext cx="2382848" cy="1991137"/>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识别影响需求的因素，建立因果关系模型进行预测。</a:t>
            </a:r>
            <a:endParaRPr lang="en-US" sz="1100"/>
          </a:p>
        </p:txBody>
      </p:sp>
      <p:sp>
        <p:nvSpPr>
          <p:cNvPr id="4" name="AutoShape 4"/>
          <p:cNvSpPr/>
          <p:nvPr/>
        </p:nvSpPr>
        <p:spPr>
          <a:xfrm>
            <a:off x="8684852" y="4394429"/>
            <a:ext cx="2382848" cy="196256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应用机器学习算法（如线性回归、决策树、神经网络等）对历史数据进行训练，生成需求预测模型。</a:t>
            </a:r>
            <a:endParaRPr lang="en-US" sz="1100"/>
          </a:p>
        </p:txBody>
      </p:sp>
      <p:pic>
        <p:nvPicPr>
          <p:cNvPr id="5" name="Picture 5"/>
          <p:cNvPicPr>
            <a:picLocks noChangeAspect="1"/>
          </p:cNvPicPr>
          <p:nvPr/>
        </p:nvPicPr>
        <p:blipFill>
          <a:blip r:embed="rId2">
            <a:alphaModFix amt="75000"/>
          </a:blip>
          <a:srcRect l="31868" t="13068" r="31502" b="30114"/>
          <a:stretch>
            <a:fillRect/>
          </a:stretch>
        </p:blipFill>
        <p:spPr>
          <a:xfrm>
            <a:off x="4217947" y="1384382"/>
            <a:ext cx="3545264" cy="5454568"/>
          </a:xfrm>
          <a:prstGeom prst="rect">
            <a:avLst/>
          </a:prstGeom>
        </p:spPr>
      </p:pic>
      <p:pic>
        <p:nvPicPr>
          <p:cNvPr id="6" name="Picture 6"/>
          <p:cNvPicPr>
            <a:picLocks noChangeAspect="1"/>
          </p:cNvPicPr>
          <p:nvPr/>
        </p:nvPicPr>
        <p:blipFill>
          <a:blip r:embed="rId3"/>
          <a:srcRect l="28492" r="28492"/>
          <a:stretch>
            <a:fillRect/>
          </a:stretch>
        </p:blipFill>
        <p:spPr>
          <a:xfrm>
            <a:off x="4495323" y="1838813"/>
            <a:ext cx="2952950" cy="4810026"/>
          </a:xfrm>
          <a:prstGeom prst="rect">
            <a:avLst/>
          </a:prstGeom>
        </p:spPr>
      </p:pic>
      <p:sp>
        <p:nvSpPr>
          <p:cNvPr id="7" name="AutoShape 7"/>
          <p:cNvSpPr/>
          <p:nvPr/>
        </p:nvSpPr>
        <p:spPr>
          <a:xfrm>
            <a:off x="3239789" y="3141586"/>
            <a:ext cx="1463040" cy="146304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3612771" y="3559447"/>
            <a:ext cx="702092" cy="584684"/>
            <a:chOff x="3612771" y="3559447"/>
            <a:chExt cx="702092" cy="584684"/>
          </a:xfrm>
        </p:grpSpPr>
        <p:sp>
          <p:nvSpPr>
            <p:cNvPr id="9" name="Freeform 9"/>
            <p:cNvSpPr/>
            <p:nvPr/>
          </p:nvSpPr>
          <p:spPr>
            <a:xfrm>
              <a:off x="3612771" y="4122895"/>
              <a:ext cx="702092" cy="21236"/>
            </a:xfrm>
            <a:custGeom>
              <a:rect l="l" t="t"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02447" y="3690774"/>
              <a:ext cx="101383" cy="37274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0662" y="3559447"/>
              <a:ext cx="101383" cy="504071"/>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98877" y="3720392"/>
              <a:ext cx="101383" cy="34312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147092" y="3830623"/>
              <a:ext cx="101383" cy="23303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6924196" y="1127033"/>
            <a:ext cx="1463040" cy="1463040"/>
            <a:chOff x="6924196" y="1127033"/>
            <a:chExt cx="1463040" cy="1463040"/>
          </a:xfrm>
        </p:grpSpPr>
        <p:sp>
          <p:nvSpPr>
            <p:cNvPr id="15" name="Freeform 15"/>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924196" y="1127033"/>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6924196" y="4151964"/>
            <a:ext cx="1463040" cy="1463040"/>
            <a:chOff x="6924196" y="4151964"/>
            <a:chExt cx="1463040" cy="1463040"/>
          </a:xfrm>
        </p:grpSpPr>
        <p:sp>
          <p:nvSpPr>
            <p:cNvPr id="21" name="AutoShape 21"/>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924196" y="4151964"/>
              <a:ext cx="1463040" cy="146304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4" name="AutoShape 24"/>
          <p:cNvSpPr/>
          <p:nvPr/>
        </p:nvSpPr>
        <p:spPr>
          <a:xfrm>
            <a:off x="455981" y="2535936"/>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时间序列分析</a:t>
            </a:r>
            <a:endParaRPr lang="en-US" sz="1100"/>
          </a:p>
        </p:txBody>
      </p:sp>
      <p:sp>
        <p:nvSpPr>
          <p:cNvPr id="25" name="AutoShape 25"/>
          <p:cNvSpPr/>
          <p:nvPr/>
        </p:nvSpPr>
        <p:spPr>
          <a:xfrm>
            <a:off x="8503125" y="1054893"/>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因果关系分析</a:t>
            </a:r>
            <a:endParaRPr lang="en-US" sz="1100"/>
          </a:p>
        </p:txBody>
      </p:sp>
      <p:sp>
        <p:nvSpPr>
          <p:cNvPr id="26" name="AutoShape 26"/>
          <p:cNvSpPr/>
          <p:nvPr/>
        </p:nvSpPr>
        <p:spPr>
          <a:xfrm>
            <a:off x="8503125" y="4009655"/>
            <a:ext cx="274630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机器学习算法</a:t>
            </a:r>
            <a:endParaRPr lang="en-US" sz="1100"/>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需求预测方法及应用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66829" y="2313537"/>
            <a:ext cx="4066829" cy="3122624"/>
          </a:xfrm>
          <a:prstGeom prst="rect">
            <a:avLst/>
          </a:prstGeom>
        </p:spPr>
      </p:pic>
      <p:pic>
        <p:nvPicPr>
          <p:cNvPr id="3" name="Picture 3"/>
          <p:cNvPicPr>
            <a:picLocks noChangeAspect="1"/>
          </p:cNvPicPr>
          <p:nvPr/>
        </p:nvPicPr>
        <p:blipFill>
          <a:blip r:embed="rId3"/>
          <a:srcRect t="11646" b="11646"/>
          <a:stretch>
            <a:fillRect/>
          </a:stretch>
        </p:blipFill>
        <p:spPr>
          <a:xfrm>
            <a:off x="1132390" y="2491315"/>
            <a:ext cx="3735703" cy="2097441"/>
          </a:xfrm>
          <a:prstGeom prst="rect">
            <a:avLst/>
          </a:prstGeom>
        </p:spPr>
      </p:pic>
      <p:sp>
        <p:nvSpPr>
          <p:cNvPr id="4" name="AutoShape 4"/>
          <p:cNvSpPr/>
          <p:nvPr/>
        </p:nvSpPr>
        <p:spPr>
          <a:xfrm>
            <a:off x="5893187" y="1760560"/>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893187" y="3108818"/>
            <a:ext cx="369902" cy="36990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893187" y="4383763"/>
            <a:ext cx="369902" cy="3699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43776" y="2069502"/>
            <a:ext cx="3618828" cy="79547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通过实时监测库存和销售数据，当库存低于一定水平时自动触发补货订单。</a:t>
            </a:r>
            <a:endParaRPr lang="en-US" sz="1100"/>
          </a:p>
        </p:txBody>
      </p:sp>
      <p:sp>
        <p:nvSpPr>
          <p:cNvPr id="8" name="AutoShape 8"/>
          <p:cNvSpPr/>
          <p:nvPr/>
        </p:nvSpPr>
        <p:spPr>
          <a:xfrm>
            <a:off x="6443776" y="3332225"/>
            <a:ext cx="3618828" cy="771122"/>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在固定时间间隔内评估库存需求，并生成补货订单。</a:t>
            </a:r>
            <a:endParaRPr lang="en-US" sz="1100"/>
          </a:p>
        </p:txBody>
      </p:sp>
      <p:sp>
        <p:nvSpPr>
          <p:cNvPr id="9" name="AutoShape 9"/>
          <p:cNvSpPr/>
          <p:nvPr/>
        </p:nvSpPr>
        <p:spPr>
          <a:xfrm>
            <a:off x="6443776" y="4665990"/>
            <a:ext cx="3618828" cy="78329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结合需求预测结果，制定与需求相匹配的补货计划。</a:t>
            </a:r>
            <a:endParaRPr lang="en-US" sz="1100"/>
          </a:p>
        </p:txBody>
      </p:sp>
      <p:sp>
        <p:nvSpPr>
          <p:cNvPr id="10" name="AutoShape 10"/>
          <p:cNvSpPr/>
          <p:nvPr/>
        </p:nvSpPr>
        <p:spPr>
          <a:xfrm>
            <a:off x="6443776" y="1661692"/>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连续补货策略</a:t>
            </a:r>
            <a:endParaRPr lang="en-US" sz="1100"/>
          </a:p>
        </p:txBody>
      </p:sp>
      <p:sp>
        <p:nvSpPr>
          <p:cNvPr id="11" name="AutoShape 11"/>
          <p:cNvSpPr/>
          <p:nvPr/>
        </p:nvSpPr>
        <p:spPr>
          <a:xfrm>
            <a:off x="6443776" y="3011282"/>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定期补货策略</a:t>
            </a:r>
            <a:endParaRPr lang="en-US" sz="1100"/>
          </a:p>
        </p:txBody>
      </p:sp>
      <p:sp>
        <p:nvSpPr>
          <p:cNvPr id="12" name="AutoShape 12"/>
          <p:cNvSpPr/>
          <p:nvPr/>
        </p:nvSpPr>
        <p:spPr>
          <a:xfrm>
            <a:off x="6443776" y="4310611"/>
            <a:ext cx="3514429" cy="447189"/>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基于需求的补货策略</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补货策略类型及选择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实施效果</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经过优化后，企业库存周转率提高，缺货率降低，客户满意度提升。</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企业背景</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一家电商企业，面临库存积压和缺货问题。</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问题分析</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通过对历史销售数据和库存数据的分析，发现需求预测不准确和补货不及时是主要问题。</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优化措施</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采用机器学习算法对历史销售数据进行训练，生成更准确的需求预测模型；同时，实施连续补货策略，实时监测库存和销售数据，自动触发补货订单。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案例分析：某企业补货策略优化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库存控制方法与技巧</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03</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24982"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156502"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61954" y="1810207"/>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3617"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根据库存物品的价值、重要性等因素，将其分为A、B、C三类，针对不同类别采取相应的管理措施。</a:t>
            </a:r>
          </a:p>
        </p:txBody>
      </p:sp>
      <p:sp>
        <p:nvSpPr>
          <p:cNvPr id="6" name="TextBox 6"/>
          <p:cNvSpPr txBox="1"/>
          <p:nvPr/>
        </p:nvSpPr>
        <p:spPr>
          <a:xfrm>
            <a:off x="525002"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ABC分类法概述</a:t>
            </a:r>
          </a:p>
        </p:txBody>
      </p:sp>
      <p:sp>
        <p:nvSpPr>
          <p:cNvPr id="7" name="AutoShape 7"/>
          <p:cNvSpPr/>
          <p:nvPr/>
        </p:nvSpPr>
        <p:spPr>
          <a:xfrm>
            <a:off x="3311581"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2700000">
            <a:off x="4043101"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370216"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A类物品价值高、重要性强，需要重点管理。应采用定期盘点、精确控制库存等方法，确保库存准确无误。</a:t>
            </a:r>
          </a:p>
        </p:txBody>
      </p:sp>
      <p:sp>
        <p:nvSpPr>
          <p:cNvPr id="10" name="TextBox 10"/>
          <p:cNvSpPr txBox="1"/>
          <p:nvPr/>
        </p:nvSpPr>
        <p:spPr>
          <a:xfrm>
            <a:off x="3411600"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A类物品的管理</a:t>
            </a:r>
          </a:p>
        </p:txBody>
      </p:sp>
      <p:sp>
        <p:nvSpPr>
          <p:cNvPr id="11" name="AutoShape 11"/>
          <p:cNvSpPr/>
          <p:nvPr/>
        </p:nvSpPr>
        <p:spPr>
          <a:xfrm>
            <a:off x="6198179"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2700000">
            <a:off x="6929699"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56815"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B类物品价值适中、重要性一般，可采用定期盘点与抽查相结合的方式，保持库存合理水平。</a:t>
            </a:r>
          </a:p>
        </p:txBody>
      </p:sp>
      <p:sp>
        <p:nvSpPr>
          <p:cNvPr id="14" name="TextBox 14"/>
          <p:cNvSpPr txBox="1"/>
          <p:nvPr/>
        </p:nvSpPr>
        <p:spPr>
          <a:xfrm>
            <a:off x="6298199"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B类物品的管理</a:t>
            </a:r>
          </a:p>
        </p:txBody>
      </p:sp>
      <p:sp>
        <p:nvSpPr>
          <p:cNvPr id="15" name="AutoShape 15"/>
          <p:cNvSpPr/>
          <p:nvPr/>
        </p:nvSpPr>
        <p:spPr>
          <a:xfrm>
            <a:off x="9084778"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2700000">
            <a:off x="9816298"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9143413"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C类物品价值低、重要性较弱，可采用简单的管理方法，如定量订货、定期清理等，降低管理成本。</a:t>
            </a:r>
          </a:p>
        </p:txBody>
      </p:sp>
      <p:sp>
        <p:nvSpPr>
          <p:cNvPr id="18" name="TextBox 18"/>
          <p:cNvSpPr txBox="1"/>
          <p:nvPr/>
        </p:nvSpPr>
        <p:spPr>
          <a:xfrm>
            <a:off x="9184798"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C类物品的管理</a:t>
            </a:r>
          </a:p>
        </p:txBody>
      </p:sp>
      <p:sp>
        <p:nvSpPr>
          <p:cNvPr id="19" name="Freeform 19"/>
          <p:cNvSpPr/>
          <p:nvPr/>
        </p:nvSpPr>
        <p:spPr>
          <a:xfrm>
            <a:off x="4283378" y="1899021"/>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126527" y="1849642"/>
            <a:ext cx="825545" cy="78209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0065807" y="1802042"/>
            <a:ext cx="720182" cy="657840"/>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ABC分类法在库存管理中的应用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报警系统建设</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设定库存上下限，当库存低于下限或高于上限时，系统自动报警，提醒管理人员及时采取措施。</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数据分析与应用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通过对库存数据的分析，发现潜在问题，为库存优化提供依据。</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实时库存监控系统的功能</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通过信息技术手段，实时监控库存状态，包括库存数量、位置、状态等信息。</a:t>
            </a:r>
          </a:p>
        </p:txBody>
      </p:sp>
      <p:pic>
        <p:nvPicPr>
          <p:cNvPr id="10" name="Picture 10"/>
          <p:cNvPicPr>
            <a:picLocks noChangeAspect="1"/>
          </p:cNvPicPr>
          <p:nvPr/>
        </p:nvPicPr>
        <p:blipFill>
          <a:blip r:embed="rId2"/>
          <a:srcRect l="16500" r="165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实时库存监控与报警系统建设</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040649" y="4459492"/>
            <a:ext cx="2991272" cy="113356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根据ABC分类法，合理分配资金和资源，优化库存结构，降低库存成本。</a:t>
            </a:r>
            <a:endParaRPr lang="en-US" sz="1100"/>
          </a:p>
        </p:txBody>
      </p:sp>
      <p:sp>
        <p:nvSpPr>
          <p:cNvPr id="3" name="AutoShape 3"/>
          <p:cNvSpPr/>
          <p:nvPr/>
        </p:nvSpPr>
        <p:spPr>
          <a:xfrm>
            <a:off x="5302294" y="2786180"/>
            <a:ext cx="1586556" cy="1586556"/>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974741" y="3458798"/>
            <a:ext cx="242348" cy="24234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295619" y="2778478"/>
            <a:ext cx="1600762" cy="1602131"/>
          </a:xfrm>
          <a:custGeom>
            <a:rect l="l" t="t"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523933" y="3009188"/>
            <a:ext cx="1143279" cy="1141910"/>
          </a:xfrm>
          <a:custGeom>
            <a:rect l="l" t="t"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759777" y="3243834"/>
            <a:ext cx="672618" cy="672618"/>
          </a:xfrm>
          <a:custGeom>
            <a:rect l="l" t="t"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397679" y="2570153"/>
            <a:ext cx="584182" cy="58418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198489" y="2570153"/>
            <a:ext cx="584182" cy="589085"/>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397679" y="4078166"/>
            <a:ext cx="584182" cy="58418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198489" y="4078166"/>
            <a:ext cx="584182" cy="58418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397679" y="2711972"/>
            <a:ext cx="584182" cy="3156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2">
                    <a:lumMod val="20000"/>
                    <a:lumOff val="80000"/>
                    <a:alpha val="100000"/>
                  </a:schemeClr>
                </a:solidFill>
                <a:latin typeface="Microsoft Yahei"/>
                <a:ea typeface="Microsoft Yahei"/>
                <a:cs typeface="Microsoft Yahei"/>
              </a:rPr>
              <a:t>01</a:t>
            </a:r>
            <a:endParaRPr lang="en-US" sz="1100"/>
          </a:p>
        </p:txBody>
      </p:sp>
      <p:sp>
        <p:nvSpPr>
          <p:cNvPr id="13" name="AutoShape 13"/>
          <p:cNvSpPr/>
          <p:nvPr/>
        </p:nvSpPr>
        <p:spPr>
          <a:xfrm>
            <a:off x="4397679" y="4212438"/>
            <a:ext cx="584182" cy="3156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3">
                    <a:lumMod val="20000"/>
                    <a:lumOff val="80000"/>
                    <a:alpha val="100000"/>
                  </a:schemeClr>
                </a:solidFill>
                <a:latin typeface="Microsoft Yahei"/>
                <a:ea typeface="Microsoft Yahei"/>
                <a:cs typeface="Microsoft Yahei"/>
              </a:rPr>
              <a:t>02</a:t>
            </a:r>
            <a:endParaRPr lang="en-US" sz="1100"/>
          </a:p>
        </p:txBody>
      </p:sp>
      <p:sp>
        <p:nvSpPr>
          <p:cNvPr id="14" name="AutoShape 14"/>
          <p:cNvSpPr/>
          <p:nvPr/>
        </p:nvSpPr>
        <p:spPr>
          <a:xfrm>
            <a:off x="7198489" y="2702445"/>
            <a:ext cx="584182" cy="3156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3">
                    <a:lumMod val="20000"/>
                    <a:lumOff val="80000"/>
                    <a:alpha val="100000"/>
                  </a:schemeClr>
                </a:solidFill>
                <a:latin typeface="Microsoft Yahei"/>
                <a:ea typeface="Microsoft Yahei"/>
                <a:cs typeface="Microsoft Yahei"/>
              </a:rPr>
              <a:t>03</a:t>
            </a:r>
            <a:endParaRPr lang="en-US" sz="1100"/>
          </a:p>
        </p:txBody>
      </p:sp>
      <p:sp>
        <p:nvSpPr>
          <p:cNvPr id="15" name="AutoShape 15"/>
          <p:cNvSpPr/>
          <p:nvPr/>
        </p:nvSpPr>
        <p:spPr>
          <a:xfrm>
            <a:off x="7198489" y="4212438"/>
            <a:ext cx="584182" cy="3156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2">
                    <a:lumMod val="20000"/>
                    <a:lumOff val="80000"/>
                    <a:alpha val="100000"/>
                  </a:schemeClr>
                </a:solidFill>
                <a:latin typeface="Microsoft Yahei"/>
                <a:ea typeface="Microsoft Yahei"/>
                <a:cs typeface="Microsoft Yahei"/>
              </a:rPr>
              <a:t>04</a:t>
            </a:r>
            <a:endParaRPr lang="en-US" sz="1100"/>
          </a:p>
        </p:txBody>
      </p:sp>
      <p:sp>
        <p:nvSpPr>
          <p:cNvPr id="16" name="AutoShape 16"/>
          <p:cNvSpPr/>
          <p:nvPr/>
        </p:nvSpPr>
        <p:spPr>
          <a:xfrm>
            <a:off x="1004073" y="1994376"/>
            <a:ext cx="2991272" cy="113356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通过历史数据和市场趋势分析，提高需求预测的准确性，减少库存积压和缺货现象。</a:t>
            </a:r>
            <a:endParaRPr lang="en-US" sz="1100"/>
          </a:p>
        </p:txBody>
      </p:sp>
      <p:sp>
        <p:nvSpPr>
          <p:cNvPr id="17" name="AutoShape 17"/>
          <p:cNvSpPr/>
          <p:nvPr/>
        </p:nvSpPr>
        <p:spPr>
          <a:xfrm>
            <a:off x="8310042" y="1907692"/>
            <a:ext cx="2991272" cy="113356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通过改进销售策略、加强供应链协同等方式，提高库存周转率，减少资金占用和浪费。</a:t>
            </a:r>
            <a:endParaRPr lang="en-US" sz="1100"/>
          </a:p>
        </p:txBody>
      </p:sp>
      <p:sp>
        <p:nvSpPr>
          <p:cNvPr id="18" name="AutoShape 18"/>
          <p:cNvSpPr/>
          <p:nvPr/>
        </p:nvSpPr>
        <p:spPr>
          <a:xfrm>
            <a:off x="8310042" y="4459492"/>
            <a:ext cx="2991272" cy="1133563"/>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加强与供应商、销售商等合作伙伴的协同，实现信息共享和资源整合，降低整体库存水平。</a:t>
            </a:r>
            <a:endParaRPr lang="en-US" sz="1100"/>
          </a:p>
        </p:txBody>
      </p:sp>
      <p:sp>
        <p:nvSpPr>
          <p:cNvPr id="19" name="AutoShape 19"/>
          <p:cNvSpPr/>
          <p:nvPr/>
        </p:nvSpPr>
        <p:spPr>
          <a:xfrm>
            <a:off x="1040649" y="1467965"/>
            <a:ext cx="2468084" cy="52641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alpha val="100000"/>
                  </a:schemeClr>
                </a:solidFill>
                <a:latin typeface="Microsoft Yahei"/>
                <a:ea typeface="Microsoft Yahei"/>
                <a:cs typeface="Microsoft Yahei"/>
              </a:rPr>
              <a:t>精确需求预测</a:t>
            </a:r>
            <a:endParaRPr lang="en-US" sz="1100"/>
          </a:p>
        </p:txBody>
      </p:sp>
      <p:sp>
        <p:nvSpPr>
          <p:cNvPr id="20" name="AutoShape 20"/>
          <p:cNvSpPr/>
          <p:nvPr/>
        </p:nvSpPr>
        <p:spPr>
          <a:xfrm>
            <a:off x="8310042" y="1467965"/>
            <a:ext cx="2480432" cy="52641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alpha val="100000"/>
                  </a:schemeClr>
                </a:solidFill>
                <a:latin typeface="Microsoft Yahei"/>
                <a:ea typeface="Microsoft Yahei"/>
                <a:cs typeface="Microsoft Yahei"/>
              </a:rPr>
              <a:t>提高库存周转率</a:t>
            </a:r>
            <a:endParaRPr lang="en-US" sz="1100"/>
          </a:p>
        </p:txBody>
      </p:sp>
      <p:sp>
        <p:nvSpPr>
          <p:cNvPr id="21" name="AutoShape 21"/>
          <p:cNvSpPr/>
          <p:nvPr/>
        </p:nvSpPr>
        <p:spPr>
          <a:xfrm>
            <a:off x="1040649" y="3846326"/>
            <a:ext cx="2468084" cy="52641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alpha val="100000"/>
                  </a:schemeClr>
                </a:solidFill>
                <a:latin typeface="Microsoft Yahei"/>
                <a:ea typeface="Microsoft Yahei"/>
                <a:cs typeface="Microsoft Yahei"/>
              </a:rPr>
              <a:t>优化库存结构</a:t>
            </a:r>
            <a:endParaRPr lang="en-US" sz="1100"/>
          </a:p>
        </p:txBody>
      </p:sp>
      <p:sp>
        <p:nvSpPr>
          <p:cNvPr id="22" name="AutoShape 22"/>
          <p:cNvSpPr/>
          <p:nvPr/>
        </p:nvSpPr>
        <p:spPr>
          <a:xfrm>
            <a:off x="8310042" y="3846326"/>
            <a:ext cx="2550364" cy="52641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alpha val="100000"/>
                  </a:schemeClr>
                </a:solidFill>
                <a:latin typeface="Microsoft Yahei"/>
                <a:ea typeface="Microsoft Yahei"/>
                <a:cs typeface="Microsoft Yahei"/>
              </a:rPr>
              <a:t>强化供应链协同</a:t>
            </a:r>
            <a:endParaRPr lang="en-US" sz="1100"/>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降低库存成本的有效途径</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alpha val="100000"/>
                  </a:schemeClr>
                </a:solidFill>
                <a:latin typeface="Microsoft Yahei"/>
                <a:ea typeface="Microsoft Yahei"/>
                <a:cs typeface="Microsoft Yahei"/>
              </a:rPr>
              <a:t>协同式供应链库存管理实践</a:t>
            </a:r>
            <a:endParaRPr lang="en-US" sz="1100"/>
          </a:p>
        </p:txBody>
      </p:sp>
      <p:sp>
        <p:nvSpPr>
          <p:cNvPr id="3" name="AutoShape 3"/>
          <p:cNvSpPr/>
          <p:nvPr/>
        </p:nvSpPr>
        <p:spPr>
          <a:xfrm>
            <a:off x="4954829" y="2485096"/>
            <a:ext cx="2082658" cy="1318935"/>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alpha val="100000"/>
                  </a:schemeClr>
                </a:solidFill>
                <a:latin typeface="Microsoft Yahei"/>
                <a:ea typeface="Microsoft Yahei"/>
                <a:cs typeface="Microsoft Yahei"/>
              </a:rPr>
              <a:t>04</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概念</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协同式供应链库存管理是一种基于供应链成员间信息共享和协同合作的库存管理方法，旨在降低库存成本、提高库存周转率，实现供应链整体优化。</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优势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通过协同式管理，可以减少牛鞭效应、降低库存水平、提高客户服务水平、增强供应链稳定性等。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7969" r="1796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协同式供应链库存管理概念及优势</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https://d.book118.com/177160020005006035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101</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2024-09-09T05:55:43.133</cp:lastPrinted>
  <dcterms:created xsi:type="dcterms:W3CDTF">2024-09-08T21:55:43Z</dcterms:created>
  <dcterms:modified xsi:type="dcterms:W3CDTF">2024-09-08T21:55:45Z</dcterms:modified>
</cp:coreProperties>
</file>