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fntdata" ContentType="application/x-fontdata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embedTrueTypeFonts="1" saveSubsetFonts="1">
  <p:sldMasterIdLst>
    <p:sldMasterId id="2147483648" r:id="rId1"/>
    <p:sldMasterId id="214748366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embeddedFontLst>
    <p:embeddedFont>
      <p:font typeface="VQPLHS+MS-UIGothic"/>
      <p:regular r:id="rId15"/>
    </p:embeddedFont>
    <p:embeddedFont>
      <p:font typeface="AFBMOH+OLCFVU+MicrosoftYaHei-Bold"/>
      <p:regular r:id="rId16"/>
    </p:embeddedFont>
    <p:embeddedFont>
      <p:font typeface="OUNOCD+KDPWKL+ArialMT"/>
      <p:regular r:id="rId17"/>
    </p:embeddedFont>
    <p:embeddedFont>
      <p:font typeface="ODVWVS+KIHARQ+MicrosoftYaHei"/>
      <p:regular r:id="rId18"/>
    </p:embeddedFont>
  </p:embeddedFontLst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font" Target="fonts/font1.fntdata" /><Relationship Id="rId16" Type="http://schemas.openxmlformats.org/officeDocument/2006/relationships/font" Target="fonts/font2.fntdata" /><Relationship Id="rId17" Type="http://schemas.openxmlformats.org/officeDocument/2006/relationships/font" Target="fonts/font3.fntdata" /><Relationship Id="rId18" Type="http://schemas.openxmlformats.org/officeDocument/2006/relationships/font" Target="fonts/font4.fntdata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45805A1-F8BC-4603-B934-DB3EADAFE2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F90C097-AC62-4167-B3F2-728374F8AB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1150AE4-52A1-46F8-82CB-E1649273B4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ADF059B-BA9E-492D-BB22-6D916DC913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293DA4A-2511-4484-86C2-332FE8E505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4A2680F-687D-49E9-B9BB-22E9A1BB5E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F17B576-8FA3-47DC-9857-7B892BE577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C8FC8F4-109F-45E1-A1B3-D7892989ED7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D89B0F9-9833-49E8-937D-B80A3DFC9D4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B76E80D-B4EC-4F80-8CEF-2AC1936F54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E1B5AF7-F840-4F84-B036-0DECE29D6F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x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eader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Title</a:t>
            </a:r>
            <a:endParaRPr lang="en-US"/>
          </a:p>
        </p:txBody>
      </p:sp>
      <p:sp>
        <p:nvSpPr>
          <p:cNvPr id="3" name="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lvl="0"/>
            <a:r>
              <a:rPr lang="en-US" smtClean="0"/>
              <a:t>Text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6525B2-4347-4F72-BAF7-76B19438D329}" type="datetimeFigureOut">
              <a:rPr lang="en-US" smtClean="0"/>
              <a:t>27.02.2014</a:t>
            </a:fld>
            <a:endParaRPr lang="en-US"/>
          </a:p>
        </p:txBody>
      </p:sp>
      <p:sp>
        <p:nvSpPr>
          <p:cNvPr id="5" name="Foot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F073CC-40D5-4B23-8DF0-9BD0A0C12F2C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377666" y="427735"/>
            <a:ext cx="6797992" cy="1710943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377666" y="2459482"/>
            <a:ext cx="6797992" cy="7057644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2568130" y="9944862"/>
            <a:ext cx="2417063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377666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5438394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В‹#В›</a:t>
            </a:fld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6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7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8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78003036107006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2390775" y="2735738"/>
            <a:ext cx="5783579" cy="1143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600"/>
              </a:lnSpc>
              <a:spcBef>
                <a:spcPct val="0"/>
              </a:spcBef>
              <a:spcAft>
                <a:spcPct val="0"/>
              </a:spcAft>
            </a:pPr>
            <a:r>
              <a:rPr sz="3600">
                <a:solidFill>
                  <a:srgbClr val="FFFFFF"/>
                </a:solidFill>
                <a:latin typeface="VQPLHS+MS-UIGothic"/>
                <a:cs typeface="VQPLHS+MS-UIGothic"/>
              </a:rPr>
              <a:t>高一下期名著</a:t>
            </a:r>
            <a:r>
              <a:rPr sz="3600">
                <a:solidFill>
                  <a:srgbClr val="FFFFFF"/>
                </a:solidFill>
                <a:latin typeface="SimSun"/>
                <a:cs typeface="SimSun"/>
              </a:rPr>
              <a:t>导读</a:t>
            </a:r>
            <a:r>
              <a:rPr sz="3600">
                <a:solidFill>
                  <a:srgbClr val="FFFFFF"/>
                </a:solidFill>
                <a:latin typeface="VQPLHS+MS-UIGothic"/>
                <a:cs typeface="VQPLHS+MS-UIGothic"/>
              </a:rPr>
              <a:t>家</a:t>
            </a:r>
            <a:r>
              <a:rPr sz="3600">
                <a:solidFill>
                  <a:srgbClr val="FFFFFF"/>
                </a:solidFill>
                <a:latin typeface="SimSun"/>
                <a:cs typeface="SimSun"/>
              </a:rPr>
              <a:t>课</a:t>
            </a:r>
            <a:r>
              <a:rPr sz="3600">
                <a:solidFill>
                  <a:srgbClr val="FFFFFF"/>
                </a:solidFill>
                <a:latin typeface="VQPLHS+MS-UIGothic"/>
                <a:cs typeface="VQPLHS+MS-UIGothic"/>
              </a:rPr>
              <a:t>件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495934" y="3473773"/>
            <a:ext cx="3120472" cy="1924693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4220"/>
              </a:lnSpc>
              <a:spcBef>
                <a:spcPct val="0"/>
              </a:spcBef>
              <a:spcAft>
                <a:spcPct val="0"/>
              </a:spcAft>
            </a:pPr>
            <a:r>
              <a:rPr sz="4050">
                <a:solidFill>
                  <a:srgbClr val="FFFFFF"/>
                </a:solidFill>
                <a:latin typeface="AFBMOH+OLCFVU+MicrosoftYaHei-Bold"/>
                <a:cs typeface="AFBMOH+OLCFVU+MicrosoftYaHei-Bold"/>
              </a:rPr>
              <a:t>$number</a:t>
            </a:r>
          </a:p>
          <a:p>
            <a:pPr marL="656590" marR="0">
              <a:lnSpc>
                <a:spcPts val="4220"/>
              </a:lnSpc>
              <a:spcBef>
                <a:spcPts val="689"/>
              </a:spcBef>
              <a:spcAft>
                <a:spcPct val="0"/>
              </a:spcAft>
            </a:pPr>
            <a:r>
              <a:rPr sz="4050">
                <a:solidFill>
                  <a:srgbClr val="FFFFFF"/>
                </a:solidFill>
                <a:latin typeface="AFBMOH+OLCFVU+MicrosoftYaHei-Bold"/>
                <a:cs typeface="AFBMOH+OLCFVU+MicrosoftYaHei-Bold"/>
              </a:rPr>
              <a:t>{01}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/>
          <p:nvPr/>
        </p:nvSpPr>
        <p:spPr>
          <a:xfrm>
            <a:off x="2444114" y="-42981"/>
            <a:ext cx="1809750" cy="18097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5700"/>
              </a:lnSpc>
              <a:spcBef>
                <a:spcPct val="0"/>
              </a:spcBef>
              <a:spcAft>
                <a:spcPct val="0"/>
              </a:spcAft>
            </a:pPr>
            <a:r>
              <a:rPr sz="5700">
                <a:solidFill>
                  <a:srgbClr val="59AE93"/>
                </a:solidFill>
                <a:latin typeface="VQPLHS+MS-UIGothic"/>
                <a:cs typeface="VQPLHS+MS-UIGothic"/>
              </a:rPr>
              <a:t>目</a:t>
            </a:r>
          </a:p>
        </p:txBody>
      </p:sp>
      <p:sp>
        <p:nvSpPr>
          <p:cNvPr id="6" name="object 2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4" name="object 4"/>
          <p:cNvSpPr txBox="1"/>
          <p:nvPr/>
        </p:nvSpPr>
        <p:spPr>
          <a:xfrm>
            <a:off x="1224280" y="2791650"/>
            <a:ext cx="3099873" cy="134383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000000"/>
                </a:solidFill>
                <a:latin typeface="OUNOCD+KDPWKL+ArialMT"/>
                <a:cs typeface="OUNOCD+KDPWKL+ArialMT"/>
              </a:rPr>
              <a:t>•</a:t>
            </a:r>
            <a:r>
              <a:rPr sz="2450" spc="128">
                <a:solidFill>
                  <a:srgbClr val="000000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0000"/>
                </a:solidFill>
                <a:latin typeface="VQPLHS+MS-UIGothic"/>
                <a:cs typeface="VQPLHS+MS-UIGothic"/>
              </a:rPr>
              <a:t>名著</a:t>
            </a:r>
            <a:r>
              <a:rPr sz="2400">
                <a:solidFill>
                  <a:srgbClr val="000000"/>
                </a:solidFill>
                <a:latin typeface="SimSun"/>
                <a:cs typeface="SimSun"/>
              </a:rPr>
              <a:t>导读课</a:t>
            </a:r>
            <a:r>
              <a:rPr sz="2400">
                <a:solidFill>
                  <a:srgbClr val="000000"/>
                </a:solidFill>
                <a:latin typeface="VQPLHS+MS-UIGothic"/>
                <a:cs typeface="VQPLHS+MS-UIGothic"/>
              </a:rPr>
              <a:t>程介</a:t>
            </a:r>
            <a:r>
              <a:rPr sz="2400">
                <a:solidFill>
                  <a:srgbClr val="000000"/>
                </a:solidFill>
                <a:latin typeface="SimSun"/>
                <a:cs typeface="SimSun"/>
              </a:rPr>
              <a:t>绍</a:t>
            </a:r>
          </a:p>
          <a:p>
            <a:pPr marL="0" marR="0">
              <a:lnSpc>
                <a:spcPts val="2552"/>
              </a:lnSpc>
              <a:spcBef>
                <a:spcPts val="1807"/>
              </a:spcBef>
              <a:spcAft>
                <a:spcPct val="0"/>
              </a:spcAft>
            </a:pPr>
            <a:r>
              <a:rPr sz="2450">
                <a:solidFill>
                  <a:srgbClr val="000000"/>
                </a:solidFill>
                <a:latin typeface="OUNOCD+KDPWKL+ArialMT"/>
                <a:cs typeface="OUNOCD+KDPWKL+ArialMT"/>
              </a:rPr>
              <a:t>•</a:t>
            </a:r>
            <a:r>
              <a:rPr sz="2450" spc="128">
                <a:solidFill>
                  <a:srgbClr val="000000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0000"/>
                </a:solidFill>
                <a:latin typeface="VQPLHS+MS-UIGothic"/>
                <a:cs typeface="VQPLHS+MS-UIGothic"/>
              </a:rPr>
              <a:t>名著</a:t>
            </a:r>
            <a:r>
              <a:rPr sz="2400">
                <a:solidFill>
                  <a:srgbClr val="000000"/>
                </a:solidFill>
                <a:latin typeface="SimSun"/>
                <a:cs typeface="SimSun"/>
              </a:rPr>
              <a:t>选择</a:t>
            </a:r>
            <a:r>
              <a:rPr sz="2400">
                <a:solidFill>
                  <a:srgbClr val="000000"/>
                </a:solidFill>
                <a:latin typeface="VQPLHS+MS-UIGothic"/>
                <a:cs typeface="VQPLHS+MS-UIGothic"/>
              </a:rPr>
              <a:t>与推荐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1224280" y="3911155"/>
            <a:ext cx="4089341" cy="190368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000000"/>
                </a:solidFill>
                <a:latin typeface="OUNOCD+KDPWKL+ArialMT"/>
                <a:cs typeface="OUNOCD+KDPWKL+ArialMT"/>
              </a:rPr>
              <a:t>•</a:t>
            </a:r>
            <a:r>
              <a:rPr sz="2450" spc="128">
                <a:solidFill>
                  <a:srgbClr val="000000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0000"/>
                </a:solidFill>
                <a:latin typeface="VQPLHS+MS-UIGothic"/>
                <a:cs typeface="VQPLHS+MS-UIGothic"/>
              </a:rPr>
              <a:t>名著</a:t>
            </a:r>
            <a:r>
              <a:rPr sz="2400">
                <a:solidFill>
                  <a:srgbClr val="000000"/>
                </a:solidFill>
                <a:latin typeface="SimSun"/>
                <a:cs typeface="SimSun"/>
              </a:rPr>
              <a:t>导读</a:t>
            </a:r>
            <a:r>
              <a:rPr sz="2400">
                <a:solidFill>
                  <a:srgbClr val="000000"/>
                </a:solidFill>
                <a:latin typeface="VQPLHS+MS-UIGothic"/>
                <a:cs typeface="VQPLHS+MS-UIGothic"/>
              </a:rPr>
              <a:t>教学方法</a:t>
            </a:r>
          </a:p>
          <a:p>
            <a:pPr marL="0" marR="0">
              <a:lnSpc>
                <a:spcPts val="2552"/>
              </a:lnSpc>
              <a:spcBef>
                <a:spcPts val="1807"/>
              </a:spcBef>
              <a:spcAft>
                <a:spcPct val="0"/>
              </a:spcAft>
            </a:pPr>
            <a:r>
              <a:rPr sz="2450">
                <a:solidFill>
                  <a:srgbClr val="000000"/>
                </a:solidFill>
                <a:latin typeface="OUNOCD+KDPWKL+ArialMT"/>
                <a:cs typeface="OUNOCD+KDPWKL+ArialMT"/>
              </a:rPr>
              <a:t>•</a:t>
            </a:r>
            <a:r>
              <a:rPr sz="2450" spc="128">
                <a:solidFill>
                  <a:srgbClr val="000000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0000"/>
                </a:solidFill>
                <a:latin typeface="VQPLHS+MS-UIGothic"/>
                <a:cs typeface="VQPLHS+MS-UIGothic"/>
              </a:rPr>
              <a:t>名著</a:t>
            </a:r>
            <a:r>
              <a:rPr sz="2400">
                <a:solidFill>
                  <a:srgbClr val="000000"/>
                </a:solidFill>
                <a:latin typeface="SimSun"/>
                <a:cs typeface="SimSun"/>
              </a:rPr>
              <a:t>导读</a:t>
            </a:r>
            <a:r>
              <a:rPr sz="2400">
                <a:solidFill>
                  <a:srgbClr val="000000"/>
                </a:solidFill>
                <a:latin typeface="VQPLHS+MS-UIGothic"/>
                <a:cs typeface="VQPLHS+MS-UIGothic"/>
              </a:rPr>
              <a:t>教学成果</a:t>
            </a:r>
            <a:r>
              <a:rPr sz="2400">
                <a:solidFill>
                  <a:srgbClr val="000000"/>
                </a:solidFill>
                <a:latin typeface="SimSun"/>
                <a:cs typeface="SimSun"/>
              </a:rPr>
              <a:t>评</a:t>
            </a:r>
            <a:r>
              <a:rPr sz="2400">
                <a:solidFill>
                  <a:srgbClr val="000000"/>
                </a:solidFill>
                <a:latin typeface="VQPLHS+MS-UIGothic"/>
                <a:cs typeface="VQPLHS+MS-UIGothic"/>
              </a:rPr>
              <a:t>估</a:t>
            </a:r>
          </a:p>
          <a:p>
            <a:pPr marL="0" marR="0">
              <a:lnSpc>
                <a:spcPts val="2552"/>
              </a:lnSpc>
              <a:spcBef>
                <a:spcPts val="1807"/>
              </a:spcBef>
              <a:spcAft>
                <a:spcPct val="0"/>
              </a:spcAft>
            </a:pPr>
            <a:r>
              <a:rPr sz="2450">
                <a:solidFill>
                  <a:srgbClr val="000000"/>
                </a:solidFill>
                <a:latin typeface="OUNOCD+KDPWKL+ArialMT"/>
                <a:cs typeface="OUNOCD+KDPWKL+ArialMT"/>
              </a:rPr>
              <a:t>•</a:t>
            </a:r>
            <a:r>
              <a:rPr sz="2450" spc="128">
                <a:solidFill>
                  <a:srgbClr val="000000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0000"/>
                </a:solidFill>
                <a:latin typeface="VQPLHS+MS-UIGothic"/>
                <a:cs typeface="VQPLHS+MS-UIGothic"/>
              </a:rPr>
              <a:t>名著</a:t>
            </a:r>
            <a:r>
              <a:rPr sz="2400">
                <a:solidFill>
                  <a:srgbClr val="000000"/>
                </a:solidFill>
                <a:latin typeface="SimSun"/>
                <a:cs typeface="SimSun"/>
              </a:rPr>
              <a:t>导读</a:t>
            </a:r>
            <a:r>
              <a:rPr sz="2400">
                <a:solidFill>
                  <a:srgbClr val="000000"/>
                </a:solidFill>
                <a:latin typeface="VQPLHS+MS-UIGothic"/>
                <a:cs typeface="VQPLHS+MS-UIGothic"/>
              </a:rPr>
              <a:t>教学建</a:t>
            </a:r>
            <a:r>
              <a:rPr sz="2400">
                <a:solidFill>
                  <a:srgbClr val="000000"/>
                </a:solidFill>
                <a:latin typeface="SimSun"/>
                <a:cs typeface="SimSun"/>
              </a:rPr>
              <a:t>议</a:t>
            </a:r>
            <a:r>
              <a:rPr sz="2400">
                <a:solidFill>
                  <a:srgbClr val="000000"/>
                </a:solidFill>
                <a:latin typeface="VQPLHS+MS-UIGothic"/>
                <a:cs typeface="VQPLHS+MS-UIGothic"/>
              </a:rPr>
              <a:t>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529080" y="2917281"/>
            <a:ext cx="2915989" cy="2711797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8752"/>
              </a:lnSpc>
              <a:spcBef>
                <a:spcPct val="0"/>
              </a:spcBef>
              <a:spcAft>
                <a:spcPct val="0"/>
              </a:spcAft>
            </a:pPr>
            <a:r>
              <a:rPr sz="8400">
                <a:solidFill>
                  <a:srgbClr val="FFFFFF"/>
                </a:solidFill>
                <a:latin typeface="AFBMOH+OLCFVU+MicrosoftYaHei-Bold"/>
                <a:cs typeface="AFBMOH+OLCFVU+MicrosoftYaHei-Bold"/>
              </a:rPr>
              <a:t>01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4482465" y="3171800"/>
            <a:ext cx="5429250" cy="14287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4500"/>
              </a:lnSpc>
              <a:spcBef>
                <a:spcPct val="0"/>
              </a:spcBef>
              <a:spcAft>
                <a:spcPct val="0"/>
              </a:spcAft>
            </a:pPr>
            <a:r>
              <a:rPr sz="4500">
                <a:solidFill>
                  <a:srgbClr val="59AE93"/>
                </a:solidFill>
                <a:latin typeface="VQPLHS+MS-UIGothic"/>
                <a:cs typeface="VQPLHS+MS-UIGothic"/>
              </a:rPr>
              <a:t>名著</a:t>
            </a:r>
            <a:r>
              <a:rPr sz="4500">
                <a:solidFill>
                  <a:srgbClr val="59AE93"/>
                </a:solidFill>
                <a:latin typeface="SimSun"/>
                <a:cs typeface="SimSun"/>
              </a:rPr>
              <a:t>导读课</a:t>
            </a:r>
            <a:r>
              <a:rPr sz="4500">
                <a:solidFill>
                  <a:srgbClr val="59AE93"/>
                </a:solidFill>
                <a:latin typeface="VQPLHS+MS-UIGothic"/>
                <a:cs typeface="VQPLHS+MS-UIGothic"/>
              </a:rPr>
              <a:t>程介</a:t>
            </a:r>
            <a:r>
              <a:rPr sz="4500">
                <a:solidFill>
                  <a:srgbClr val="59AE93"/>
                </a:solidFill>
                <a:latin typeface="SimSun"/>
                <a:cs typeface="SimSun"/>
              </a:rPr>
              <a:t>绍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238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59AE93"/>
                </a:solidFill>
                <a:latin typeface="SimSun"/>
                <a:cs typeface="SimSun"/>
              </a:rPr>
              <a:t>课</a:t>
            </a:r>
            <a:r>
              <a:rPr sz="3000">
                <a:solidFill>
                  <a:srgbClr val="59AE93"/>
                </a:solidFill>
                <a:latin typeface="VQPLHS+MS-UIGothic"/>
                <a:cs typeface="VQPLHS+MS-UIGothic"/>
              </a:rPr>
              <a:t>程目</a:t>
            </a:r>
            <a:r>
              <a:rPr sz="3000">
                <a:solidFill>
                  <a:srgbClr val="59AE93"/>
                </a:solidFill>
                <a:latin typeface="SimSun"/>
                <a:cs typeface="SimSun"/>
              </a:rPr>
              <a:t>标</a:t>
            </a:r>
            <a:r>
              <a:rPr sz="3000">
                <a:solidFill>
                  <a:srgbClr val="59AE93"/>
                </a:solidFill>
                <a:latin typeface="VQPLHS+MS-UIGothic"/>
                <a:cs typeface="VQPLHS+MS-UIGothic"/>
              </a:rPr>
              <a:t>与宗旨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3119120" y="3539798"/>
            <a:ext cx="712849" cy="67794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188"/>
              </a:lnSpc>
              <a:spcBef>
                <a:spcPct val="0"/>
              </a:spcBef>
              <a:spcAft>
                <a:spcPct val="0"/>
              </a:spcAft>
            </a:pPr>
            <a:r>
              <a:rPr sz="2100">
                <a:solidFill>
                  <a:srgbClr val="FFFFFF"/>
                </a:solidFill>
                <a:latin typeface="ODVWVS+KIHARQ+MicrosoftYaHei"/>
                <a:cs typeface="ODVWVS+KIHARQ+MicrosoftYaHei"/>
              </a:rPr>
              <a:t>01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750300" y="3523288"/>
            <a:ext cx="712849" cy="67794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188"/>
              </a:lnSpc>
              <a:spcBef>
                <a:spcPct val="0"/>
              </a:spcBef>
              <a:spcAft>
                <a:spcPct val="0"/>
              </a:spcAft>
            </a:pPr>
            <a:r>
              <a:rPr sz="2100">
                <a:solidFill>
                  <a:srgbClr val="FFFFFF"/>
                </a:solidFill>
                <a:latin typeface="ODVWVS+KIHARQ+MicrosoftYaHei"/>
                <a:cs typeface="ODVWVS+KIHARQ+MicrosoftYaHei"/>
              </a:rPr>
              <a:t>04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107044" y="4168135"/>
            <a:ext cx="1892319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59AE93"/>
                </a:solidFill>
                <a:latin typeface="VQPLHS+MS-UIGothic"/>
                <a:cs typeface="VQPLHS+MS-UIGothic"/>
              </a:rPr>
              <a:t>促</a:t>
            </a:r>
            <a:r>
              <a:rPr sz="1550" spc="25">
                <a:solidFill>
                  <a:srgbClr val="59AE93"/>
                </a:solidFill>
                <a:latin typeface="SimSun"/>
                <a:cs typeface="SimSun"/>
              </a:rPr>
              <a:t>进</a:t>
            </a:r>
            <a:r>
              <a:rPr sz="1550" spc="25">
                <a:solidFill>
                  <a:srgbClr val="59AE93"/>
                </a:solidFill>
                <a:latin typeface="VQPLHS+MS-UIGothic"/>
                <a:cs typeface="VQPLHS+MS-UIGothic"/>
              </a:rPr>
              <a:t>学生全面</a:t>
            </a:r>
            <a:r>
              <a:rPr sz="1550" spc="25">
                <a:solidFill>
                  <a:srgbClr val="59AE93"/>
                </a:solidFill>
                <a:latin typeface="SimSun"/>
                <a:cs typeface="SimSun"/>
              </a:rPr>
              <a:t>发</a:t>
            </a:r>
            <a:r>
              <a:rPr sz="1550">
                <a:solidFill>
                  <a:srgbClr val="59AE93"/>
                </a:solidFill>
                <a:latin typeface="VQPLHS+MS-UIGothic"/>
                <a:cs typeface="VQPLHS+MS-UIGothic"/>
              </a:rPr>
              <a:t>展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2675889" y="4221476"/>
            <a:ext cx="1492319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59AE93"/>
                </a:solidFill>
                <a:latin typeface="VQPLHS+MS-UIGothic"/>
                <a:cs typeface="VQPLHS+MS-UIGothic"/>
              </a:rPr>
              <a:t>培养</a:t>
            </a:r>
            <a:r>
              <a:rPr sz="1550" spc="25">
                <a:solidFill>
                  <a:srgbClr val="59AE93"/>
                </a:solidFill>
                <a:latin typeface="SimSun"/>
                <a:cs typeface="SimSun"/>
              </a:rPr>
              <a:t>阅读兴</a:t>
            </a:r>
            <a:r>
              <a:rPr sz="1550">
                <a:solidFill>
                  <a:srgbClr val="59AE93"/>
                </a:solidFill>
                <a:latin typeface="VQPLHS+MS-UIGothic"/>
                <a:cs typeface="VQPLHS+MS-UIGothic"/>
              </a:rPr>
              <a:t>趣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2590164" y="4552803"/>
            <a:ext cx="1628775" cy="92138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404"/>
                </a:solidFill>
                <a:latin typeface="VQPLHS+MS-UIGothic"/>
                <a:cs typeface="VQPLHS+MS-UIGothic"/>
              </a:rPr>
              <a:t>激</a:t>
            </a:r>
            <a:r>
              <a:rPr sz="1350">
                <a:solidFill>
                  <a:srgbClr val="000404"/>
                </a:solidFill>
                <a:latin typeface="SimSun"/>
                <a:cs typeface="SimSun"/>
              </a:rPr>
              <a:t>发</a:t>
            </a:r>
            <a:r>
              <a:rPr sz="1350">
                <a:solidFill>
                  <a:srgbClr val="000404"/>
                </a:solidFill>
                <a:latin typeface="VQPLHS+MS-UIGothic"/>
                <a:cs typeface="VQPLHS+MS-UIGothic"/>
              </a:rPr>
              <a:t>学生</a:t>
            </a:r>
            <a:r>
              <a:rPr sz="1350">
                <a:solidFill>
                  <a:srgbClr val="000404"/>
                </a:solidFill>
                <a:latin typeface="SimSun"/>
                <a:cs typeface="SimSun"/>
              </a:rPr>
              <a:t>对</a:t>
            </a:r>
            <a:r>
              <a:rPr sz="1350">
                <a:solidFill>
                  <a:srgbClr val="000404"/>
                </a:solidFill>
                <a:latin typeface="VQPLHS+MS-UIGothic"/>
                <a:cs typeface="VQPLHS+MS-UIGothic"/>
              </a:rPr>
              <a:t>文学名</a:t>
            </a:r>
          </a:p>
          <a:p>
            <a:pPr marL="0" marR="0">
              <a:lnSpc>
                <a:spcPts val="1350"/>
              </a:lnSpc>
              <a:spcBef>
                <a:spcPts val="589"/>
              </a:spcBef>
              <a:spcAft>
                <a:spcPct val="0"/>
              </a:spcAft>
            </a:pPr>
            <a:r>
              <a:rPr sz="1350">
                <a:solidFill>
                  <a:srgbClr val="000404"/>
                </a:solidFill>
                <a:latin typeface="VQPLHS+MS-UIGothic"/>
                <a:cs typeface="VQPLHS+MS-UIGothic"/>
              </a:rPr>
              <a:t>著的</a:t>
            </a:r>
            <a:r>
              <a:rPr sz="1350">
                <a:solidFill>
                  <a:srgbClr val="000404"/>
                </a:solidFill>
                <a:latin typeface="SimSun"/>
                <a:cs typeface="SimSun"/>
              </a:rPr>
              <a:t>兴</a:t>
            </a:r>
            <a:r>
              <a:rPr sz="1350">
                <a:solidFill>
                  <a:srgbClr val="000404"/>
                </a:solidFill>
                <a:latin typeface="VQPLHS+MS-UIGothic"/>
                <a:cs typeface="VQPLHS+MS-UIGothic"/>
              </a:rPr>
              <a:t>趣，培养良</a:t>
            </a:r>
          </a:p>
          <a:p>
            <a:pPr marL="85725" marR="0">
              <a:lnSpc>
                <a:spcPts val="1350"/>
              </a:lnSpc>
              <a:spcBef>
                <a:spcPts val="540"/>
              </a:spcBef>
              <a:spcAft>
                <a:spcPct val="0"/>
              </a:spcAft>
            </a:pPr>
            <a:r>
              <a:rPr sz="1350">
                <a:solidFill>
                  <a:srgbClr val="000404"/>
                </a:solidFill>
                <a:latin typeface="VQPLHS+MS-UIGothic"/>
                <a:cs typeface="VQPLHS+MS-UIGothic"/>
              </a:rPr>
              <a:t>好的</a:t>
            </a:r>
            <a:r>
              <a:rPr sz="1350">
                <a:solidFill>
                  <a:srgbClr val="000404"/>
                </a:solidFill>
                <a:latin typeface="SimSun"/>
                <a:cs typeface="SimSun"/>
              </a:rPr>
              <a:t>阅读习惯</a:t>
            </a:r>
            <a:r>
              <a:rPr sz="1350">
                <a:solidFill>
                  <a:srgbClr val="000404"/>
                </a:solidFill>
                <a:latin typeface="VQPLHS+MS-UIGothic"/>
                <a:cs typeface="VQPLHS+MS-UIGothic"/>
              </a:rPr>
              <a:t>。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8221344" y="4552803"/>
            <a:ext cx="1628775" cy="92138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404"/>
                </a:solidFill>
                <a:latin typeface="VQPLHS+MS-UIGothic"/>
                <a:cs typeface="VQPLHS+MS-UIGothic"/>
              </a:rPr>
              <a:t>提高学生的</a:t>
            </a:r>
            <a:r>
              <a:rPr sz="1350">
                <a:solidFill>
                  <a:srgbClr val="000404"/>
                </a:solidFill>
                <a:latin typeface="SimSun"/>
                <a:cs typeface="SimSun"/>
              </a:rPr>
              <a:t>综</a:t>
            </a:r>
            <a:r>
              <a:rPr sz="1350">
                <a:solidFill>
                  <a:srgbClr val="000404"/>
                </a:solidFill>
                <a:latin typeface="VQPLHS+MS-UIGothic"/>
                <a:cs typeface="VQPLHS+MS-UIGothic"/>
              </a:rPr>
              <a:t>合素</a:t>
            </a:r>
          </a:p>
          <a:p>
            <a:pPr marL="0" marR="0">
              <a:lnSpc>
                <a:spcPts val="1350"/>
              </a:lnSpc>
              <a:spcBef>
                <a:spcPts val="589"/>
              </a:spcBef>
              <a:spcAft>
                <a:spcPct val="0"/>
              </a:spcAft>
            </a:pPr>
            <a:r>
              <a:rPr sz="1350">
                <a:solidFill>
                  <a:srgbClr val="000404"/>
                </a:solidFill>
                <a:latin typeface="SimSun"/>
                <a:cs typeface="SimSun"/>
              </a:rPr>
              <a:t>质</a:t>
            </a:r>
            <a:r>
              <a:rPr sz="1350">
                <a:solidFill>
                  <a:srgbClr val="000404"/>
                </a:solidFill>
                <a:latin typeface="VQPLHS+MS-UIGothic"/>
                <a:cs typeface="VQPLHS+MS-UIGothic"/>
              </a:rPr>
              <a:t>，促</a:t>
            </a:r>
            <a:r>
              <a:rPr sz="1350">
                <a:solidFill>
                  <a:srgbClr val="000404"/>
                </a:solidFill>
                <a:latin typeface="SimSun"/>
                <a:cs typeface="SimSun"/>
              </a:rPr>
              <a:t>进</a:t>
            </a:r>
            <a:r>
              <a:rPr sz="1350">
                <a:solidFill>
                  <a:srgbClr val="000404"/>
                </a:solidFill>
                <a:latin typeface="VQPLHS+MS-UIGothic"/>
                <a:cs typeface="VQPLHS+MS-UIGothic"/>
              </a:rPr>
              <a:t>学生的全</a:t>
            </a:r>
          </a:p>
          <a:p>
            <a:pPr marL="342900" marR="0">
              <a:lnSpc>
                <a:spcPts val="1350"/>
              </a:lnSpc>
              <a:spcBef>
                <a:spcPts val="540"/>
              </a:spcBef>
              <a:spcAft>
                <a:spcPct val="0"/>
              </a:spcAft>
            </a:pPr>
            <a:r>
              <a:rPr sz="1350">
                <a:solidFill>
                  <a:srgbClr val="000404"/>
                </a:solidFill>
                <a:latin typeface="VQPLHS+MS-UIGothic"/>
                <a:cs typeface="VQPLHS+MS-UIGothic"/>
              </a:rPr>
              <a:t>面</a:t>
            </a:r>
            <a:r>
              <a:rPr sz="1350">
                <a:solidFill>
                  <a:srgbClr val="000404"/>
                </a:solidFill>
                <a:latin typeface="SimSun"/>
                <a:cs typeface="SimSun"/>
              </a:rPr>
              <a:t>发</a:t>
            </a:r>
            <a:r>
              <a:rPr sz="1350">
                <a:solidFill>
                  <a:srgbClr val="000404"/>
                </a:solidFill>
                <a:latin typeface="VQPLHS+MS-UIGothic"/>
                <a:cs typeface="VQPLHS+MS-UIGothic"/>
              </a:rPr>
              <a:t>展。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4899025" y="4831388"/>
            <a:ext cx="712849" cy="67794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188"/>
              </a:lnSpc>
              <a:spcBef>
                <a:spcPct val="0"/>
              </a:spcBef>
              <a:spcAft>
                <a:spcPct val="0"/>
              </a:spcAft>
            </a:pPr>
            <a:r>
              <a:rPr sz="2100">
                <a:solidFill>
                  <a:srgbClr val="FFFFFF"/>
                </a:solidFill>
                <a:latin typeface="ODVWVS+KIHARQ+MicrosoftYaHei"/>
                <a:cs typeface="ODVWVS+KIHARQ+MicrosoftYaHei"/>
              </a:rPr>
              <a:t>02</a:t>
            </a:r>
          </a:p>
        </p:txBody>
      </p:sp>
      <p:sp>
        <p:nvSpPr>
          <p:cNvPr id="11" name="object 11"/>
          <p:cNvSpPr txBox="1"/>
          <p:nvPr/>
        </p:nvSpPr>
        <p:spPr>
          <a:xfrm>
            <a:off x="6999605" y="4842818"/>
            <a:ext cx="712849" cy="67794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188"/>
              </a:lnSpc>
              <a:spcBef>
                <a:spcPct val="0"/>
              </a:spcBef>
              <a:spcAft>
                <a:spcPct val="0"/>
              </a:spcAft>
            </a:pPr>
            <a:r>
              <a:rPr sz="2100">
                <a:solidFill>
                  <a:srgbClr val="FFFFFF"/>
                </a:solidFill>
                <a:latin typeface="ODVWVS+KIHARQ+MicrosoftYaHei"/>
                <a:cs typeface="ODVWVS+KIHARQ+MicrosoftYaHei"/>
              </a:rPr>
              <a:t>03</a:t>
            </a:r>
          </a:p>
        </p:txBody>
      </p:sp>
      <p:sp>
        <p:nvSpPr>
          <p:cNvPr id="12" name="object 12"/>
          <p:cNvSpPr txBox="1"/>
          <p:nvPr/>
        </p:nvSpPr>
        <p:spPr>
          <a:xfrm>
            <a:off x="4425950" y="5584821"/>
            <a:ext cx="1492319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59AE93"/>
                </a:solidFill>
                <a:latin typeface="VQPLHS+MS-UIGothic"/>
                <a:cs typeface="VQPLHS+MS-UIGothic"/>
              </a:rPr>
              <a:t>提高文学素养</a:t>
            </a:r>
          </a:p>
        </p:txBody>
      </p:sp>
      <p:sp>
        <p:nvSpPr>
          <p:cNvPr id="13" name="object 13"/>
          <p:cNvSpPr txBox="1"/>
          <p:nvPr/>
        </p:nvSpPr>
        <p:spPr>
          <a:xfrm>
            <a:off x="6537325" y="5584821"/>
            <a:ext cx="1492319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59AE93"/>
                </a:solidFill>
                <a:latin typeface="SimSun"/>
                <a:cs typeface="SimSun"/>
              </a:rPr>
              <a:t>传</a:t>
            </a:r>
            <a:r>
              <a:rPr sz="1550" spc="25">
                <a:solidFill>
                  <a:srgbClr val="59AE93"/>
                </a:solidFill>
                <a:latin typeface="VQPLHS+MS-UIGothic"/>
                <a:cs typeface="VQPLHS+MS-UIGothic"/>
              </a:rPr>
              <a:t>承文化精髓</a:t>
            </a:r>
          </a:p>
        </p:txBody>
      </p:sp>
      <p:sp>
        <p:nvSpPr>
          <p:cNvPr id="14" name="object 14"/>
          <p:cNvSpPr txBox="1"/>
          <p:nvPr/>
        </p:nvSpPr>
        <p:spPr>
          <a:xfrm>
            <a:off x="4369434" y="5911067"/>
            <a:ext cx="1628775" cy="92138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404"/>
                </a:solidFill>
                <a:latin typeface="VQPLHS+MS-UIGothic"/>
                <a:cs typeface="VQPLHS+MS-UIGothic"/>
              </a:rPr>
              <a:t>通</a:t>
            </a:r>
            <a:r>
              <a:rPr sz="1350">
                <a:solidFill>
                  <a:srgbClr val="000404"/>
                </a:solidFill>
                <a:latin typeface="SimSun"/>
                <a:cs typeface="SimSun"/>
              </a:rPr>
              <a:t>过阅读</a:t>
            </a:r>
            <a:r>
              <a:rPr sz="1350">
                <a:solidFill>
                  <a:srgbClr val="000404"/>
                </a:solidFill>
                <a:latin typeface="VQPLHS+MS-UIGothic"/>
                <a:cs typeface="VQPLHS+MS-UIGothic"/>
              </a:rPr>
              <a:t>名著，提</a:t>
            </a:r>
          </a:p>
          <a:p>
            <a:pPr marL="0" marR="0">
              <a:lnSpc>
                <a:spcPts val="1350"/>
              </a:lnSpc>
              <a:spcBef>
                <a:spcPts val="590"/>
              </a:spcBef>
              <a:spcAft>
                <a:spcPct val="0"/>
              </a:spcAft>
            </a:pPr>
            <a:r>
              <a:rPr sz="1350">
                <a:solidFill>
                  <a:srgbClr val="000404"/>
                </a:solidFill>
                <a:latin typeface="VQPLHS+MS-UIGothic"/>
                <a:cs typeface="VQPLHS+MS-UIGothic"/>
              </a:rPr>
              <a:t>高学生的文学</a:t>
            </a:r>
            <a:r>
              <a:rPr sz="1350">
                <a:solidFill>
                  <a:srgbClr val="000404"/>
                </a:solidFill>
                <a:latin typeface="SimSun"/>
                <a:cs typeface="SimSun"/>
              </a:rPr>
              <a:t>鉴赏</a:t>
            </a:r>
          </a:p>
          <a:p>
            <a:pPr marL="0" marR="0">
              <a:lnSpc>
                <a:spcPts val="1350"/>
              </a:lnSpc>
              <a:spcBef>
                <a:spcPts val="539"/>
              </a:spcBef>
              <a:spcAft>
                <a:spcPct val="0"/>
              </a:spcAft>
            </a:pPr>
            <a:r>
              <a:rPr sz="1350">
                <a:solidFill>
                  <a:srgbClr val="000404"/>
                </a:solidFill>
                <a:latin typeface="VQPLHS+MS-UIGothic"/>
                <a:cs typeface="VQPLHS+MS-UIGothic"/>
              </a:rPr>
              <a:t>能力和</a:t>
            </a:r>
            <a:r>
              <a:rPr sz="1350">
                <a:solidFill>
                  <a:srgbClr val="000404"/>
                </a:solidFill>
                <a:latin typeface="SimSun"/>
                <a:cs typeface="SimSun"/>
              </a:rPr>
              <a:t>审</a:t>
            </a:r>
            <a:r>
              <a:rPr sz="1350">
                <a:solidFill>
                  <a:srgbClr val="000404"/>
                </a:solidFill>
                <a:latin typeface="VQPLHS+MS-UIGothic"/>
                <a:cs typeface="VQPLHS+MS-UIGothic"/>
              </a:rPr>
              <a:t>美水平。</a:t>
            </a:r>
          </a:p>
        </p:txBody>
      </p:sp>
      <p:sp>
        <p:nvSpPr>
          <p:cNvPr id="15" name="object 15"/>
          <p:cNvSpPr txBox="1"/>
          <p:nvPr/>
        </p:nvSpPr>
        <p:spPr>
          <a:xfrm>
            <a:off x="6470015" y="5911067"/>
            <a:ext cx="1628775" cy="92138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404"/>
                </a:solidFill>
                <a:latin typeface="SimSun"/>
                <a:cs typeface="SimSun"/>
              </a:rPr>
              <a:t>传</a:t>
            </a:r>
            <a:r>
              <a:rPr sz="1350">
                <a:solidFill>
                  <a:srgbClr val="000404"/>
                </a:solidFill>
                <a:latin typeface="VQPLHS+MS-UIGothic"/>
                <a:cs typeface="VQPLHS+MS-UIGothic"/>
              </a:rPr>
              <a:t>承和弘</a:t>
            </a:r>
            <a:r>
              <a:rPr sz="1350">
                <a:solidFill>
                  <a:srgbClr val="000404"/>
                </a:solidFill>
                <a:latin typeface="SimSun"/>
                <a:cs typeface="SimSun"/>
              </a:rPr>
              <a:t>扬</a:t>
            </a:r>
            <a:r>
              <a:rPr sz="1350">
                <a:solidFill>
                  <a:srgbClr val="000404"/>
                </a:solidFill>
                <a:latin typeface="VQPLHS+MS-UIGothic"/>
                <a:cs typeface="VQPLHS+MS-UIGothic"/>
              </a:rPr>
              <a:t>中</a:t>
            </a:r>
            <a:r>
              <a:rPr sz="1350">
                <a:solidFill>
                  <a:srgbClr val="000404"/>
                </a:solidFill>
                <a:latin typeface="SimSun"/>
                <a:cs typeface="SimSun"/>
              </a:rPr>
              <a:t>华优</a:t>
            </a:r>
          </a:p>
          <a:p>
            <a:pPr marL="0" marR="0">
              <a:lnSpc>
                <a:spcPts val="1350"/>
              </a:lnSpc>
              <a:spcBef>
                <a:spcPts val="590"/>
              </a:spcBef>
              <a:spcAft>
                <a:spcPct val="0"/>
              </a:spcAft>
            </a:pPr>
            <a:r>
              <a:rPr sz="1350">
                <a:solidFill>
                  <a:srgbClr val="000404"/>
                </a:solidFill>
                <a:latin typeface="VQPLHS+MS-UIGothic"/>
                <a:cs typeface="VQPLHS+MS-UIGothic"/>
              </a:rPr>
              <a:t>秀</a:t>
            </a:r>
            <a:r>
              <a:rPr sz="1350">
                <a:solidFill>
                  <a:srgbClr val="000404"/>
                </a:solidFill>
                <a:latin typeface="SimSun"/>
                <a:cs typeface="SimSun"/>
              </a:rPr>
              <a:t>传统</a:t>
            </a:r>
            <a:r>
              <a:rPr sz="1350">
                <a:solidFill>
                  <a:srgbClr val="000404"/>
                </a:solidFill>
                <a:latin typeface="VQPLHS+MS-UIGothic"/>
                <a:cs typeface="VQPLHS+MS-UIGothic"/>
              </a:rPr>
              <a:t>文化，增</a:t>
            </a:r>
            <a:r>
              <a:rPr sz="1350">
                <a:solidFill>
                  <a:srgbClr val="000404"/>
                </a:solidFill>
                <a:latin typeface="SimSun"/>
                <a:cs typeface="SimSun"/>
              </a:rPr>
              <a:t>强</a:t>
            </a:r>
          </a:p>
          <a:p>
            <a:pPr marL="257175" marR="0">
              <a:lnSpc>
                <a:spcPts val="1350"/>
              </a:lnSpc>
              <a:spcBef>
                <a:spcPts val="539"/>
              </a:spcBef>
              <a:spcAft>
                <a:spcPct val="0"/>
              </a:spcAft>
            </a:pPr>
            <a:r>
              <a:rPr sz="1350">
                <a:solidFill>
                  <a:srgbClr val="000404"/>
                </a:solidFill>
                <a:latin typeface="VQPLHS+MS-UIGothic"/>
                <a:cs typeface="VQPLHS+MS-UIGothic"/>
              </a:rPr>
              <a:t>文化自信。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238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59AE93"/>
                </a:solidFill>
                <a:latin typeface="SimSun"/>
                <a:cs typeface="SimSun"/>
              </a:rPr>
              <a:t>课</a:t>
            </a:r>
            <a:r>
              <a:rPr sz="3000">
                <a:solidFill>
                  <a:srgbClr val="59AE93"/>
                </a:solidFill>
                <a:latin typeface="VQPLHS+MS-UIGothic"/>
                <a:cs typeface="VQPLHS+MS-UIGothic"/>
              </a:rPr>
              <a:t>程安排与</a:t>
            </a:r>
            <a:r>
              <a:rPr sz="3000">
                <a:solidFill>
                  <a:srgbClr val="59AE93"/>
                </a:solidFill>
                <a:latin typeface="SimSun"/>
                <a:cs typeface="SimSun"/>
              </a:rPr>
              <a:t>计</a:t>
            </a:r>
            <a:r>
              <a:rPr sz="3000">
                <a:solidFill>
                  <a:srgbClr val="59AE93"/>
                </a:solidFill>
                <a:latin typeface="VQPLHS+MS-UIGothic"/>
                <a:cs typeface="VQPLHS+MS-UIGothic"/>
              </a:rPr>
              <a:t>划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3137535" y="2689855"/>
            <a:ext cx="1092123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59AE93"/>
                </a:solidFill>
                <a:latin typeface="SimSun"/>
                <a:cs typeface="SimSun"/>
              </a:rPr>
              <a:t>阅读计</a:t>
            </a:r>
            <a:r>
              <a:rPr sz="1550">
                <a:solidFill>
                  <a:srgbClr val="59AE93"/>
                </a:solidFill>
                <a:latin typeface="VQPLHS+MS-UIGothic"/>
                <a:cs typeface="VQPLHS+MS-UIGothic"/>
              </a:rPr>
              <a:t>划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689975" y="2689855"/>
            <a:ext cx="10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59AE93"/>
                </a:solidFill>
                <a:latin typeface="SimSun"/>
                <a:cs typeface="SimSun"/>
              </a:rPr>
              <a:t>课</a:t>
            </a:r>
            <a:r>
              <a:rPr sz="1550" spc="25">
                <a:solidFill>
                  <a:srgbClr val="59AE93"/>
                </a:solidFill>
                <a:latin typeface="VQPLHS+MS-UIGothic"/>
                <a:cs typeface="VQPLHS+MS-UIGothic"/>
              </a:rPr>
              <a:t>堂</a:t>
            </a:r>
            <a:r>
              <a:rPr sz="1550" spc="25">
                <a:solidFill>
                  <a:srgbClr val="59AE93"/>
                </a:solidFill>
                <a:latin typeface="SimSun"/>
                <a:cs typeface="SimSun"/>
              </a:rPr>
              <a:t>导读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1468755" y="3057378"/>
            <a:ext cx="3088444" cy="104584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404"/>
                </a:solidFill>
                <a:latin typeface="VQPLHS+MS-UIGothic"/>
                <a:cs typeface="VQPLHS+MS-UIGothic"/>
              </a:rPr>
              <a:t>根据学生</a:t>
            </a:r>
            <a:r>
              <a:rPr sz="1350">
                <a:solidFill>
                  <a:srgbClr val="000404"/>
                </a:solidFill>
                <a:latin typeface="SimSun"/>
                <a:cs typeface="SimSun"/>
              </a:rPr>
              <a:t>实际</a:t>
            </a:r>
            <a:r>
              <a:rPr sz="1350">
                <a:solidFill>
                  <a:srgbClr val="000404"/>
                </a:solidFill>
                <a:latin typeface="VQPLHS+MS-UIGothic"/>
                <a:cs typeface="VQPLHS+MS-UIGothic"/>
              </a:rPr>
              <a:t>情况，制定个性化的</a:t>
            </a:r>
            <a:r>
              <a:rPr sz="1350">
                <a:solidFill>
                  <a:srgbClr val="000404"/>
                </a:solidFill>
                <a:latin typeface="SimSun"/>
                <a:cs typeface="SimSun"/>
              </a:rPr>
              <a:t>阅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000404"/>
                </a:solidFill>
                <a:latin typeface="SimSun"/>
                <a:cs typeface="SimSun"/>
              </a:rPr>
              <a:t>读计</a:t>
            </a:r>
            <a:r>
              <a:rPr sz="1350">
                <a:solidFill>
                  <a:srgbClr val="000404"/>
                </a:solidFill>
                <a:latin typeface="VQPLHS+MS-UIGothic"/>
                <a:cs typeface="VQPLHS+MS-UIGothic"/>
              </a:rPr>
              <a:t>划，包括</a:t>
            </a:r>
            <a:r>
              <a:rPr sz="1350">
                <a:solidFill>
                  <a:srgbClr val="000404"/>
                </a:solidFill>
                <a:latin typeface="SimSun"/>
                <a:cs typeface="SimSun"/>
              </a:rPr>
              <a:t>阅读书</a:t>
            </a:r>
            <a:r>
              <a:rPr sz="1350">
                <a:solidFill>
                  <a:srgbClr val="000404"/>
                </a:solidFill>
                <a:latin typeface="VQPLHS+MS-UIGothic"/>
                <a:cs typeface="VQPLHS+MS-UIGothic"/>
              </a:rPr>
              <a:t>目、</a:t>
            </a:r>
            <a:r>
              <a:rPr sz="1350">
                <a:solidFill>
                  <a:srgbClr val="000404"/>
                </a:solidFill>
                <a:latin typeface="SimSun"/>
                <a:cs typeface="SimSun"/>
              </a:rPr>
              <a:t>阅读进</a:t>
            </a:r>
            <a:r>
              <a:rPr sz="1350">
                <a:solidFill>
                  <a:srgbClr val="000404"/>
                </a:solidFill>
                <a:latin typeface="VQPLHS+MS-UIGothic"/>
                <a:cs typeface="VQPLHS+MS-UIGothic"/>
              </a:rPr>
              <a:t>度、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000404"/>
                </a:solidFill>
                <a:latin typeface="SimSun"/>
                <a:cs typeface="SimSun"/>
              </a:rPr>
              <a:t>阅读</a:t>
            </a:r>
            <a:r>
              <a:rPr sz="1350">
                <a:solidFill>
                  <a:srgbClr val="000404"/>
                </a:solidFill>
                <a:latin typeface="VQPLHS+MS-UIGothic"/>
                <a:cs typeface="VQPLHS+MS-UIGothic"/>
              </a:rPr>
              <a:t>方法等。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8307069" y="3057378"/>
            <a:ext cx="3088444" cy="104584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404"/>
                </a:solidFill>
                <a:latin typeface="VQPLHS+MS-UIGothic"/>
                <a:cs typeface="VQPLHS+MS-UIGothic"/>
              </a:rPr>
              <a:t>在</a:t>
            </a:r>
            <a:r>
              <a:rPr sz="1350">
                <a:solidFill>
                  <a:srgbClr val="000404"/>
                </a:solidFill>
                <a:latin typeface="SimSun"/>
                <a:cs typeface="SimSun"/>
              </a:rPr>
              <a:t>课</a:t>
            </a:r>
            <a:r>
              <a:rPr sz="1350">
                <a:solidFill>
                  <a:srgbClr val="000404"/>
                </a:solidFill>
                <a:latin typeface="VQPLHS+MS-UIGothic"/>
                <a:cs typeface="VQPLHS+MS-UIGothic"/>
              </a:rPr>
              <a:t>堂上引</a:t>
            </a:r>
            <a:r>
              <a:rPr sz="1350">
                <a:solidFill>
                  <a:srgbClr val="000404"/>
                </a:solidFill>
                <a:latin typeface="SimSun"/>
                <a:cs typeface="SimSun"/>
              </a:rPr>
              <a:t>导</a:t>
            </a:r>
            <a:r>
              <a:rPr sz="1350">
                <a:solidFill>
                  <a:srgbClr val="000404"/>
                </a:solidFill>
                <a:latin typeface="VQPLHS+MS-UIGothic"/>
                <a:cs typeface="VQPLHS+MS-UIGothic"/>
              </a:rPr>
              <a:t>学生</a:t>
            </a:r>
            <a:r>
              <a:rPr sz="1350">
                <a:solidFill>
                  <a:srgbClr val="000404"/>
                </a:solidFill>
                <a:latin typeface="SimSun"/>
                <a:cs typeface="SimSun"/>
              </a:rPr>
              <a:t>阅读</a:t>
            </a:r>
            <a:r>
              <a:rPr sz="1350">
                <a:solidFill>
                  <a:srgbClr val="000404"/>
                </a:solidFill>
                <a:latin typeface="VQPLHS+MS-UIGothic"/>
                <a:cs typeface="VQPLHS+MS-UIGothic"/>
              </a:rPr>
              <a:t>名著，通</a:t>
            </a:r>
            <a:r>
              <a:rPr sz="1350">
                <a:solidFill>
                  <a:srgbClr val="000404"/>
                </a:solidFill>
                <a:latin typeface="SimSun"/>
                <a:cs typeface="SimSun"/>
              </a:rPr>
              <a:t>过讲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000404"/>
                </a:solidFill>
                <a:latin typeface="VQPLHS+MS-UIGothic"/>
                <a:cs typeface="VQPLHS+MS-UIGothic"/>
              </a:rPr>
              <a:t>解、</a:t>
            </a:r>
            <a:r>
              <a:rPr sz="1350">
                <a:solidFill>
                  <a:srgbClr val="000404"/>
                </a:solidFill>
                <a:latin typeface="SimSun"/>
                <a:cs typeface="SimSun"/>
              </a:rPr>
              <a:t>讨论</a:t>
            </a:r>
            <a:r>
              <a:rPr sz="1350">
                <a:solidFill>
                  <a:srgbClr val="000404"/>
                </a:solidFill>
                <a:latin typeface="VQPLHS+MS-UIGothic"/>
                <a:cs typeface="VQPLHS+MS-UIGothic"/>
              </a:rPr>
              <a:t>等方式帮助学生理解作品主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000404"/>
                </a:solidFill>
                <a:latin typeface="SimSun"/>
                <a:cs typeface="SimSun"/>
              </a:rPr>
              <a:t>题</a:t>
            </a:r>
            <a:r>
              <a:rPr sz="1350">
                <a:solidFill>
                  <a:srgbClr val="000404"/>
                </a:solidFill>
                <a:latin typeface="VQPLHS+MS-UIGothic"/>
                <a:cs typeface="VQPLHS+MS-UIGothic"/>
              </a:rPr>
              <a:t>、人物形象、</a:t>
            </a:r>
            <a:r>
              <a:rPr sz="1350">
                <a:solidFill>
                  <a:srgbClr val="000404"/>
                </a:solidFill>
                <a:latin typeface="SimSun"/>
                <a:cs typeface="SimSun"/>
              </a:rPr>
              <a:t>艺术</a:t>
            </a:r>
            <a:r>
              <a:rPr sz="1350">
                <a:solidFill>
                  <a:srgbClr val="000404"/>
                </a:solidFill>
                <a:latin typeface="VQPLHS+MS-UIGothic"/>
                <a:cs typeface="VQPLHS+MS-UIGothic"/>
              </a:rPr>
              <a:t>特色等。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3025775" y="5206360"/>
            <a:ext cx="1092123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59AE93"/>
                </a:solidFill>
                <a:latin typeface="SimSun"/>
                <a:cs typeface="SimSun"/>
              </a:rPr>
              <a:t>课</a:t>
            </a:r>
            <a:r>
              <a:rPr sz="1550" spc="25">
                <a:solidFill>
                  <a:srgbClr val="59AE93"/>
                </a:solidFill>
                <a:latin typeface="VQPLHS+MS-UIGothic"/>
                <a:cs typeface="VQPLHS+MS-UIGothic"/>
              </a:rPr>
              <a:t>外拓展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8689975" y="5206360"/>
            <a:ext cx="10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59AE93"/>
                </a:solidFill>
                <a:latin typeface="VQPLHS+MS-UIGothic"/>
                <a:cs typeface="VQPLHS+MS-UIGothic"/>
              </a:rPr>
              <a:t>考核</a:t>
            </a:r>
            <a:r>
              <a:rPr sz="1550" spc="25">
                <a:solidFill>
                  <a:srgbClr val="59AE93"/>
                </a:solidFill>
                <a:latin typeface="SimSun"/>
                <a:cs typeface="SimSun"/>
              </a:rPr>
              <a:t>评</a:t>
            </a:r>
            <a:r>
              <a:rPr sz="1550">
                <a:solidFill>
                  <a:srgbClr val="59AE93"/>
                </a:solidFill>
                <a:latin typeface="VQPLHS+MS-UIGothic"/>
                <a:cs typeface="VQPLHS+MS-UIGothic"/>
              </a:rPr>
              <a:t>价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1460500" y="5574517"/>
            <a:ext cx="3088444" cy="104584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404"/>
                </a:solidFill>
                <a:latin typeface="VQPLHS+MS-UIGothic"/>
                <a:cs typeface="VQPLHS+MS-UIGothic"/>
              </a:rPr>
              <a:t>制定科学的考核</a:t>
            </a:r>
            <a:r>
              <a:rPr sz="1350">
                <a:solidFill>
                  <a:srgbClr val="000404"/>
                </a:solidFill>
                <a:latin typeface="SimSun"/>
                <a:cs typeface="SimSun"/>
              </a:rPr>
              <a:t>评</a:t>
            </a:r>
            <a:r>
              <a:rPr sz="1350">
                <a:solidFill>
                  <a:srgbClr val="000404"/>
                </a:solidFill>
                <a:latin typeface="VQPLHS+MS-UIGothic"/>
                <a:cs typeface="VQPLHS+MS-UIGothic"/>
              </a:rPr>
              <a:t>价</a:t>
            </a:r>
            <a:r>
              <a:rPr sz="1350">
                <a:solidFill>
                  <a:srgbClr val="000404"/>
                </a:solidFill>
                <a:latin typeface="SimSun"/>
                <a:cs typeface="SimSun"/>
              </a:rPr>
              <a:t>标</a:t>
            </a:r>
            <a:r>
              <a:rPr sz="1350">
                <a:solidFill>
                  <a:srgbClr val="000404"/>
                </a:solidFill>
                <a:latin typeface="VQPLHS+MS-UIGothic"/>
                <a:cs typeface="VQPLHS+MS-UIGothic"/>
              </a:rPr>
              <a:t>准，</a:t>
            </a:r>
            <a:r>
              <a:rPr sz="1350">
                <a:solidFill>
                  <a:srgbClr val="000404"/>
                </a:solidFill>
                <a:latin typeface="SimSun"/>
                <a:cs typeface="SimSun"/>
              </a:rPr>
              <a:t>对</a:t>
            </a:r>
            <a:r>
              <a:rPr sz="1350">
                <a:solidFill>
                  <a:srgbClr val="000404"/>
                </a:solidFill>
                <a:latin typeface="VQPLHS+MS-UIGothic"/>
                <a:cs typeface="VQPLHS+MS-UIGothic"/>
              </a:rPr>
              <a:t>学生的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000404"/>
                </a:solidFill>
                <a:latin typeface="SimSun"/>
                <a:cs typeface="SimSun"/>
              </a:rPr>
              <a:t>阅读</a:t>
            </a:r>
            <a:r>
              <a:rPr sz="1350">
                <a:solidFill>
                  <a:srgbClr val="000404"/>
                </a:solidFill>
                <a:latin typeface="VQPLHS+MS-UIGothic"/>
                <a:cs typeface="VQPLHS+MS-UIGothic"/>
              </a:rPr>
              <a:t>成果</a:t>
            </a:r>
            <a:r>
              <a:rPr sz="1350">
                <a:solidFill>
                  <a:srgbClr val="000404"/>
                </a:solidFill>
                <a:latin typeface="SimSun"/>
                <a:cs typeface="SimSun"/>
              </a:rPr>
              <a:t>进</a:t>
            </a:r>
            <a:r>
              <a:rPr sz="1350">
                <a:solidFill>
                  <a:srgbClr val="000404"/>
                </a:solidFill>
                <a:latin typeface="VQPLHS+MS-UIGothic"/>
                <a:cs typeface="VQPLHS+MS-UIGothic"/>
              </a:rPr>
              <a:t>行</a:t>
            </a:r>
            <a:r>
              <a:rPr sz="1350">
                <a:solidFill>
                  <a:srgbClr val="000404"/>
                </a:solidFill>
                <a:latin typeface="SimSun"/>
                <a:cs typeface="SimSun"/>
              </a:rPr>
              <a:t>评</a:t>
            </a:r>
            <a:r>
              <a:rPr sz="1350">
                <a:solidFill>
                  <a:srgbClr val="000404"/>
                </a:solidFill>
                <a:latin typeface="VQPLHS+MS-UIGothic"/>
                <a:cs typeface="VQPLHS+MS-UIGothic"/>
              </a:rPr>
              <a:t>估，及</a:t>
            </a:r>
            <a:r>
              <a:rPr sz="1350">
                <a:solidFill>
                  <a:srgbClr val="000404"/>
                </a:solidFill>
                <a:latin typeface="SimSun"/>
                <a:cs typeface="SimSun"/>
              </a:rPr>
              <a:t>时</a:t>
            </a:r>
            <a:r>
              <a:rPr sz="1350">
                <a:solidFill>
                  <a:srgbClr val="000404"/>
                </a:solidFill>
                <a:latin typeface="VQPLHS+MS-UIGothic"/>
                <a:cs typeface="VQPLHS+MS-UIGothic"/>
              </a:rPr>
              <a:t>反</a:t>
            </a:r>
            <a:r>
              <a:rPr sz="1350">
                <a:solidFill>
                  <a:srgbClr val="000404"/>
                </a:solidFill>
                <a:latin typeface="SimSun"/>
                <a:cs typeface="SimSun"/>
              </a:rPr>
              <a:t>馈评</a:t>
            </a:r>
            <a:r>
              <a:rPr sz="1350">
                <a:solidFill>
                  <a:srgbClr val="000404"/>
                </a:solidFill>
                <a:latin typeface="VQPLHS+MS-UIGothic"/>
                <a:cs typeface="VQPLHS+MS-UIGothic"/>
              </a:rPr>
              <a:t>价</a:t>
            </a:r>
            <a:r>
              <a:rPr sz="1350">
                <a:solidFill>
                  <a:srgbClr val="000404"/>
                </a:solidFill>
                <a:latin typeface="SimSun"/>
                <a:cs typeface="SimSun"/>
              </a:rPr>
              <a:t>结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000404"/>
                </a:solidFill>
                <a:latin typeface="VQPLHS+MS-UIGothic"/>
                <a:cs typeface="VQPLHS+MS-UIGothic"/>
              </a:rPr>
              <a:t>果。</a:t>
            </a:r>
          </a:p>
        </p:txBody>
      </p:sp>
      <p:sp>
        <p:nvSpPr>
          <p:cNvPr id="11" name="object 11"/>
          <p:cNvSpPr txBox="1"/>
          <p:nvPr/>
        </p:nvSpPr>
        <p:spPr>
          <a:xfrm>
            <a:off x="8304530" y="5574517"/>
            <a:ext cx="3088444" cy="73723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404"/>
                </a:solidFill>
                <a:latin typeface="SimSun"/>
                <a:cs typeface="SimSun"/>
              </a:rPr>
              <a:t>组织</a:t>
            </a:r>
            <a:r>
              <a:rPr sz="1350">
                <a:solidFill>
                  <a:srgbClr val="000404"/>
                </a:solidFill>
                <a:latin typeface="VQPLHS+MS-UIGothic"/>
                <a:cs typeface="VQPLHS+MS-UIGothic"/>
              </a:rPr>
              <a:t>学生参加文学沙</a:t>
            </a:r>
            <a:r>
              <a:rPr sz="1350">
                <a:solidFill>
                  <a:srgbClr val="000404"/>
                </a:solidFill>
                <a:latin typeface="SimSun"/>
                <a:cs typeface="SimSun"/>
              </a:rPr>
              <a:t>龙</a:t>
            </a:r>
            <a:r>
              <a:rPr sz="1350">
                <a:solidFill>
                  <a:srgbClr val="000404"/>
                </a:solidFill>
                <a:latin typeface="VQPLHS+MS-UIGothic"/>
                <a:cs typeface="VQPLHS+MS-UIGothic"/>
              </a:rPr>
              <a:t>、</a:t>
            </a:r>
            <a:r>
              <a:rPr sz="1350">
                <a:solidFill>
                  <a:srgbClr val="000404"/>
                </a:solidFill>
                <a:latin typeface="SimSun"/>
                <a:cs typeface="SimSun"/>
              </a:rPr>
              <a:t>读书</a:t>
            </a:r>
            <a:r>
              <a:rPr sz="1350">
                <a:solidFill>
                  <a:srgbClr val="000404"/>
                </a:solidFill>
                <a:latin typeface="VQPLHS+MS-UIGothic"/>
                <a:cs typeface="VQPLHS+MS-UIGothic"/>
              </a:rPr>
              <a:t>会等活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000404"/>
                </a:solidFill>
                <a:latin typeface="SimSun"/>
                <a:cs typeface="SimSun"/>
              </a:rPr>
              <a:t>动</a:t>
            </a:r>
            <a:r>
              <a:rPr sz="1350">
                <a:solidFill>
                  <a:srgbClr val="000404"/>
                </a:solidFill>
                <a:latin typeface="VQPLHS+MS-UIGothic"/>
                <a:cs typeface="VQPLHS+MS-UIGothic"/>
              </a:rPr>
              <a:t>，鼓励学生自主</a:t>
            </a:r>
            <a:r>
              <a:rPr sz="1350">
                <a:solidFill>
                  <a:srgbClr val="000404"/>
                </a:solidFill>
                <a:latin typeface="SimSun"/>
                <a:cs typeface="SimSun"/>
              </a:rPr>
              <a:t>阅读</a:t>
            </a:r>
            <a:r>
              <a:rPr sz="1350">
                <a:solidFill>
                  <a:srgbClr val="000404"/>
                </a:solidFill>
                <a:latin typeface="VQPLHS+MS-UIGothic"/>
                <a:cs typeface="VQPLHS+MS-UIGothic"/>
              </a:rPr>
              <a:t>、交流心得。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529080" y="2917281"/>
            <a:ext cx="2915989" cy="2711797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8752"/>
              </a:lnSpc>
              <a:spcBef>
                <a:spcPct val="0"/>
              </a:spcBef>
              <a:spcAft>
                <a:spcPct val="0"/>
              </a:spcAft>
            </a:pPr>
            <a:r>
              <a:rPr sz="8400">
                <a:solidFill>
                  <a:srgbClr val="FFFFFF"/>
                </a:solidFill>
                <a:latin typeface="AFBMOH+OLCFVU+MicrosoftYaHei-Bold"/>
                <a:cs typeface="AFBMOH+OLCFVU+MicrosoftYaHei-Bold"/>
              </a:rPr>
              <a:t>02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4482465" y="3171800"/>
            <a:ext cx="4857750" cy="14287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4500"/>
              </a:lnSpc>
              <a:spcBef>
                <a:spcPct val="0"/>
              </a:spcBef>
              <a:spcAft>
                <a:spcPct val="0"/>
              </a:spcAft>
            </a:pPr>
            <a:r>
              <a:rPr sz="4500">
                <a:solidFill>
                  <a:srgbClr val="59AE93"/>
                </a:solidFill>
                <a:latin typeface="VQPLHS+MS-UIGothic"/>
                <a:cs typeface="VQPLHS+MS-UIGothic"/>
              </a:rPr>
              <a:t>名著</a:t>
            </a:r>
            <a:r>
              <a:rPr sz="4500">
                <a:solidFill>
                  <a:srgbClr val="59AE93"/>
                </a:solidFill>
                <a:latin typeface="SimSun"/>
                <a:cs typeface="SimSun"/>
              </a:rPr>
              <a:t>选择</a:t>
            </a:r>
            <a:r>
              <a:rPr sz="4500">
                <a:solidFill>
                  <a:srgbClr val="59AE93"/>
                </a:solidFill>
                <a:latin typeface="VQPLHS+MS-UIGothic"/>
                <a:cs typeface="VQPLHS+MS-UIGothic"/>
              </a:rPr>
              <a:t>与推荐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000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59AE93"/>
                </a:solidFill>
                <a:latin typeface="VQPLHS+MS-UIGothic"/>
                <a:cs typeface="VQPLHS+MS-UIGothic"/>
              </a:rPr>
              <a:t>文学名著的</a:t>
            </a:r>
            <a:r>
              <a:rPr sz="3000">
                <a:solidFill>
                  <a:srgbClr val="59AE93"/>
                </a:solidFill>
                <a:latin typeface="SimSun"/>
                <a:cs typeface="SimSun"/>
              </a:rPr>
              <a:t>选择标</a:t>
            </a:r>
            <a:r>
              <a:rPr sz="3000">
                <a:solidFill>
                  <a:srgbClr val="59AE93"/>
                </a:solidFill>
                <a:latin typeface="VQPLHS+MS-UIGothic"/>
                <a:cs typeface="VQPLHS+MS-UIGothic"/>
              </a:rPr>
              <a:t>准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6211570" y="2064873"/>
            <a:ext cx="3877114" cy="71628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404"/>
                </a:solidFill>
                <a:latin typeface="SimSun"/>
                <a:cs typeface="SimSun"/>
              </a:rPr>
              <a:t>选择</a:t>
            </a:r>
            <a:r>
              <a:rPr sz="1350">
                <a:solidFill>
                  <a:srgbClr val="000404"/>
                </a:solidFill>
                <a:latin typeface="VQPLHS+MS-UIGothic"/>
                <a:cs typeface="VQPLHS+MS-UIGothic"/>
              </a:rPr>
              <a:t>具有</a:t>
            </a:r>
            <a:r>
              <a:rPr sz="1350">
                <a:solidFill>
                  <a:srgbClr val="000404"/>
                </a:solidFill>
                <a:latin typeface="SimSun"/>
                <a:cs typeface="SimSun"/>
              </a:rPr>
              <a:t>长</a:t>
            </a:r>
            <a:r>
              <a:rPr sz="1350">
                <a:solidFill>
                  <a:srgbClr val="000404"/>
                </a:solidFill>
                <a:latin typeface="VQPLHS+MS-UIGothic"/>
                <a:cs typeface="VQPLHS+MS-UIGothic"/>
              </a:rPr>
              <a:t>久价</a:t>
            </a:r>
            <a:r>
              <a:rPr sz="1350">
                <a:solidFill>
                  <a:srgbClr val="000404"/>
                </a:solidFill>
                <a:latin typeface="SimSun"/>
                <a:cs typeface="SimSun"/>
              </a:rPr>
              <a:t>值</a:t>
            </a:r>
            <a:r>
              <a:rPr sz="1350">
                <a:solidFill>
                  <a:srgbClr val="000404"/>
                </a:solidFill>
                <a:latin typeface="VQPLHS+MS-UIGothic"/>
                <a:cs typeface="VQPLHS+MS-UIGothic"/>
              </a:rPr>
              <a:t>的</a:t>
            </a:r>
            <a:r>
              <a:rPr sz="1350">
                <a:solidFill>
                  <a:srgbClr val="000404"/>
                </a:solidFill>
                <a:latin typeface="SimSun"/>
                <a:cs typeface="SimSun"/>
              </a:rPr>
              <a:t>经</a:t>
            </a:r>
            <a:r>
              <a:rPr sz="1350">
                <a:solidFill>
                  <a:srgbClr val="000404"/>
                </a:solidFill>
                <a:latin typeface="VQPLHS+MS-UIGothic"/>
                <a:cs typeface="VQPLHS+MS-UIGothic"/>
              </a:rPr>
              <a:t>典作品，能</a:t>
            </a:r>
            <a:r>
              <a:rPr sz="1350">
                <a:solidFill>
                  <a:srgbClr val="000404"/>
                </a:solidFill>
                <a:latin typeface="SimSun"/>
                <a:cs typeface="SimSun"/>
              </a:rPr>
              <a:t>够经</a:t>
            </a:r>
            <a:r>
              <a:rPr sz="1350">
                <a:solidFill>
                  <a:srgbClr val="000404"/>
                </a:solidFill>
                <a:latin typeface="VQPLHS+MS-UIGothic"/>
                <a:cs typeface="VQPLHS+MS-UIGothic"/>
              </a:rPr>
              <a:t>受</a:t>
            </a:r>
            <a:r>
              <a:rPr sz="1350">
                <a:solidFill>
                  <a:srgbClr val="000404"/>
                </a:solidFill>
                <a:latin typeface="SimSun"/>
                <a:cs typeface="SimSun"/>
              </a:rPr>
              <a:t>时间</a:t>
            </a:r>
          </a:p>
          <a:p>
            <a:pPr marL="1371599" marR="0">
              <a:lnSpc>
                <a:spcPts val="1350"/>
              </a:lnSpc>
              <a:spcBef>
                <a:spcPts val="915"/>
              </a:spcBef>
              <a:spcAft>
                <a:spcPct val="0"/>
              </a:spcAft>
            </a:pPr>
            <a:r>
              <a:rPr sz="1350">
                <a:solidFill>
                  <a:srgbClr val="000404"/>
                </a:solidFill>
                <a:latin typeface="VQPLHS+MS-UIGothic"/>
                <a:cs typeface="VQPLHS+MS-UIGothic"/>
              </a:rPr>
              <a:t>的考</a:t>
            </a:r>
            <a:r>
              <a:rPr sz="1350">
                <a:solidFill>
                  <a:srgbClr val="000404"/>
                </a:solidFill>
                <a:latin typeface="SimSun"/>
                <a:cs typeface="SimSun"/>
              </a:rPr>
              <a:t>验</a:t>
            </a:r>
            <a:r>
              <a:rPr sz="1350">
                <a:solidFill>
                  <a:srgbClr val="000404"/>
                </a:solidFill>
                <a:latin typeface="VQPLHS+MS-UIGothic"/>
                <a:cs typeface="VQPLHS+MS-UIGothic"/>
              </a:rPr>
              <a:t>。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688204" y="2286630"/>
            <a:ext cx="892124" cy="19113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FFFFFF"/>
                </a:solidFill>
                <a:latin typeface="SimSun"/>
                <a:cs typeface="SimSun"/>
              </a:rPr>
              <a:t>经</a:t>
            </a:r>
            <a:r>
              <a:rPr sz="1550" spc="25">
                <a:solidFill>
                  <a:srgbClr val="FFFFFF"/>
                </a:solidFill>
                <a:latin typeface="VQPLHS+MS-UIGothic"/>
                <a:cs typeface="VQPLHS+MS-UIGothic"/>
              </a:rPr>
              <a:t>典性</a:t>
            </a:r>
          </a:p>
          <a:p>
            <a:pPr marL="0" marR="0">
              <a:lnSpc>
                <a:spcPts val="1550"/>
              </a:lnSpc>
              <a:spcBef>
                <a:spcPts val="9625"/>
              </a:spcBef>
              <a:spcAft>
                <a:spcPct val="0"/>
              </a:spcAft>
            </a:pPr>
            <a:r>
              <a:rPr sz="1550" spc="25">
                <a:solidFill>
                  <a:srgbClr val="FFFFFF"/>
                </a:solidFill>
                <a:latin typeface="VQPLHS+MS-UIGothic"/>
                <a:cs typeface="VQPLHS+MS-UIGothic"/>
              </a:rPr>
              <a:t>多</a:t>
            </a:r>
            <a:r>
              <a:rPr sz="1550" spc="25">
                <a:solidFill>
                  <a:srgbClr val="FFFFFF"/>
                </a:solidFill>
                <a:latin typeface="SimSun"/>
                <a:cs typeface="SimSun"/>
              </a:rPr>
              <a:t>样</a:t>
            </a:r>
            <a:r>
              <a:rPr sz="1550">
                <a:solidFill>
                  <a:srgbClr val="FFFFFF"/>
                </a:solidFill>
                <a:latin typeface="VQPLHS+MS-UIGothic"/>
                <a:cs typeface="VQPLHS+MS-UIGothic"/>
              </a:rPr>
              <a:t>性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6211570" y="3564742"/>
            <a:ext cx="3810878" cy="71628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404"/>
                </a:solidFill>
                <a:latin typeface="VQPLHS+MS-UIGothic"/>
                <a:cs typeface="VQPLHS+MS-UIGothic"/>
              </a:rPr>
              <a:t>涵盖不同文学流派、</a:t>
            </a:r>
            <a:r>
              <a:rPr sz="1350">
                <a:solidFill>
                  <a:srgbClr val="000404"/>
                </a:solidFill>
                <a:latin typeface="SimSun"/>
                <a:cs typeface="SimSun"/>
              </a:rPr>
              <a:t>风</a:t>
            </a:r>
            <a:r>
              <a:rPr sz="1350">
                <a:solidFill>
                  <a:srgbClr val="000404"/>
                </a:solidFill>
                <a:latin typeface="VQPLHS+MS-UIGothic"/>
                <a:cs typeface="VQPLHS+MS-UIGothic"/>
              </a:rPr>
              <a:t>格和主</a:t>
            </a:r>
            <a:r>
              <a:rPr sz="1350">
                <a:solidFill>
                  <a:srgbClr val="000404"/>
                </a:solidFill>
                <a:latin typeface="SimSun"/>
                <a:cs typeface="SimSun"/>
              </a:rPr>
              <a:t>题</a:t>
            </a:r>
            <a:r>
              <a:rPr sz="1350">
                <a:solidFill>
                  <a:srgbClr val="000404"/>
                </a:solidFill>
                <a:latin typeface="VQPLHS+MS-UIGothic"/>
                <a:cs typeface="VQPLHS+MS-UIGothic"/>
              </a:rPr>
              <a:t>，以</a:t>
            </a:r>
            <a:r>
              <a:rPr sz="1350">
                <a:solidFill>
                  <a:srgbClr val="000404"/>
                </a:solidFill>
                <a:latin typeface="SimSun"/>
                <a:cs typeface="SimSun"/>
              </a:rPr>
              <a:t>满</a:t>
            </a:r>
            <a:r>
              <a:rPr sz="1350">
                <a:solidFill>
                  <a:srgbClr val="000404"/>
                </a:solidFill>
                <a:latin typeface="VQPLHS+MS-UIGothic"/>
                <a:cs typeface="VQPLHS+MS-UIGothic"/>
              </a:rPr>
              <a:t>足学生</a:t>
            </a:r>
          </a:p>
          <a:p>
            <a:pPr marL="942974" marR="0">
              <a:lnSpc>
                <a:spcPts val="1350"/>
              </a:lnSpc>
              <a:spcBef>
                <a:spcPts val="915"/>
              </a:spcBef>
              <a:spcAft>
                <a:spcPct val="0"/>
              </a:spcAft>
            </a:pPr>
            <a:r>
              <a:rPr sz="1350">
                <a:solidFill>
                  <a:srgbClr val="000404"/>
                </a:solidFill>
                <a:latin typeface="VQPLHS+MS-UIGothic"/>
                <a:cs typeface="VQPLHS+MS-UIGothic"/>
              </a:rPr>
              <a:t>多</a:t>
            </a:r>
            <a:r>
              <a:rPr sz="1350">
                <a:solidFill>
                  <a:srgbClr val="000404"/>
                </a:solidFill>
                <a:latin typeface="SimSun"/>
                <a:cs typeface="SimSun"/>
              </a:rPr>
              <a:t>样</a:t>
            </a:r>
            <a:r>
              <a:rPr sz="1350">
                <a:solidFill>
                  <a:srgbClr val="000404"/>
                </a:solidFill>
                <a:latin typeface="VQPLHS+MS-UIGothic"/>
                <a:cs typeface="VQPLHS+MS-UIGothic"/>
              </a:rPr>
              <a:t>化的</a:t>
            </a:r>
            <a:r>
              <a:rPr sz="1350">
                <a:solidFill>
                  <a:srgbClr val="000404"/>
                </a:solidFill>
                <a:latin typeface="SimSun"/>
                <a:cs typeface="SimSun"/>
              </a:rPr>
              <a:t>阅读</a:t>
            </a:r>
            <a:r>
              <a:rPr sz="1350">
                <a:solidFill>
                  <a:srgbClr val="000404"/>
                </a:solidFill>
                <a:latin typeface="VQPLHS+MS-UIGothic"/>
                <a:cs typeface="VQPLHS+MS-UIGothic"/>
              </a:rPr>
              <a:t>需求。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6211570" y="5085567"/>
            <a:ext cx="3810878" cy="428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404"/>
                </a:solidFill>
                <a:latin typeface="VQPLHS+MS-UIGothic"/>
                <a:cs typeface="VQPLHS+MS-UIGothic"/>
              </a:rPr>
              <a:t>根据学生的年</a:t>
            </a:r>
            <a:r>
              <a:rPr sz="1350">
                <a:solidFill>
                  <a:srgbClr val="000404"/>
                </a:solidFill>
                <a:latin typeface="SimSun"/>
                <a:cs typeface="SimSun"/>
              </a:rPr>
              <a:t>龄</a:t>
            </a:r>
            <a:r>
              <a:rPr sz="1350">
                <a:solidFill>
                  <a:srgbClr val="000404"/>
                </a:solidFill>
                <a:latin typeface="VQPLHS+MS-UIGothic"/>
                <a:cs typeface="VQPLHS+MS-UIGothic"/>
              </a:rPr>
              <a:t>、</a:t>
            </a:r>
            <a:r>
              <a:rPr sz="1350">
                <a:solidFill>
                  <a:srgbClr val="000404"/>
                </a:solidFill>
                <a:latin typeface="SimSun"/>
                <a:cs typeface="SimSun"/>
              </a:rPr>
              <a:t>兴</a:t>
            </a:r>
            <a:r>
              <a:rPr sz="1350">
                <a:solidFill>
                  <a:srgbClr val="000404"/>
                </a:solidFill>
                <a:latin typeface="VQPLHS+MS-UIGothic"/>
                <a:cs typeface="VQPLHS+MS-UIGothic"/>
              </a:rPr>
              <a:t>趣和能力，</a:t>
            </a:r>
            <a:r>
              <a:rPr sz="1350">
                <a:solidFill>
                  <a:srgbClr val="000404"/>
                </a:solidFill>
                <a:latin typeface="SimSun"/>
                <a:cs typeface="SimSun"/>
              </a:rPr>
              <a:t>选择</a:t>
            </a:r>
            <a:r>
              <a:rPr sz="1350">
                <a:solidFill>
                  <a:srgbClr val="000404"/>
                </a:solidFill>
                <a:latin typeface="VQPLHS+MS-UIGothic"/>
                <a:cs typeface="VQPLHS+MS-UIGothic"/>
              </a:rPr>
              <a:t>适合他</a:t>
            </a:r>
            <a:r>
              <a:rPr sz="1350">
                <a:solidFill>
                  <a:srgbClr val="000404"/>
                </a:solidFill>
                <a:latin typeface="SimSun"/>
                <a:cs typeface="SimSun"/>
              </a:rPr>
              <a:t>们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4688204" y="5267321"/>
            <a:ext cx="8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FFFFFF"/>
                </a:solidFill>
                <a:latin typeface="VQPLHS+MS-UIGothic"/>
                <a:cs typeface="VQPLHS+MS-UIGothic"/>
              </a:rPr>
              <a:t>适宜性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7411719" y="5373223"/>
            <a:ext cx="1228278" cy="428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404"/>
                </a:solidFill>
                <a:latin typeface="VQPLHS+MS-UIGothic"/>
                <a:cs typeface="VQPLHS+MS-UIGothic"/>
              </a:rPr>
              <a:t>的文学作品。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857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59AE93"/>
                </a:solidFill>
                <a:latin typeface="VQPLHS+MS-UIGothic"/>
                <a:cs typeface="VQPLHS+MS-UIGothic"/>
              </a:rPr>
              <a:t>推荐名著</a:t>
            </a:r>
            <a:r>
              <a:rPr sz="3000">
                <a:solidFill>
                  <a:srgbClr val="59AE93"/>
                </a:solidFill>
                <a:latin typeface="SimSun"/>
                <a:cs typeface="SimSun"/>
              </a:rPr>
              <a:t>简</a:t>
            </a:r>
            <a:r>
              <a:rPr sz="3000">
                <a:solidFill>
                  <a:srgbClr val="59AE93"/>
                </a:solidFill>
                <a:latin typeface="VQPLHS+MS-UIGothic"/>
                <a:cs typeface="VQPLHS+MS-UIGothic"/>
              </a:rPr>
              <a:t>介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6640830" y="1370326"/>
            <a:ext cx="1095470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59AE93"/>
                </a:solidFill>
                <a:latin typeface="VQPLHS+MS-UIGothic"/>
                <a:cs typeface="VQPLHS+MS-UIGothic"/>
              </a:rPr>
              <a:t>《</a:t>
            </a:r>
            <a:r>
              <a:rPr sz="1550" spc="25">
                <a:solidFill>
                  <a:srgbClr val="59AE93"/>
                </a:solidFill>
                <a:latin typeface="SimSun"/>
                <a:cs typeface="SimSun"/>
              </a:rPr>
              <a:t>红</a:t>
            </a:r>
            <a:r>
              <a:rPr sz="1550" spc="25">
                <a:solidFill>
                  <a:srgbClr val="59AE93"/>
                </a:solidFill>
                <a:latin typeface="VQPLHS+MS-UIGothic"/>
                <a:cs typeface="VQPLHS+MS-UIGothic"/>
              </a:rPr>
              <a:t>楼梦》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6640830" y="1723243"/>
            <a:ext cx="4993883" cy="73723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VQPLHS+MS-UIGothic"/>
                <a:cs typeface="VQPLHS+MS-UIGothic"/>
              </a:rPr>
              <a:t>中国古典小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说</a:t>
            </a:r>
            <a:r>
              <a:rPr sz="1350">
                <a:solidFill>
                  <a:srgbClr val="000000"/>
                </a:solidFill>
                <a:latin typeface="VQPLHS+MS-UIGothic"/>
                <a:cs typeface="VQPLHS+MS-UIGothic"/>
              </a:rPr>
              <a:t>的代表作，以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贾</a:t>
            </a:r>
            <a:r>
              <a:rPr sz="1350">
                <a:solidFill>
                  <a:srgbClr val="000000"/>
                </a:solidFill>
                <a:latin typeface="VQPLHS+MS-UIGothic"/>
                <a:cs typeface="VQPLHS+MS-UIGothic"/>
              </a:rPr>
              <a:t>宝玉、林黛玉等人的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爱</a:t>
            </a:r>
            <a:r>
              <a:rPr sz="1350">
                <a:solidFill>
                  <a:srgbClr val="000000"/>
                </a:solidFill>
                <a:latin typeface="VQPLHS+MS-UIGothic"/>
                <a:cs typeface="VQPLHS+MS-UIGothic"/>
              </a:rPr>
              <a:t>情悲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剧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为</a:t>
            </a:r>
            <a:r>
              <a:rPr sz="1350">
                <a:solidFill>
                  <a:srgbClr val="000000"/>
                </a:solidFill>
                <a:latin typeface="VQPLHS+MS-UIGothic"/>
                <a:cs typeface="VQPLHS+MS-UIGothic"/>
              </a:rPr>
              <a:t>主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线</a:t>
            </a:r>
            <a:r>
              <a:rPr sz="1350">
                <a:solidFill>
                  <a:srgbClr val="000000"/>
                </a:solidFill>
                <a:latin typeface="VQPLHS+MS-UIGothic"/>
                <a:cs typeface="VQPLHS+MS-UIGothic"/>
              </a:rPr>
              <a:t>，反映了封建社会的衰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败</a:t>
            </a:r>
            <a:r>
              <a:rPr sz="1350">
                <a:solidFill>
                  <a:srgbClr val="000000"/>
                </a:solidFill>
                <a:latin typeface="VQPLHS+MS-UIGothic"/>
                <a:cs typeface="VQPLHS+MS-UIGothic"/>
              </a:rPr>
              <a:t>和人性的沉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沦</a:t>
            </a:r>
            <a:r>
              <a:rPr sz="1350">
                <a:solidFill>
                  <a:srgbClr val="000000"/>
                </a:solidFill>
                <a:latin typeface="VQPLHS+MS-UIGothic"/>
                <a:cs typeface="VQPLHS+MS-UIGothic"/>
              </a:rPr>
              <a:t>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1470025" y="2256329"/>
            <a:ext cx="430113" cy="516532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667"/>
              </a:lnSpc>
              <a:spcBef>
                <a:spcPct val="0"/>
              </a:spcBef>
              <a:spcAft>
                <a:spcPct val="0"/>
              </a:spcAft>
            </a:pPr>
            <a:r>
              <a:rPr sz="1600">
                <a:solidFill>
                  <a:srgbClr val="FFFFFF"/>
                </a:solidFill>
                <a:latin typeface="AFBMOH+OLCFVU+MicrosoftYaHei-Bold"/>
                <a:cs typeface="AFBMOH+OLCFVU+MicrosoftYaHei-Bold"/>
              </a:rPr>
              <a:t>1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6640830" y="3154676"/>
            <a:ext cx="1295469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59AE93"/>
                </a:solidFill>
                <a:latin typeface="VQPLHS+MS-UIGothic"/>
                <a:cs typeface="VQPLHS+MS-UIGothic"/>
              </a:rPr>
              <a:t>《哈姆雷特》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4754245" y="3429174"/>
            <a:ext cx="430113" cy="516532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667"/>
              </a:lnSpc>
              <a:spcBef>
                <a:spcPct val="0"/>
              </a:spcBef>
              <a:spcAft>
                <a:spcPct val="0"/>
              </a:spcAft>
            </a:pPr>
            <a:r>
              <a:rPr sz="1600">
                <a:solidFill>
                  <a:srgbClr val="FFFFFF"/>
                </a:solidFill>
                <a:latin typeface="AFBMOH+OLCFVU+MicrosoftYaHei-Bold"/>
                <a:cs typeface="AFBMOH+OLCFVU+MicrosoftYaHei-Bold"/>
              </a:rPr>
              <a:t>2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6640830" y="3495528"/>
            <a:ext cx="5060119" cy="73723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VQPLHS+MS-UIGothic"/>
                <a:cs typeface="VQPLHS+MS-UIGothic"/>
              </a:rPr>
              <a:t>莎士比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亚</a:t>
            </a:r>
            <a:r>
              <a:rPr sz="1350">
                <a:solidFill>
                  <a:srgbClr val="000000"/>
                </a:solidFill>
                <a:latin typeface="VQPLHS+MS-UIGothic"/>
                <a:cs typeface="VQPLHS+MS-UIGothic"/>
              </a:rPr>
              <a:t>的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经</a:t>
            </a:r>
            <a:r>
              <a:rPr sz="1350">
                <a:solidFill>
                  <a:srgbClr val="000000"/>
                </a:solidFill>
                <a:latin typeface="VQPLHS+MS-UIGothic"/>
                <a:cs typeface="VQPLHS+MS-UIGothic"/>
              </a:rPr>
              <a:t>典悲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剧</a:t>
            </a:r>
            <a:r>
              <a:rPr sz="1350">
                <a:solidFill>
                  <a:srgbClr val="000000"/>
                </a:solidFill>
                <a:latin typeface="VQPLHS+MS-UIGothic"/>
                <a:cs typeface="VQPLHS+MS-UIGothic"/>
              </a:rPr>
              <a:t>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讲</a:t>
            </a:r>
            <a:r>
              <a:rPr sz="1350">
                <a:solidFill>
                  <a:srgbClr val="000000"/>
                </a:solidFill>
                <a:latin typeface="VQPLHS+MS-UIGothic"/>
                <a:cs typeface="VQPLHS+MS-UIGothic"/>
              </a:rPr>
              <a:t>述了丹麦王子哈姆雷特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为</a:t>
            </a:r>
            <a:r>
              <a:rPr sz="1350">
                <a:solidFill>
                  <a:srgbClr val="000000"/>
                </a:solidFill>
                <a:latin typeface="VQPLHS+MS-UIGothic"/>
                <a:cs typeface="VQPLHS+MS-UIGothic"/>
              </a:rPr>
              <a:t>复仇而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经</a:t>
            </a:r>
          </a:p>
          <a:p>
            <a:pPr marL="0" marR="0">
              <a:lnSpc>
                <a:spcPts val="1350"/>
              </a:lnSpc>
              <a:spcBef>
                <a:spcPts val="107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历</a:t>
            </a:r>
            <a:r>
              <a:rPr sz="1350">
                <a:solidFill>
                  <a:srgbClr val="000000"/>
                </a:solidFill>
                <a:latin typeface="VQPLHS+MS-UIGothic"/>
                <a:cs typeface="VQPLHS+MS-UIGothic"/>
              </a:rPr>
              <a:t>的内心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挣</a:t>
            </a:r>
            <a:r>
              <a:rPr sz="1350">
                <a:solidFill>
                  <a:srgbClr val="000000"/>
                </a:solidFill>
                <a:latin typeface="VQPLHS+MS-UIGothic"/>
                <a:cs typeface="VQPLHS+MS-UIGothic"/>
              </a:rPr>
              <a:t>扎和道德困境。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1925320" y="4578524"/>
            <a:ext cx="430113" cy="516532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667"/>
              </a:lnSpc>
              <a:spcBef>
                <a:spcPct val="0"/>
              </a:spcBef>
              <a:spcAft>
                <a:spcPct val="0"/>
              </a:spcAft>
            </a:pPr>
            <a:r>
              <a:rPr sz="1600">
                <a:solidFill>
                  <a:srgbClr val="FFFFFF"/>
                </a:solidFill>
                <a:latin typeface="AFBMOH+OLCFVU+MicrosoftYaHei-Bold"/>
                <a:cs typeface="AFBMOH+OLCFVU+MicrosoftYaHei-Bold"/>
              </a:rPr>
              <a:t>3</a:t>
            </a:r>
          </a:p>
        </p:txBody>
      </p:sp>
      <p:sp>
        <p:nvSpPr>
          <p:cNvPr id="11" name="object 11"/>
          <p:cNvSpPr txBox="1"/>
          <p:nvPr/>
        </p:nvSpPr>
        <p:spPr>
          <a:xfrm>
            <a:off x="6640830" y="4926960"/>
            <a:ext cx="1295469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59AE93"/>
                </a:solidFill>
                <a:latin typeface="VQPLHS+MS-UIGothic"/>
                <a:cs typeface="VQPLHS+MS-UIGothic"/>
              </a:rPr>
              <a:t>《百年孤独》</a:t>
            </a:r>
          </a:p>
        </p:txBody>
      </p:sp>
      <p:sp>
        <p:nvSpPr>
          <p:cNvPr id="12" name="object 12"/>
          <p:cNvSpPr txBox="1"/>
          <p:nvPr/>
        </p:nvSpPr>
        <p:spPr>
          <a:xfrm>
            <a:off x="6640830" y="5277973"/>
            <a:ext cx="4993883" cy="73723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VQPLHS+MS-UIGothic"/>
                <a:cs typeface="VQPLHS+MS-UIGothic"/>
              </a:rPr>
              <a:t>魔幻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现实</a:t>
            </a:r>
            <a:r>
              <a:rPr sz="1350">
                <a:solidFill>
                  <a:srgbClr val="000000"/>
                </a:solidFill>
                <a:latin typeface="VQPLHS+MS-UIGothic"/>
                <a:cs typeface="VQPLHS+MS-UIGothic"/>
              </a:rPr>
              <a:t>主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义</a:t>
            </a:r>
            <a:r>
              <a:rPr sz="1350">
                <a:solidFill>
                  <a:srgbClr val="000000"/>
                </a:solidFill>
                <a:latin typeface="VQPLHS+MS-UIGothic"/>
                <a:cs typeface="VQPLHS+MS-UIGothic"/>
              </a:rPr>
              <a:t>文学的杰作，通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过</a:t>
            </a:r>
            <a:r>
              <a:rPr sz="1350">
                <a:solidFill>
                  <a:srgbClr val="000000"/>
                </a:solidFill>
                <a:latin typeface="VQPLHS+MS-UIGothic"/>
                <a:cs typeface="VQPLHS+MS-UIGothic"/>
              </a:rPr>
              <a:t>布恩迪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亚</a:t>
            </a:r>
            <a:r>
              <a:rPr sz="1350">
                <a:solidFill>
                  <a:srgbClr val="000000"/>
                </a:solidFill>
                <a:latin typeface="VQPLHS+MS-UIGothic"/>
                <a:cs typeface="VQPLHS+MS-UIGothic"/>
              </a:rPr>
              <a:t>家族的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传</a:t>
            </a:r>
            <a:r>
              <a:rPr sz="1350">
                <a:solidFill>
                  <a:srgbClr val="000000"/>
                </a:solidFill>
                <a:latin typeface="VQPLHS+MS-UIGothic"/>
                <a:cs typeface="VQPLHS+MS-UIGothic"/>
              </a:rPr>
              <a:t>奇故事，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VQPLHS+MS-UIGothic"/>
                <a:cs typeface="VQPLHS+MS-UIGothic"/>
              </a:rPr>
              <a:t>展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现</a:t>
            </a:r>
            <a:r>
              <a:rPr sz="1350">
                <a:solidFill>
                  <a:srgbClr val="000000"/>
                </a:solidFill>
                <a:latin typeface="VQPLHS+MS-UIGothic"/>
                <a:cs typeface="VQPLHS+MS-UIGothic"/>
              </a:rPr>
              <a:t>了人性的复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杂</a:t>
            </a:r>
            <a:r>
              <a:rPr sz="1350">
                <a:solidFill>
                  <a:srgbClr val="000000"/>
                </a:solidFill>
                <a:latin typeface="VQPLHS+MS-UIGothic"/>
                <a:cs typeface="VQPLHS+MS-UIGothic"/>
              </a:rPr>
              <a:t>和命运的无奈。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619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59AE93"/>
                </a:solidFill>
                <a:latin typeface="VQPLHS+MS-UIGothic"/>
                <a:cs typeface="VQPLHS+MS-UIGothic"/>
              </a:rPr>
              <a:t>名著</a:t>
            </a:r>
            <a:r>
              <a:rPr sz="3000">
                <a:solidFill>
                  <a:srgbClr val="59AE93"/>
                </a:solidFill>
                <a:latin typeface="SimSun"/>
                <a:cs typeface="SimSun"/>
              </a:rPr>
              <a:t>阅读</a:t>
            </a:r>
            <a:r>
              <a:rPr sz="3000">
                <a:solidFill>
                  <a:srgbClr val="59AE93"/>
                </a:solidFill>
                <a:latin typeface="VQPLHS+MS-UIGothic"/>
                <a:cs typeface="VQPLHS+MS-UIGothic"/>
              </a:rPr>
              <a:t>方法指</a:t>
            </a:r>
            <a:r>
              <a:rPr sz="3000">
                <a:solidFill>
                  <a:srgbClr val="59AE93"/>
                </a:solidFill>
                <a:latin typeface="SimSun"/>
                <a:cs typeface="SimSun"/>
              </a:rPr>
              <a:t>导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5079365" y="1385893"/>
            <a:ext cx="1374781" cy="1307473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4220"/>
              </a:lnSpc>
              <a:spcBef>
                <a:spcPct val="0"/>
              </a:spcBef>
              <a:spcAft>
                <a:spcPct val="0"/>
              </a:spcAft>
            </a:pPr>
            <a:r>
              <a:rPr sz="4050">
                <a:solidFill>
                  <a:srgbClr val="59AE93"/>
                </a:solidFill>
                <a:latin typeface="ODVWVS+KIHARQ+MicrosoftYaHei"/>
                <a:cs typeface="ODVWVS+KIHARQ+MicrosoftYaHei"/>
              </a:rPr>
              <a:t>01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9794240" y="1385893"/>
            <a:ext cx="1374781" cy="1307473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4220"/>
              </a:lnSpc>
              <a:spcBef>
                <a:spcPct val="0"/>
              </a:spcBef>
              <a:spcAft>
                <a:spcPct val="0"/>
              </a:spcAft>
            </a:pPr>
            <a:r>
              <a:rPr sz="4050">
                <a:solidFill>
                  <a:srgbClr val="59AE93"/>
                </a:solidFill>
                <a:latin typeface="ODVWVS+KIHARQ+MicrosoftYaHei"/>
                <a:cs typeface="ODVWVS+KIHARQ+MicrosoftYaHei"/>
              </a:rPr>
              <a:t>02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2979420" y="1530346"/>
            <a:ext cx="1692319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59AE93"/>
                </a:solidFill>
                <a:latin typeface="VQPLHS+MS-UIGothic"/>
                <a:cs typeface="VQPLHS+MS-UIGothic"/>
              </a:rPr>
              <a:t>精</a:t>
            </a:r>
            <a:r>
              <a:rPr sz="1550" spc="25">
                <a:solidFill>
                  <a:srgbClr val="59AE93"/>
                </a:solidFill>
                <a:latin typeface="SimSun"/>
                <a:cs typeface="SimSun"/>
              </a:rPr>
              <a:t>读</a:t>
            </a:r>
            <a:r>
              <a:rPr sz="1550" spc="25">
                <a:solidFill>
                  <a:srgbClr val="59AE93"/>
                </a:solidFill>
                <a:latin typeface="VQPLHS+MS-UIGothic"/>
                <a:cs typeface="VQPLHS+MS-UIGothic"/>
              </a:rPr>
              <a:t>与泛</a:t>
            </a:r>
            <a:r>
              <a:rPr sz="1550" spc="25">
                <a:solidFill>
                  <a:srgbClr val="59AE93"/>
                </a:solidFill>
                <a:latin typeface="SimSun"/>
                <a:cs typeface="SimSun"/>
              </a:rPr>
              <a:t>读结</a:t>
            </a:r>
            <a:r>
              <a:rPr sz="1550">
                <a:solidFill>
                  <a:srgbClr val="59AE93"/>
                </a:solidFill>
                <a:latin typeface="VQPLHS+MS-UIGothic"/>
                <a:cs typeface="VQPLHS+MS-UIGothic"/>
              </a:rPr>
              <a:t>合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7723505" y="1530346"/>
            <a:ext cx="1692319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59AE93"/>
                </a:solidFill>
                <a:latin typeface="VQPLHS+MS-UIGothic"/>
                <a:cs typeface="VQPLHS+MS-UIGothic"/>
              </a:rPr>
              <a:t>注重思考与</a:t>
            </a:r>
            <a:r>
              <a:rPr sz="1550" spc="25">
                <a:solidFill>
                  <a:srgbClr val="59AE93"/>
                </a:solidFill>
                <a:latin typeface="SimSun"/>
                <a:cs typeface="SimSun"/>
              </a:rPr>
              <a:t>讨论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2102485" y="2501106"/>
            <a:ext cx="3562707" cy="65532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200"/>
              </a:lnSpc>
              <a:spcBef>
                <a:spcPct val="0"/>
              </a:spcBef>
              <a:spcAft>
                <a:spcPct val="0"/>
              </a:spcAft>
            </a:pPr>
            <a:r>
              <a:rPr sz="1200">
                <a:solidFill>
                  <a:srgbClr val="000404"/>
                </a:solidFill>
                <a:latin typeface="SimSun"/>
                <a:cs typeface="SimSun"/>
              </a:rPr>
              <a:t>对</a:t>
            </a:r>
            <a:r>
              <a:rPr sz="1200">
                <a:solidFill>
                  <a:srgbClr val="000404"/>
                </a:solidFill>
                <a:latin typeface="VQPLHS+MS-UIGothic"/>
                <a:cs typeface="VQPLHS+MS-UIGothic"/>
              </a:rPr>
              <a:t>于重点篇目</a:t>
            </a:r>
            <a:r>
              <a:rPr sz="1200">
                <a:solidFill>
                  <a:srgbClr val="000404"/>
                </a:solidFill>
                <a:latin typeface="SimSun"/>
                <a:cs typeface="SimSun"/>
              </a:rPr>
              <a:t>进</a:t>
            </a:r>
            <a:r>
              <a:rPr sz="1200">
                <a:solidFill>
                  <a:srgbClr val="000404"/>
                </a:solidFill>
                <a:latin typeface="VQPLHS+MS-UIGothic"/>
                <a:cs typeface="VQPLHS+MS-UIGothic"/>
              </a:rPr>
              <a:t>行精</a:t>
            </a:r>
            <a:r>
              <a:rPr sz="1200">
                <a:solidFill>
                  <a:srgbClr val="000404"/>
                </a:solidFill>
                <a:latin typeface="SimSun"/>
                <a:cs typeface="SimSun"/>
              </a:rPr>
              <a:t>读</a:t>
            </a:r>
            <a:r>
              <a:rPr sz="1200">
                <a:solidFill>
                  <a:srgbClr val="000404"/>
                </a:solidFill>
                <a:latin typeface="VQPLHS+MS-UIGothic"/>
                <a:cs typeface="VQPLHS+MS-UIGothic"/>
              </a:rPr>
              <a:t>，理解</a:t>
            </a:r>
            <a:r>
              <a:rPr sz="1200">
                <a:solidFill>
                  <a:srgbClr val="000404"/>
                </a:solidFill>
                <a:latin typeface="SimSun"/>
                <a:cs typeface="SimSun"/>
              </a:rPr>
              <a:t>细节</a:t>
            </a:r>
            <a:r>
              <a:rPr sz="1200">
                <a:solidFill>
                  <a:srgbClr val="000404"/>
                </a:solidFill>
                <a:latin typeface="VQPLHS+MS-UIGothic"/>
                <a:cs typeface="VQPLHS+MS-UIGothic"/>
              </a:rPr>
              <a:t>和深</a:t>
            </a:r>
            <a:r>
              <a:rPr sz="1200">
                <a:solidFill>
                  <a:srgbClr val="000404"/>
                </a:solidFill>
                <a:latin typeface="SimSun"/>
                <a:cs typeface="SimSun"/>
              </a:rPr>
              <a:t>层</a:t>
            </a:r>
            <a:r>
              <a:rPr sz="1200">
                <a:solidFill>
                  <a:srgbClr val="000404"/>
                </a:solidFill>
                <a:latin typeface="VQPLHS+MS-UIGothic"/>
                <a:cs typeface="VQPLHS+MS-UIGothic"/>
              </a:rPr>
              <a:t>含</a:t>
            </a:r>
            <a:r>
              <a:rPr sz="1200">
                <a:solidFill>
                  <a:srgbClr val="000404"/>
                </a:solidFill>
                <a:latin typeface="SimSun"/>
                <a:cs typeface="SimSun"/>
              </a:rPr>
              <a:t>义</a:t>
            </a:r>
            <a:r>
              <a:rPr sz="1200">
                <a:solidFill>
                  <a:srgbClr val="000404"/>
                </a:solidFill>
                <a:latin typeface="VQPLHS+MS-UIGothic"/>
                <a:cs typeface="VQPLHS+MS-UIGothic"/>
              </a:rPr>
              <a:t>；</a:t>
            </a:r>
          </a:p>
          <a:p>
            <a:pPr marL="0" marR="0">
              <a:lnSpc>
                <a:spcPts val="1200"/>
              </a:lnSpc>
              <a:spcBef>
                <a:spcPts val="960"/>
              </a:spcBef>
              <a:spcAft>
                <a:spcPct val="0"/>
              </a:spcAft>
            </a:pPr>
            <a:r>
              <a:rPr sz="1200">
                <a:solidFill>
                  <a:srgbClr val="000404"/>
                </a:solidFill>
                <a:latin typeface="SimSun"/>
                <a:cs typeface="SimSun"/>
              </a:rPr>
              <a:t>对</a:t>
            </a:r>
            <a:r>
              <a:rPr sz="1200">
                <a:solidFill>
                  <a:srgbClr val="000404"/>
                </a:solidFill>
                <a:latin typeface="VQPLHS+MS-UIGothic"/>
                <a:cs typeface="VQPLHS+MS-UIGothic"/>
              </a:rPr>
              <a:t>于其他篇目</a:t>
            </a:r>
            <a:r>
              <a:rPr sz="1200">
                <a:solidFill>
                  <a:srgbClr val="000404"/>
                </a:solidFill>
                <a:latin typeface="SimSun"/>
                <a:cs typeface="SimSun"/>
              </a:rPr>
              <a:t>进</a:t>
            </a:r>
            <a:r>
              <a:rPr sz="1200">
                <a:solidFill>
                  <a:srgbClr val="000404"/>
                </a:solidFill>
                <a:latin typeface="VQPLHS+MS-UIGothic"/>
                <a:cs typeface="VQPLHS+MS-UIGothic"/>
              </a:rPr>
              <a:t>行泛</a:t>
            </a:r>
            <a:r>
              <a:rPr sz="1200">
                <a:solidFill>
                  <a:srgbClr val="000404"/>
                </a:solidFill>
                <a:latin typeface="SimSun"/>
                <a:cs typeface="SimSun"/>
              </a:rPr>
              <a:t>读</a:t>
            </a:r>
            <a:r>
              <a:rPr sz="1200">
                <a:solidFill>
                  <a:srgbClr val="000404"/>
                </a:solidFill>
                <a:latin typeface="VQPLHS+MS-UIGothic"/>
                <a:cs typeface="VQPLHS+MS-UIGothic"/>
              </a:rPr>
              <a:t>，了解大致情</a:t>
            </a:r>
            <a:r>
              <a:rPr sz="1200">
                <a:solidFill>
                  <a:srgbClr val="000404"/>
                </a:solidFill>
                <a:latin typeface="SimSun"/>
                <a:cs typeface="SimSun"/>
              </a:rPr>
              <a:t>节</a:t>
            </a:r>
            <a:r>
              <a:rPr sz="1200">
                <a:solidFill>
                  <a:srgbClr val="000404"/>
                </a:solidFill>
                <a:latin typeface="VQPLHS+MS-UIGothic"/>
                <a:cs typeface="VQPLHS+MS-UIGothic"/>
              </a:rPr>
              <a:t>和主</a:t>
            </a:r>
            <a:r>
              <a:rPr sz="1200">
                <a:solidFill>
                  <a:srgbClr val="000404"/>
                </a:solidFill>
                <a:latin typeface="SimSun"/>
                <a:cs typeface="SimSun"/>
              </a:rPr>
              <a:t>题</a:t>
            </a:r>
            <a:r>
              <a:rPr sz="1200">
                <a:solidFill>
                  <a:srgbClr val="000404"/>
                </a:solidFill>
                <a:latin typeface="VQPLHS+MS-UIGothic"/>
                <a:cs typeface="VQPLHS+MS-UIGothic"/>
              </a:rPr>
              <a:t>。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6917055" y="2556986"/>
            <a:ext cx="3387447" cy="92964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200"/>
              </a:lnSpc>
              <a:spcBef>
                <a:spcPct val="0"/>
              </a:spcBef>
              <a:spcAft>
                <a:spcPct val="0"/>
              </a:spcAft>
            </a:pPr>
            <a:r>
              <a:rPr sz="1200">
                <a:solidFill>
                  <a:srgbClr val="000404"/>
                </a:solidFill>
                <a:latin typeface="VQPLHS+MS-UIGothic"/>
                <a:cs typeface="VQPLHS+MS-UIGothic"/>
              </a:rPr>
              <a:t>鼓励学生思考作品的主</a:t>
            </a:r>
            <a:r>
              <a:rPr sz="1200">
                <a:solidFill>
                  <a:srgbClr val="000404"/>
                </a:solidFill>
                <a:latin typeface="SimSun"/>
                <a:cs typeface="SimSun"/>
              </a:rPr>
              <a:t>题</a:t>
            </a:r>
            <a:r>
              <a:rPr sz="1200">
                <a:solidFill>
                  <a:srgbClr val="000404"/>
                </a:solidFill>
                <a:latin typeface="VQPLHS+MS-UIGothic"/>
                <a:cs typeface="VQPLHS+MS-UIGothic"/>
              </a:rPr>
              <a:t>、人物塑造、写作技</a:t>
            </a:r>
          </a:p>
          <a:p>
            <a:pPr marL="0" marR="0">
              <a:lnSpc>
                <a:spcPts val="1200"/>
              </a:lnSpc>
              <a:spcBef>
                <a:spcPts val="960"/>
              </a:spcBef>
              <a:spcAft>
                <a:spcPct val="0"/>
              </a:spcAft>
            </a:pPr>
            <a:r>
              <a:rPr sz="1200">
                <a:solidFill>
                  <a:srgbClr val="000404"/>
                </a:solidFill>
                <a:latin typeface="VQPLHS+MS-UIGothic"/>
                <a:cs typeface="VQPLHS+MS-UIGothic"/>
              </a:rPr>
              <a:t>巧等方面，并与其他同学</a:t>
            </a:r>
            <a:r>
              <a:rPr sz="1200">
                <a:solidFill>
                  <a:srgbClr val="000404"/>
                </a:solidFill>
                <a:latin typeface="SimSun"/>
                <a:cs typeface="SimSun"/>
              </a:rPr>
              <a:t>进</a:t>
            </a:r>
            <a:r>
              <a:rPr sz="1200">
                <a:solidFill>
                  <a:srgbClr val="000404"/>
                </a:solidFill>
                <a:latin typeface="VQPLHS+MS-UIGothic"/>
                <a:cs typeface="VQPLHS+MS-UIGothic"/>
              </a:rPr>
              <a:t>行</a:t>
            </a:r>
            <a:r>
              <a:rPr sz="1200">
                <a:solidFill>
                  <a:srgbClr val="000404"/>
                </a:solidFill>
                <a:latin typeface="SimSun"/>
                <a:cs typeface="SimSun"/>
              </a:rPr>
              <a:t>讨论</a:t>
            </a:r>
            <a:r>
              <a:rPr sz="1200">
                <a:solidFill>
                  <a:srgbClr val="000404"/>
                </a:solidFill>
                <a:latin typeface="VQPLHS+MS-UIGothic"/>
                <a:cs typeface="VQPLHS+MS-UIGothic"/>
              </a:rPr>
              <a:t>，提高思辨</a:t>
            </a:r>
          </a:p>
          <a:p>
            <a:pPr marL="1295400" marR="0">
              <a:lnSpc>
                <a:spcPts val="1200"/>
              </a:lnSpc>
              <a:spcBef>
                <a:spcPts val="910"/>
              </a:spcBef>
              <a:spcAft>
                <a:spcPct val="0"/>
              </a:spcAft>
            </a:pPr>
            <a:r>
              <a:rPr sz="1200">
                <a:solidFill>
                  <a:srgbClr val="000404"/>
                </a:solidFill>
                <a:latin typeface="VQPLHS+MS-UIGothic"/>
                <a:cs typeface="VQPLHS+MS-UIGothic"/>
              </a:rPr>
              <a:t>能力。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5158740" y="4137348"/>
            <a:ext cx="1374781" cy="1307473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4220"/>
              </a:lnSpc>
              <a:spcBef>
                <a:spcPct val="0"/>
              </a:spcBef>
              <a:spcAft>
                <a:spcPct val="0"/>
              </a:spcAft>
            </a:pPr>
            <a:r>
              <a:rPr sz="4050">
                <a:solidFill>
                  <a:srgbClr val="59AE93"/>
                </a:solidFill>
                <a:latin typeface="ODVWVS+KIHARQ+MicrosoftYaHei"/>
                <a:cs typeface="ODVWVS+KIHARQ+MicrosoftYaHei"/>
              </a:rPr>
              <a:t>03</a:t>
            </a:r>
          </a:p>
        </p:txBody>
      </p:sp>
      <p:sp>
        <p:nvSpPr>
          <p:cNvPr id="11" name="object 11"/>
          <p:cNvSpPr txBox="1"/>
          <p:nvPr/>
        </p:nvSpPr>
        <p:spPr>
          <a:xfrm>
            <a:off x="9794240" y="4137348"/>
            <a:ext cx="1374781" cy="1307473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4220"/>
              </a:lnSpc>
              <a:spcBef>
                <a:spcPct val="0"/>
              </a:spcBef>
              <a:spcAft>
                <a:spcPct val="0"/>
              </a:spcAft>
            </a:pPr>
            <a:r>
              <a:rPr sz="4050">
                <a:solidFill>
                  <a:srgbClr val="59AE93"/>
                </a:solidFill>
                <a:latin typeface="ODVWVS+KIHARQ+MicrosoftYaHei"/>
                <a:cs typeface="ODVWVS+KIHARQ+MicrosoftYaHei"/>
              </a:rPr>
              <a:t>04</a:t>
            </a:r>
          </a:p>
        </p:txBody>
      </p:sp>
      <p:sp>
        <p:nvSpPr>
          <p:cNvPr id="12" name="object 12"/>
          <p:cNvSpPr txBox="1"/>
          <p:nvPr/>
        </p:nvSpPr>
        <p:spPr>
          <a:xfrm>
            <a:off x="8052434" y="4281801"/>
            <a:ext cx="10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59AE93"/>
                </a:solidFill>
                <a:latin typeface="SimSun"/>
                <a:cs typeface="SimSun"/>
              </a:rPr>
              <a:t>读</a:t>
            </a:r>
            <a:r>
              <a:rPr sz="1550" spc="25">
                <a:solidFill>
                  <a:srgbClr val="59AE93"/>
                </a:solidFill>
                <a:latin typeface="VQPLHS+MS-UIGothic"/>
                <a:cs typeface="VQPLHS+MS-UIGothic"/>
              </a:rPr>
              <a:t>写</a:t>
            </a:r>
            <a:r>
              <a:rPr sz="1550" spc="25">
                <a:solidFill>
                  <a:srgbClr val="59AE93"/>
                </a:solidFill>
                <a:latin typeface="SimSun"/>
                <a:cs typeface="SimSun"/>
              </a:rPr>
              <a:t>结</a:t>
            </a:r>
            <a:r>
              <a:rPr sz="1550">
                <a:solidFill>
                  <a:srgbClr val="59AE93"/>
                </a:solidFill>
                <a:latin typeface="VQPLHS+MS-UIGothic"/>
                <a:cs typeface="VQPLHS+MS-UIGothic"/>
              </a:rPr>
              <a:t>合</a:t>
            </a:r>
          </a:p>
        </p:txBody>
      </p:sp>
      <p:sp>
        <p:nvSpPr>
          <p:cNvPr id="13" name="object 13"/>
          <p:cNvSpPr txBox="1"/>
          <p:nvPr/>
        </p:nvSpPr>
        <p:spPr>
          <a:xfrm>
            <a:off x="3079750" y="4328155"/>
            <a:ext cx="1492319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59AE93"/>
                </a:solidFill>
                <a:latin typeface="VQPLHS+MS-UIGothic"/>
                <a:cs typeface="VQPLHS+MS-UIGothic"/>
              </a:rPr>
              <a:t>关注文学背景</a:t>
            </a:r>
          </a:p>
        </p:txBody>
      </p:sp>
      <p:sp>
        <p:nvSpPr>
          <p:cNvPr id="14" name="object 14"/>
          <p:cNvSpPr txBox="1"/>
          <p:nvPr/>
        </p:nvSpPr>
        <p:spPr>
          <a:xfrm>
            <a:off x="2068195" y="5233511"/>
            <a:ext cx="3562707" cy="381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200"/>
              </a:lnSpc>
              <a:spcBef>
                <a:spcPct val="0"/>
              </a:spcBef>
              <a:spcAft>
                <a:spcPct val="0"/>
              </a:spcAft>
            </a:pPr>
            <a:r>
              <a:rPr sz="1200">
                <a:solidFill>
                  <a:srgbClr val="000404"/>
                </a:solidFill>
                <a:latin typeface="VQPLHS+MS-UIGothic"/>
                <a:cs typeface="VQPLHS+MS-UIGothic"/>
              </a:rPr>
              <a:t>了解作品的</a:t>
            </a:r>
            <a:r>
              <a:rPr sz="1200">
                <a:solidFill>
                  <a:srgbClr val="000404"/>
                </a:solidFill>
                <a:latin typeface="SimSun"/>
                <a:cs typeface="SimSun"/>
              </a:rPr>
              <a:t>创</a:t>
            </a:r>
            <a:r>
              <a:rPr sz="1200">
                <a:solidFill>
                  <a:srgbClr val="000404"/>
                </a:solidFill>
                <a:latin typeface="VQPLHS+MS-UIGothic"/>
                <a:cs typeface="VQPLHS+MS-UIGothic"/>
              </a:rPr>
              <a:t>作背景、作者生平及文学史地位，</a:t>
            </a:r>
          </a:p>
        </p:txBody>
      </p:sp>
      <p:sp>
        <p:nvSpPr>
          <p:cNvPr id="15" name="object 15"/>
          <p:cNvSpPr txBox="1"/>
          <p:nvPr/>
        </p:nvSpPr>
        <p:spPr>
          <a:xfrm>
            <a:off x="6840855" y="5233511"/>
            <a:ext cx="3562707" cy="65532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200"/>
              </a:lnSpc>
              <a:spcBef>
                <a:spcPct val="0"/>
              </a:spcBef>
              <a:spcAft>
                <a:spcPct val="0"/>
              </a:spcAft>
            </a:pPr>
            <a:r>
              <a:rPr sz="1200">
                <a:solidFill>
                  <a:srgbClr val="000404"/>
                </a:solidFill>
                <a:latin typeface="VQPLHS+MS-UIGothic"/>
                <a:cs typeface="VQPLHS+MS-UIGothic"/>
              </a:rPr>
              <a:t>鼓励学生写</a:t>
            </a:r>
            <a:r>
              <a:rPr sz="1200">
                <a:solidFill>
                  <a:srgbClr val="000404"/>
                </a:solidFill>
                <a:latin typeface="SimSun"/>
                <a:cs typeface="SimSun"/>
              </a:rPr>
              <a:t>读书</a:t>
            </a:r>
            <a:r>
              <a:rPr sz="1200">
                <a:solidFill>
                  <a:srgbClr val="000404"/>
                </a:solidFill>
                <a:latin typeface="VQPLHS+MS-UIGothic"/>
                <a:cs typeface="VQPLHS+MS-UIGothic"/>
              </a:rPr>
              <a:t>笔</a:t>
            </a:r>
            <a:r>
              <a:rPr sz="1200">
                <a:solidFill>
                  <a:srgbClr val="000404"/>
                </a:solidFill>
                <a:latin typeface="SimSun"/>
                <a:cs typeface="SimSun"/>
              </a:rPr>
              <a:t>记</a:t>
            </a:r>
            <a:r>
              <a:rPr sz="1200">
                <a:solidFill>
                  <a:srgbClr val="000404"/>
                </a:solidFill>
                <a:latin typeface="VQPLHS+MS-UIGothic"/>
                <a:cs typeface="VQPLHS+MS-UIGothic"/>
              </a:rPr>
              <a:t>、</a:t>
            </a:r>
            <a:r>
              <a:rPr sz="1200">
                <a:solidFill>
                  <a:srgbClr val="000404"/>
                </a:solidFill>
                <a:latin typeface="SimSun"/>
                <a:cs typeface="SimSun"/>
              </a:rPr>
              <a:t>读</a:t>
            </a:r>
            <a:r>
              <a:rPr sz="1200">
                <a:solidFill>
                  <a:srgbClr val="000404"/>
                </a:solidFill>
                <a:latin typeface="VQPLHS+MS-UIGothic"/>
                <a:cs typeface="VQPLHS+MS-UIGothic"/>
              </a:rPr>
              <a:t>后感或</a:t>
            </a:r>
            <a:r>
              <a:rPr sz="1200">
                <a:solidFill>
                  <a:srgbClr val="000404"/>
                </a:solidFill>
                <a:latin typeface="SimSun"/>
                <a:cs typeface="SimSun"/>
              </a:rPr>
              <a:t>进</a:t>
            </a:r>
            <a:r>
              <a:rPr sz="1200">
                <a:solidFill>
                  <a:srgbClr val="000404"/>
                </a:solidFill>
                <a:latin typeface="VQPLHS+MS-UIGothic"/>
                <a:cs typeface="VQPLHS+MS-UIGothic"/>
              </a:rPr>
              <a:t>行文学</a:t>
            </a:r>
            <a:r>
              <a:rPr sz="1200">
                <a:solidFill>
                  <a:srgbClr val="000404"/>
                </a:solidFill>
                <a:latin typeface="SimSun"/>
                <a:cs typeface="SimSun"/>
              </a:rPr>
              <a:t>创</a:t>
            </a:r>
            <a:r>
              <a:rPr sz="1200">
                <a:solidFill>
                  <a:srgbClr val="000404"/>
                </a:solidFill>
                <a:latin typeface="VQPLHS+MS-UIGothic"/>
                <a:cs typeface="VQPLHS+MS-UIGothic"/>
              </a:rPr>
              <a:t>作，</a:t>
            </a:r>
          </a:p>
          <a:p>
            <a:pPr marL="609600" marR="0">
              <a:lnSpc>
                <a:spcPts val="1200"/>
              </a:lnSpc>
              <a:spcBef>
                <a:spcPts val="960"/>
              </a:spcBef>
              <a:spcAft>
                <a:spcPct val="0"/>
              </a:spcAft>
            </a:pPr>
            <a:r>
              <a:rPr sz="1200">
                <a:solidFill>
                  <a:srgbClr val="000404"/>
                </a:solidFill>
                <a:latin typeface="VQPLHS+MS-UIGothic"/>
                <a:cs typeface="VQPLHS+MS-UIGothic"/>
              </a:rPr>
              <a:t>培养</a:t>
            </a:r>
            <a:r>
              <a:rPr sz="1200">
                <a:solidFill>
                  <a:srgbClr val="000404"/>
                </a:solidFill>
                <a:latin typeface="SimSun"/>
                <a:cs typeface="SimSun"/>
              </a:rPr>
              <a:t>阅读</a:t>
            </a:r>
            <a:r>
              <a:rPr sz="1200">
                <a:solidFill>
                  <a:srgbClr val="000404"/>
                </a:solidFill>
                <a:latin typeface="VQPLHS+MS-UIGothic"/>
                <a:cs typeface="VQPLHS+MS-UIGothic"/>
              </a:rPr>
              <a:t>与写作的双向能力。</a:t>
            </a:r>
          </a:p>
        </p:txBody>
      </p:sp>
      <p:sp>
        <p:nvSpPr>
          <p:cNvPr id="16" name="object 16"/>
          <p:cNvSpPr txBox="1"/>
          <p:nvPr/>
        </p:nvSpPr>
        <p:spPr>
          <a:xfrm>
            <a:off x="2753995" y="5507831"/>
            <a:ext cx="2044243" cy="381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200"/>
              </a:lnSpc>
              <a:spcBef>
                <a:spcPct val="0"/>
              </a:spcBef>
              <a:spcAft>
                <a:spcPct val="0"/>
              </a:spcAft>
            </a:pPr>
            <a:r>
              <a:rPr sz="1200">
                <a:solidFill>
                  <a:srgbClr val="000404"/>
                </a:solidFill>
                <a:latin typeface="VQPLHS+MS-UIGothic"/>
                <a:cs typeface="VQPLHS+MS-UIGothic"/>
              </a:rPr>
              <a:t>有助于深入理解作品内涵。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529080" y="2917281"/>
            <a:ext cx="2915989" cy="2711797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8752"/>
              </a:lnSpc>
              <a:spcBef>
                <a:spcPct val="0"/>
              </a:spcBef>
              <a:spcAft>
                <a:spcPct val="0"/>
              </a:spcAft>
            </a:pPr>
            <a:r>
              <a:rPr sz="8400">
                <a:solidFill>
                  <a:srgbClr val="FFFFFF"/>
                </a:solidFill>
                <a:latin typeface="AFBMOH+OLCFVU+MicrosoftYaHei-Bold"/>
                <a:cs typeface="AFBMOH+OLCFVU+MicrosoftYaHei-Bold"/>
              </a:rPr>
              <a:t>03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4482465" y="3171800"/>
            <a:ext cx="5429250" cy="14287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4500"/>
              </a:lnSpc>
              <a:spcBef>
                <a:spcPct val="0"/>
              </a:spcBef>
              <a:spcAft>
                <a:spcPct val="0"/>
              </a:spcAft>
            </a:pPr>
            <a:r>
              <a:rPr sz="4500">
                <a:solidFill>
                  <a:srgbClr val="59AE93"/>
                </a:solidFill>
                <a:latin typeface="VQPLHS+MS-UIGothic"/>
                <a:cs typeface="VQPLHS+MS-UIGothic"/>
              </a:rPr>
              <a:t>名著</a:t>
            </a:r>
            <a:r>
              <a:rPr sz="4500">
                <a:solidFill>
                  <a:srgbClr val="59AE93"/>
                </a:solidFill>
                <a:latin typeface="SimSun"/>
                <a:cs typeface="SimSun"/>
              </a:rPr>
              <a:t>导读</a:t>
            </a:r>
            <a:r>
              <a:rPr sz="4500">
                <a:solidFill>
                  <a:srgbClr val="59AE93"/>
                </a:solidFill>
                <a:latin typeface="VQPLHS+MS-UIGothic"/>
                <a:cs typeface="VQPLHS+MS-UIGothic"/>
              </a:rPr>
              <a:t>教学方法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https://d.book118.com/178003036107006035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Theme Office">
  <a:themeElements>
    <a:clrScheme name="Standard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Standard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Standard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94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20">
      <vt:lpstr>Arial</vt:lpstr>
      <vt:lpstr>Calibri</vt:lpstr>
      <vt:lpstr>VQPLHS+MS-UIGothic</vt:lpstr>
      <vt:lpstr>SimSun</vt:lpstr>
      <vt:lpstr>AFBMOH+OLCFVU+MicrosoftYaHei-Bold</vt:lpstr>
      <vt:lpstr>OUNOCD+KDPWKL+ArialMT</vt:lpstr>
      <vt:lpstr>Times New Roman</vt:lpstr>
      <vt:lpstr>ODVWVS+KIHARQ+MicrosoftYaHei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2024-09-14T15:03:43.581</cp:lastPrinted>
  <dcterms:created xsi:type="dcterms:W3CDTF">2024-09-14T07:03:43Z</dcterms:created>
  <dcterms:modified xsi:type="dcterms:W3CDTF">2024-09-14T07:03:44Z</dcterms:modified>
</cp:coreProperties>
</file>