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0BD2C3-B3B6-48C4-8DD4-B189F3A342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FFA733-3063-448C-AF22-4D5507C5EB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600FE0-C3D8-48F9-BD0D-E2CF3999C1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50D766-717A-4A53-A8A8-7CE214AB4C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4F564A-4361-4F82-A40C-FE4306F233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DB3B25-C089-4EEF-B14C-47F7DF27C9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21BE8A-15CD-4DEE-A9EA-073381FF37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31AD8C-B652-43FF-92B0-5D3AD45DF5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390A5D-FF0B-4899-97E3-7CC1FDA790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C1E7F9-563E-4CDE-8A7A-7164140C1D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E79126-9406-41D8-A639-1A8762A6A8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800304603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职业健康与职业病防治\n## 1.职业健康的基本概念与重要性\n### 1.1职业健康的定义及其涵盖范围\n### 1.2职业健康的重要性及其对个人和社会的影响\n### 1.3职业健康与安全生产的关系\n## 2.职业病的类型与成因\n### 2.1职业病的定义及其分类\n### 2.2职业病的成因及其影响因素\n### 2.3职业病的预防与控制策略\n## 3.职业健康风险评估与方法\n### 3.1职业健康风险评估的目的与意义\n### 3.2职业健康风险评估的方法与步骤\n### 3.3职业健康风险评估的结果与应用\n## 4.职业病的诊断与治疗\n### 4.1职业病的诊断方法与流程\n### 4.2职业病的治疗措施与康复\n### 4.3职业病的医疗费用与保障\n## 5.职业健康管理体系的建立与实施\n### 5.1职业健康管理体系的概念与目标\n### 5.2职业健康管理体系的建立与实施步骤\n### 5.3职业健康管理体系的持续改进与评估\n## 6.职业健康法律法规与政策\n### 6.1职业健康法律法规的发展历程\n### 6.2职业健康法律法规的主要内容与要求\n### 6.3职业健康政策的制定与实施\n## 7.职业健康教育与培训\n### 7.1职业健康教育的目的与内容\n### 7.2职业健康教育的实施方式与方法\n### 7.3职业健康培训的效果评估与改进\n## 8.职业健康的发展趋势与展望\n### 8.1职业健康面临的挑战与机遇\n### 8.2职业健康技术的发展趋势\n### 8.3职业健康管理的未来展望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900"/>
              <a:t>职业健康与职业病防治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职业健康的基本概念与重要性</a:t>
            </a:r>
            <a:endParaRPr/>
          </a:p>
        </p:txBody>
      </p:sp>
      <p:sp>
        <p:nvSpPr>
          <p:cNvPr id="12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0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职业健康的定义及其涵盖范围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61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职业健康是指在工作环境中，员工身心健康、安全以及工作能力的状况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身心健康：包括生理和心理健康，如免役力、心理压力等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安全：指工作环境中的安全隐患，如化学品、噪音、辐射等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工作能力：指员工在工作中的效率、表现和适应性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职业健康的涵盖范围包括：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工作场所的物理环境：如空气质量、温度、湿度等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工作场所的化学环境：如化学品的使用、储存和处置等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工作场所的生物环境：如病原体、寄生虫等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工作场所的心理环境：如工作压力、人际关系等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工作场所的社会环境：如企业文化、福利待遇等</a:t>
            </a:r>
            <a:endParaRPr/>
          </a:p>
        </p:txBody>
      </p:sp>
      <p:cxnSp>
        <p:nvCxnSpPr>
          <p:cNvPr id="262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63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职业健康的重要性及其对个人和社会的影响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职业健康对个人的重要性：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影响员工的工作效率和生活质量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严重的职业健康问题可能导致残疾或死亡</a:t>
                </a:r>
                <a:endParaRPr/>
              </a:p>
            </p:txBody>
          </p:sp>
          <p:pic>
            <p:nvPicPr>
              <p:cNvPr id="30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1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职业健康对社会的重要性：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影响企业的生产效率和经济效益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影响社会的稳定和发展</a:t>
                </a:r>
                <a:endParaRPr/>
              </a:p>
            </p:txBody>
          </p:sp>
          <p:pic>
            <p:nvPicPr>
              <p:cNvPr id="31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1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1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职业健康与安全生产相辅相成，缺一不可</a:t>
                </a:r>
                <a:endParaRPr/>
              </a:p>
            </p:txBody>
          </p:sp>
          <p:sp>
            <p:nvSpPr>
              <p:cNvPr id="31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职业健康是安全生产的基础，良好的职业健康有助于减少生产事故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安全生产是职业健康的重要保障，有效的安全生产管理可以降低职业病的发生率</a:t>
                </a:r>
                <a:endParaRPr/>
              </a:p>
            </p:txBody>
          </p:sp>
          <p:sp>
            <p:nvSpPr>
              <p:cNvPr id="32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2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2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职业健康与安全生产的共同目标：</a:t>
                </a:r>
                <a:endParaRPr/>
              </a:p>
            </p:txBody>
          </p:sp>
          <p:sp>
            <p:nvSpPr>
              <p:cNvPr id="32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保护员工的身心健康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保障企业的生产安全</a:t>
                </a:r>
                <a:endParaRPr/>
              </a:p>
            </p:txBody>
          </p:sp>
          <p:sp>
            <p:nvSpPr>
              <p:cNvPr id="32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职业健康与安全生产的关系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3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职业病的类型与成因</a:t>
            </a:r>
            <a:endParaRPr/>
          </a:p>
        </p:txBody>
      </p:sp>
      <p:sp>
        <p:nvSpPr>
          <p:cNvPr id="33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36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职业病的定义及其分类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337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职业病的定义：是指员工在工作环境中，由于长期接触有毒、有害因素而引起的疾病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职业病的分类：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职业中毒：如化学品中毒、有毒气体中毒等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职业性尘肺病：如矽肺、煤工尘肺等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职业性放射性疾病：如放射性皮炎、放射性白内障等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职业性传染病：如职业性乙肝、职业性结核等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职业性皮肤病：如接触性皮炎、职业性痤疮等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其他职业病：如职业性噪音聋、职业性振动病等</a:t>
            </a:r>
            <a:endParaRPr/>
          </a:p>
        </p:txBody>
      </p:sp>
      <p:cxnSp>
        <p:nvCxnSpPr>
          <p:cNvPr id="338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39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0" name="" descr="{&quot;isTemplate&quot;:true,&quot;type&quot;:3}"/>
        <p:cNvGrpSpPr/>
        <p:nvPr/>
      </p:nvGrpSpPr>
      <p:grpSpPr>
        <a:xfrm>
          <a:off x="0" y="0"/>
          <a:ext cx="0" cy="0"/>
        </a:xfrm>
      </p:grpSpPr>
      <p:cxnSp>
        <p:nvCxnSpPr>
          <p:cNvPr id="341" name="Tencent"/>
          <p:cNvCxnSpPr/>
          <p:nvPr/>
        </p:nvCxnSpPr>
        <p:spPr>
          <a:xfrm flipH="1">
            <a:off x="7188206" y="0"/>
            <a:ext cx="0" cy="6858000"/>
          </a:xfrm>
          <a:prstGeom prst="line">
            <a:avLst/>
          </a:prstGeom>
          <a:ln w="31750" cap="sq">
            <a:solidFill>
              <a:schemeClr val="accent1">
                <a:alpha val="20000"/>
              </a:schemeClr>
            </a:solidFill>
            <a:head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2" name="椭圆 48"/>
          <p:cNvSpPr>
            <a:spLocks noChangeAspect="1"/>
          </p:cNvSpPr>
          <p:nvPr/>
        </p:nvSpPr>
        <p:spPr>
          <a:xfrm>
            <a:off x="6756206" y="161539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01</a:t>
            </a:r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343" name="椭圆 49"/>
          <p:cNvSpPr>
            <a:spLocks noChangeAspect="1"/>
          </p:cNvSpPr>
          <p:nvPr/>
        </p:nvSpPr>
        <p:spPr>
          <a:xfrm>
            <a:off x="6756206" y="449352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02</a:t>
            </a:r>
            <a:endParaRPr kumimoji="1" lang="zh-CN" altLang="en-US" sz="2800">
              <a:latin typeface="+mj-ea"/>
              <a:ea typeface="+mj-ea"/>
            </a:endParaRPr>
          </a:p>
        </p:txBody>
      </p:sp>
      <p:grpSp>
        <p:nvGrpSpPr>
          <p:cNvPr id="34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877764" y="1615393"/>
            <a:ext cx="3412535" cy="4719321"/>
            <a:chOff x="7877764" y="1615393"/>
            <a:chExt cx="3412535" cy="4719321"/>
          </a:xfrm>
        </p:grpSpPr>
        <p:grpSp>
          <p:nvGrpSpPr>
            <p:cNvPr id="345" name=""/>
            <p:cNvGrpSpPr/>
            <p:nvPr/>
          </p:nvGrpSpPr>
          <p:grpSpPr>
            <a:xfrm>
              <a:off x="7877765" y="1615393"/>
              <a:ext cx="3412534" cy="1841188"/>
              <a:chOff x="7877765" y="1615393"/>
              <a:chExt cx="3412534" cy="1841188"/>
            </a:xfrm>
          </p:grpSpPr>
          <p:sp>
            <p:nvSpPr>
              <p:cNvPr id="3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77766" y="1615393"/>
                <a:ext cx="3407399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职业病的成因：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77765" y="2015503"/>
                <a:ext cx="3412534" cy="14410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长期接触有毒、有害物质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不良的劳动条件和工作环境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缺乏职业健康管理和防护措施</a:t>
                </a:r>
                <a:endParaRPr/>
              </a:p>
            </p:txBody>
          </p:sp>
        </p:grpSp>
        <p:grpSp>
          <p:nvGrpSpPr>
            <p:cNvPr id="348" name=""/>
            <p:cNvGrpSpPr/>
            <p:nvPr/>
          </p:nvGrpSpPr>
          <p:grpSpPr>
            <a:xfrm>
              <a:off x="7877764" y="4493526"/>
              <a:ext cx="3412534" cy="1841188"/>
              <a:chOff x="7877764" y="4493526"/>
              <a:chExt cx="3412534" cy="1841188"/>
            </a:xfrm>
          </p:grpSpPr>
          <p:sp>
            <p:nvSpPr>
              <p:cNvPr id="3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77765" y="4493526"/>
                <a:ext cx="3407399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职业病的影响因素：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77764" y="4893636"/>
                <a:ext cx="3412534" cy="14410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化学品：如重金属、有机溶剂等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物理因素：如噪音、振动、辐射等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生物因素：如病原体、寄生虫等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心理因素：如工作压力、人际关系等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社会因素：如企业文化、福利待遇等</a:t>
                </a:r>
                <a:endParaRPr/>
              </a:p>
            </p:txBody>
          </p:sp>
        </p:grpSp>
      </p:grpSp>
      <p:sp>
        <p:nvSpPr>
          <p:cNvPr id="3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543566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职业病的成因及其影响因素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5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职业病的预防与控制策略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5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5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5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职业病的预防策略：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改善工作条件，减少有毒、有害物质的接触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加强职业健康教育和培训，提高员工的自我保护能力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建立健全职业健康管理体系，加强职业健康管理</a:t>
                </a:r>
                <a:endParaRPr/>
              </a:p>
            </p:txBody>
          </p:sp>
          <p:pic>
            <p:nvPicPr>
              <p:cNvPr id="35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6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职业病的控制策略：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对职业病实行早期检测和干预，及时发现和治疗职业病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对职业病患者进行康复治疗，减少残疾和死亡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加强对职业病的法律法规和政策宣传，提高全社会对职业病的认识和重视</a:t>
                </a:r>
                <a:endParaRPr/>
              </a:p>
            </p:txBody>
          </p:sp>
          <p:pic>
            <p:nvPicPr>
              <p:cNvPr id="36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职业健康风险评估与方法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职业健康风险评估的目的：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预测和评估员工在工作环境中可能面临的健康风险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为制定职业健康保护和风险控制措施提供依据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职业健康风险评估的意义：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有助于保护员工的身心健康，提高工作效率和生活质量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有助于企业降低生产事故和职业病发生率，提高经济效益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职业健康风险评估的目的与意义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cxnSp>
        <p:nvCxnSpPr>
          <p:cNvPr id="29" name="Tencent"/>
          <p:cNvCxnSpPr/>
          <p:nvPr/>
        </p:nvCxnSpPr>
        <p:spPr>
          <a:xfrm flipH="1">
            <a:off x="7188206" y="0"/>
            <a:ext cx="0" cy="6858000"/>
          </a:xfrm>
          <a:prstGeom prst="line">
            <a:avLst/>
          </a:prstGeom>
          <a:ln w="31750" cap="sq">
            <a:solidFill>
              <a:schemeClr val="accent1">
                <a:alpha val="20000"/>
              </a:schemeClr>
            </a:solidFill>
            <a:head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387465" y="1615393"/>
            <a:ext cx="3412534" cy="4831976"/>
            <a:chOff x="7387465" y="1615393"/>
            <a:chExt cx="3412534" cy="4831976"/>
          </a:xfrm>
        </p:grpSpPr>
        <p:grpSp>
          <p:nvGrpSpPr>
            <p:cNvPr id="31" name=""/>
            <p:cNvGrpSpPr/>
            <p:nvPr/>
          </p:nvGrpSpPr>
          <p:grpSpPr>
            <a:xfrm>
              <a:off x="7387465" y="1615393"/>
              <a:ext cx="3412534" cy="1950045"/>
              <a:chOff x="7387465" y="1615393"/>
              <a:chExt cx="3412534" cy="1950045"/>
            </a:xfrm>
          </p:grpSpPr>
          <p:sp>
            <p:nvSpPr>
              <p:cNvPr id="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387466" y="1615393"/>
                <a:ext cx="3412528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职业健康风险评估的方法：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387465" y="2015503"/>
                <a:ext cx="3412534" cy="154993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定性评估：通过专家判断、经验分析等方法进行风险评估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定量评估：通过数学模型、统计分析等方法进行风险评估</a:t>
                </a:r>
                <a:endParaRPr/>
              </a:p>
            </p:txBody>
          </p:sp>
        </p:grpSp>
        <p:grpSp>
          <p:nvGrpSpPr>
            <p:cNvPr id="34" name=""/>
            <p:cNvGrpSpPr/>
            <p:nvPr/>
          </p:nvGrpSpPr>
          <p:grpSpPr>
            <a:xfrm>
              <a:off x="7387465" y="4497324"/>
              <a:ext cx="3412534" cy="1950045"/>
              <a:chOff x="7387465" y="4497324"/>
              <a:chExt cx="3412534" cy="1950045"/>
            </a:xfrm>
          </p:grpSpPr>
          <p:sp>
            <p:nvSpPr>
              <p:cNvPr id="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387466" y="4497324"/>
                <a:ext cx="3412528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职业健康风险评估的步骤：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387465" y="4897434"/>
                <a:ext cx="3412534" cy="154993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确定评估对象和范围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收集和整理评估所需的数据和资料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分析评估对象的健康风险和影响因素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评估健康风险的严重程度和可能性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制定和实施风险控制措施</a:t>
                </a:r>
                <a:endParaRPr/>
              </a:p>
            </p:txBody>
          </p:sp>
        </p:grpSp>
      </p:grpSp>
      <p:sp>
        <p:nvSpPr>
          <p:cNvPr id="37" name="椭圆 5"/>
          <p:cNvSpPr>
            <a:spLocks noChangeAspect="1"/>
          </p:cNvSpPr>
          <p:nvPr/>
        </p:nvSpPr>
        <p:spPr>
          <a:xfrm>
            <a:off x="7098206" y="1749805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38" name="椭圆 9"/>
          <p:cNvSpPr>
            <a:spLocks noChangeAspect="1"/>
          </p:cNvSpPr>
          <p:nvPr/>
        </p:nvSpPr>
        <p:spPr>
          <a:xfrm>
            <a:off x="7098206" y="4625959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543566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职业健康风险评估的方法与步骤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职业健康风险评估的结果：</a:t>
                </a:r>
                <a:endParaRPr/>
              </a:p>
            </p:txBody>
          </p:sp>
          <p:sp>
            <p:nvSpPr>
              <p:cNvPr id="4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风险评估报告：包括风险评估的过程、结果和建议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风险控制措施：针对风险评估结果制定的预防和控制措施</a:t>
                </a:r>
                <a:endParaRPr/>
              </a:p>
            </p:txBody>
          </p:sp>
          <p:sp>
            <p:nvSpPr>
              <p:cNvPr id="4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职业健康风险评估的应用：</a:t>
                </a:r>
                <a:endParaRPr/>
              </a:p>
            </p:txBody>
          </p:sp>
          <p:sp>
            <p:nvSpPr>
              <p:cNvPr id="5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为企业制定职业健康保护计划提供依据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为政府部门制定职业健康政策和法规提供参考</a:t>
                </a:r>
                <a:endParaRPr/>
              </a:p>
            </p:txBody>
          </p:sp>
          <p:sp>
            <p:nvSpPr>
              <p:cNvPr id="5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职业健康风险评估的结果与应用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职业病的诊断与治疗</a:t>
            </a:r>
            <a:endParaRPr/>
          </a:p>
        </p:txBody>
      </p:sp>
      <p:sp>
        <p:nvSpPr>
          <p:cNvPr id="6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职业病的诊断方法与流程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6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6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6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职业病的诊断方法：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临床诊断：根据患者的症状、体征和辅助检查结果进行诊断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病理诊断：通过病理检查和组织学观察进行诊断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暴露史诊断：根据患者的职业暴露史和病因进行诊断</a:t>
                </a:r>
                <a:endParaRPr/>
              </a:p>
            </p:txBody>
          </p:sp>
          <p:pic>
            <p:nvPicPr>
              <p:cNvPr id="6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6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7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职业病的诊断流程：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收集患者的职业暴露史和病史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进行体格检查和辅助检查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分析检查结果，进行诊断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制定治疗方案和康复计划</a:t>
                </a:r>
                <a:endParaRPr/>
              </a:p>
            </p:txBody>
          </p:sp>
          <p:pic>
            <p:nvPicPr>
              <p:cNvPr id="7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职业病的治疗措施与康复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7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7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7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职业病的治疗措施：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8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药物治疗：针对职业病症状和病因进行药物治疗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物理治疗：如热疗、电疗、超声波治疗等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康复治疗：如职业康复、心理康复、社会康复等</a:t>
                </a:r>
                <a:endParaRPr/>
              </a:p>
            </p:txBody>
          </p:sp>
          <p:pic>
            <p:nvPicPr>
              <p:cNvPr id="8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8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8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8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职业病的康复：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康复评估：评估患者的康复需求和康复潜力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康复计划：制定个性化的康复计划和措施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康复实施：根据康复计划进行康复训练和治疗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康复效果评估：评估康复措施的效果和患者的生活质量</a:t>
                </a:r>
                <a:endParaRPr/>
              </a:p>
            </p:txBody>
          </p:sp>
          <p:pic>
            <p:nvPicPr>
              <p:cNvPr id="8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8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8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9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9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职业病的医疗费用：</a:t>
                </a:r>
                <a:endParaRPr/>
              </a:p>
            </p:txBody>
          </p:sp>
          <p:sp>
            <p:nvSpPr>
              <p:cNvPr id="9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诊断费用：包括检查、诊断和治疗费用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治疗费用：包括药物治疗、物理治疗和康复治疗费用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康复费用：包括康复评估、康复计划和康复实施费用</a:t>
                </a:r>
                <a:endParaRPr/>
              </a:p>
            </p:txBody>
          </p:sp>
          <p:sp>
            <p:nvSpPr>
              <p:cNvPr id="9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9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9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9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职业病的医疗保障：</a:t>
                </a:r>
                <a:endParaRPr/>
              </a:p>
            </p:txBody>
          </p:sp>
          <p:sp>
            <p:nvSpPr>
              <p:cNvPr id="9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工伤保险：为职业病患者提供医疗费用补偿和保障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社会救助：为职业病患者提供生活救助和医疗救助</a:t>
                </a:r>
                <a:endParaRPr/>
              </a:p>
            </p:txBody>
          </p:sp>
          <p:sp>
            <p:nvSpPr>
              <p:cNvPr id="10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0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职业病的医疗费用与保障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https://d.book118.com/178003046036006043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120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7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职业健康与职业病防治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2024-09-22T18:20:31.259</cp:lastPrinted>
  <dcterms:created xsi:type="dcterms:W3CDTF">2024-09-22T10:20:31Z</dcterms:created>
  <dcterms:modified xsi:type="dcterms:W3CDTF">2024-09-22T10:20:33Z</dcterms:modified>
</cp:coreProperties>
</file>