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13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73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CBC33-1DEA-46FE-9F8D-049DF6384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F05328-8F29-45B4-A57E-99D5CDDFE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23E53-ED4E-468D-AA3A-24F8925B6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1F09E9-2481-4CAD-AD94-FEB3FA921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9903B7-30CC-444D-AEEB-A173CEABC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48DA0B-15FA-4029-B6C4-08F5269D4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E72EC8-7CE9-4E15-A934-7208BE57F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E37851-C704-4EF3-9814-8EB98ED1D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DB57D3-AE73-4AE2-8DEE-4873C3FC9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ABE44-4028-4FB0-9247-DE6FDF408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1D2C6-841B-4238-8CC7-1A45C2A90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121" r:id="rId2"/>
    <p:sldLayoutId id="2147487122" r:id="rId3"/>
    <p:sldLayoutId id="2147487123" r:id="rId4"/>
    <p:sldLayoutId id="2147487124" r:id="rId5"/>
    <p:sldLayoutId id="2147487125" r:id="rId6"/>
    <p:sldLayoutId id="2147487126" r:id="rId7"/>
    <p:sldLayoutId id="2147487127" r:id="rId8"/>
    <p:sldLayoutId id="2147487128" r:id="rId9"/>
    <p:sldLayoutId id="2147487129" r:id="rId10"/>
    <p:sldLayoutId id="2147487130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15" Type="http://schemas.openxmlformats.org/officeDocument/2006/relationships/tags" Target="../tags/tag231.xml" /><Relationship Id="rId16" Type="http://schemas.openxmlformats.org/officeDocument/2006/relationships/tags" Target="../tags/tag232.xml" /><Relationship Id="rId17" Type="http://schemas.openxmlformats.org/officeDocument/2006/relationships/tags" Target="../tags/tag233.xml" /><Relationship Id="rId18" Type="http://schemas.openxmlformats.org/officeDocument/2006/relationships/tags" Target="../tags/tag234.xml" /><Relationship Id="rId19" Type="http://schemas.openxmlformats.org/officeDocument/2006/relationships/tags" Target="../tags/tag235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14" Type="http://schemas.openxmlformats.org/officeDocument/2006/relationships/tags" Target="../tags/tag248.xml" /><Relationship Id="rId15" Type="http://schemas.openxmlformats.org/officeDocument/2006/relationships/tags" Target="../tags/tag249.xml" /><Relationship Id="rId16" Type="http://schemas.openxmlformats.org/officeDocument/2006/relationships/tags" Target="../tags/tag250.xml" /><Relationship Id="rId17" Type="http://schemas.openxmlformats.org/officeDocument/2006/relationships/tags" Target="../tags/tag251.xml" /><Relationship Id="rId18" Type="http://schemas.openxmlformats.org/officeDocument/2006/relationships/tags" Target="../tags/tag252.xml" /><Relationship Id="rId19" Type="http://schemas.openxmlformats.org/officeDocument/2006/relationships/tags" Target="../tags/tag253.xml" /><Relationship Id="rId2" Type="http://schemas.openxmlformats.org/officeDocument/2006/relationships/tags" Target="../tags/tag236.xml" /><Relationship Id="rId20" Type="http://schemas.openxmlformats.org/officeDocument/2006/relationships/tags" Target="../tags/tag254.xml" /><Relationship Id="rId21" Type="http://schemas.openxmlformats.org/officeDocument/2006/relationships/tags" Target="../tags/tag255.xml" /><Relationship Id="rId22" Type="http://schemas.openxmlformats.org/officeDocument/2006/relationships/tags" Target="../tags/tag256.xml" /><Relationship Id="rId23" Type="http://schemas.openxmlformats.org/officeDocument/2006/relationships/tags" Target="../tags/tag257.xml" /><Relationship Id="rId24" Type="http://schemas.openxmlformats.org/officeDocument/2006/relationships/tags" Target="../tags/tag258.xml" /><Relationship Id="rId25" Type="http://schemas.openxmlformats.org/officeDocument/2006/relationships/tags" Target="../tags/tag259.xml" /><Relationship Id="rId26" Type="http://schemas.openxmlformats.org/officeDocument/2006/relationships/tags" Target="../tags/tag260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13" Type="http://schemas.openxmlformats.org/officeDocument/2006/relationships/tags" Target="../tags/tag272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0310412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石油开采案例分析与经验总结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石油开采案例介绍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石油开采技术应用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石油开采未来展望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石油开采经验总结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石油开采行业合作与交流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石油开采社会责任与环保要求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石油开采案例介绍</a:t>
            </a:r>
            <a:endParaRPr lang="zh-CN" altLang="en-US"/>
          </a:p>
        </p:txBody>
      </p:sp>
      <p:sp>
        <p:nvSpPr>
          <p:cNvPr id="10488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案例选择背景</a:t>
            </a:r>
            <a:endParaRPr lang="zh-CN" altLang="en-US"/>
          </a:p>
        </p:txBody>
      </p:sp>
      <p:sp>
        <p:nvSpPr>
          <p:cNvPr id="1048904" name="矩形 38"/>
          <p:cNvSpPr/>
          <p:nvPr>
            <p:custDataLst>
              <p:tags r:id="rId2"/>
            </p:custDataLst>
          </p:nvPr>
        </p:nvSpPr>
        <p:spPr>
          <a:xfrm rot="204112">
            <a:off x="2076806" y="1773936"/>
            <a:ext cx="3563288" cy="1859874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6" name="矩形 39"/>
          <p:cNvSpPr/>
          <p:nvPr>
            <p:custDataLst>
              <p:tags r:id="rId3"/>
            </p:custDataLst>
          </p:nvPr>
        </p:nvSpPr>
        <p:spPr>
          <a:xfrm>
            <a:off x="2080924" y="1774524"/>
            <a:ext cx="3563288" cy="185987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TextBox 2"/>
          <p:cNvSpPr txBox="1"/>
          <p:nvPr>
            <p:custDataLst>
              <p:tags r:id="rId4"/>
            </p:custDataLst>
          </p:nvPr>
        </p:nvSpPr>
        <p:spPr>
          <a:xfrm>
            <a:off x="2287380" y="191980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石油开采的重要性：全球能源供应的关键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10" name="矩形 100"/>
          <p:cNvSpPr/>
          <p:nvPr>
            <p:custDataLst>
              <p:tags r:id="rId5"/>
            </p:custDataLst>
          </p:nvPr>
        </p:nvSpPr>
        <p:spPr>
          <a:xfrm rot="204112">
            <a:off x="6544151" y="1773936"/>
            <a:ext cx="3563288" cy="1859874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矩形 101"/>
          <p:cNvSpPr/>
          <p:nvPr>
            <p:custDataLst>
              <p:tags r:id="rId6"/>
            </p:custDataLst>
          </p:nvPr>
        </p:nvSpPr>
        <p:spPr>
          <a:xfrm>
            <a:off x="6548857" y="1774524"/>
            <a:ext cx="3563288" cy="185987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TextBox 2"/>
          <p:cNvSpPr txBox="1"/>
          <p:nvPr>
            <p:custDataLst>
              <p:tags r:id="rId7"/>
            </p:custDataLst>
          </p:nvPr>
        </p:nvSpPr>
        <p:spPr>
          <a:xfrm>
            <a:off x="6755902" y="191980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案例选择的标准：具有代表性、典型性、创新性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16" name="矩形 122"/>
          <p:cNvSpPr/>
          <p:nvPr>
            <p:custDataLst>
              <p:tags r:id="rId8"/>
            </p:custDataLst>
          </p:nvPr>
        </p:nvSpPr>
        <p:spPr>
          <a:xfrm rot="204112">
            <a:off x="2076806" y="4101426"/>
            <a:ext cx="3563288" cy="1859874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矩形 123"/>
          <p:cNvSpPr/>
          <p:nvPr>
            <p:custDataLst>
              <p:tags r:id="rId9"/>
            </p:custDataLst>
          </p:nvPr>
        </p:nvSpPr>
        <p:spPr>
          <a:xfrm>
            <a:off x="2080924" y="4102014"/>
            <a:ext cx="3563288" cy="185987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TextBox 2"/>
          <p:cNvSpPr txBox="1"/>
          <p:nvPr>
            <p:custDataLst>
              <p:tags r:id="rId10"/>
            </p:custDataLst>
          </p:nvPr>
        </p:nvSpPr>
        <p:spPr>
          <a:xfrm>
            <a:off x="2286792" y="424729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案例来源：国内外知名石油公司、行业研究报告、实际项目经验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22" name="矩形 89"/>
          <p:cNvSpPr/>
          <p:nvPr>
            <p:custDataLst>
              <p:tags r:id="rId11"/>
            </p:custDataLst>
          </p:nvPr>
        </p:nvSpPr>
        <p:spPr>
          <a:xfrm rot="204112">
            <a:off x="6544151" y="4101426"/>
            <a:ext cx="3563288" cy="1859874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矩形 90"/>
          <p:cNvSpPr/>
          <p:nvPr>
            <p:custDataLst>
              <p:tags r:id="rId12"/>
            </p:custDataLst>
          </p:nvPr>
        </p:nvSpPr>
        <p:spPr>
          <a:xfrm>
            <a:off x="6548857" y="4102014"/>
            <a:ext cx="3563288" cy="185987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TextBox 2"/>
          <p:cNvSpPr txBox="1"/>
          <p:nvPr>
            <p:custDataLst>
              <p:tags r:id="rId13"/>
            </p:custDataLst>
          </p:nvPr>
        </p:nvSpPr>
        <p:spPr>
          <a:xfrm>
            <a:off x="6754725" y="424729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案例分析的目的：总结经验教训，提高石油开采效率和安全性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案例描述</a:t>
            </a:r>
            <a:endParaRPr lang="zh-CN" altLang="en-US"/>
          </a:p>
        </p:txBody>
      </p:sp>
      <p:sp>
        <p:nvSpPr>
          <p:cNvPr id="1048964" name="对角圆角矩形 15"/>
          <p:cNvSpPr/>
          <p:nvPr>
            <p:custDataLst>
              <p:tags r:id="rId2"/>
            </p:custDataLst>
          </p:nvPr>
        </p:nvSpPr>
        <p:spPr>
          <a:xfrm>
            <a:off x="2052404" y="4152861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6" name="对角圆角矩形 16"/>
          <p:cNvSpPr/>
          <p:nvPr>
            <p:custDataLst>
              <p:tags r:id="rId3"/>
            </p:custDataLst>
          </p:nvPr>
        </p:nvSpPr>
        <p:spPr>
          <a:xfrm>
            <a:off x="2052404" y="4029118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直角三角形 17"/>
          <p:cNvSpPr/>
          <p:nvPr>
            <p:custDataLst>
              <p:tags r:id="rId4"/>
            </p:custDataLst>
          </p:nvPr>
        </p:nvSpPr>
        <p:spPr>
          <a:xfrm>
            <a:off x="2544537" y="4029686"/>
            <a:ext cx="74131" cy="12355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文本框 27"/>
          <p:cNvSpPr txBox="1"/>
          <p:nvPr>
            <p:custDataLst>
              <p:tags r:id="rId5"/>
            </p:custDataLst>
          </p:nvPr>
        </p:nvSpPr>
        <p:spPr>
          <a:xfrm>
            <a:off x="2576324" y="4162510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遇到的问题：地层压力高，井壁不稳定，产油量低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对角圆角矩形 52"/>
          <p:cNvSpPr/>
          <p:nvPr>
            <p:custDataLst>
              <p:tags r:id="rId6"/>
            </p:custDataLst>
          </p:nvPr>
        </p:nvSpPr>
        <p:spPr>
          <a:xfrm>
            <a:off x="2052404" y="189824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对角圆角矩形 53"/>
          <p:cNvSpPr/>
          <p:nvPr>
            <p:custDataLst>
              <p:tags r:id="rId7"/>
            </p:custDataLst>
          </p:nvPr>
        </p:nvSpPr>
        <p:spPr>
          <a:xfrm>
            <a:off x="2052404" y="1773936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直角三角形 54"/>
          <p:cNvSpPr/>
          <p:nvPr>
            <p:custDataLst>
              <p:tags r:id="rId8"/>
            </p:custDataLst>
          </p:nvPr>
        </p:nvSpPr>
        <p:spPr>
          <a:xfrm>
            <a:off x="2544537" y="1774504"/>
            <a:ext cx="74131" cy="12355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文本框 56"/>
          <p:cNvSpPr txBox="1"/>
          <p:nvPr>
            <p:custDataLst>
              <p:tags r:id="rId9"/>
            </p:custDataLst>
          </p:nvPr>
        </p:nvSpPr>
        <p:spPr>
          <a:xfrm>
            <a:off x="2576324" y="1901084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案例背景：某油田位于中东地区，储量丰富，但开采难度大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对角圆角矩形 5"/>
          <p:cNvSpPr/>
          <p:nvPr>
            <p:custDataLst>
              <p:tags r:id="rId10"/>
            </p:custDataLst>
          </p:nvPr>
        </p:nvSpPr>
        <p:spPr>
          <a:xfrm>
            <a:off x="2052404" y="3025553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对角圆角矩形 6"/>
          <p:cNvSpPr/>
          <p:nvPr>
            <p:custDataLst>
              <p:tags r:id="rId11"/>
            </p:custDataLst>
          </p:nvPr>
        </p:nvSpPr>
        <p:spPr>
          <a:xfrm>
            <a:off x="2052404" y="2901243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直角三角形 7"/>
          <p:cNvSpPr/>
          <p:nvPr>
            <p:custDataLst>
              <p:tags r:id="rId12"/>
            </p:custDataLst>
          </p:nvPr>
        </p:nvSpPr>
        <p:spPr>
          <a:xfrm>
            <a:off x="2544537" y="2902378"/>
            <a:ext cx="74131" cy="12355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文本框 8"/>
          <p:cNvSpPr txBox="1"/>
          <p:nvPr>
            <p:custDataLst>
              <p:tags r:id="rId13"/>
            </p:custDataLst>
          </p:nvPr>
        </p:nvSpPr>
        <p:spPr>
          <a:xfrm>
            <a:off x="2576324" y="3035203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开采方法：采用水平井技术和多段压裂技术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对角圆角矩形 9"/>
          <p:cNvSpPr/>
          <p:nvPr>
            <p:custDataLst>
              <p:tags r:id="rId14"/>
            </p:custDataLst>
          </p:nvPr>
        </p:nvSpPr>
        <p:spPr>
          <a:xfrm>
            <a:off x="2052404" y="528073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对角圆角矩形 10"/>
          <p:cNvSpPr/>
          <p:nvPr>
            <p:custDataLst>
              <p:tags r:id="rId15"/>
            </p:custDataLst>
          </p:nvPr>
        </p:nvSpPr>
        <p:spPr>
          <a:xfrm>
            <a:off x="2052404" y="5156425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直角三角形 11"/>
          <p:cNvSpPr/>
          <p:nvPr>
            <p:custDataLst>
              <p:tags r:id="rId16"/>
            </p:custDataLst>
          </p:nvPr>
        </p:nvSpPr>
        <p:spPr>
          <a:xfrm>
            <a:off x="2544537" y="5156993"/>
            <a:ext cx="74131" cy="12355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文本框 12"/>
          <p:cNvSpPr txBox="1"/>
          <p:nvPr>
            <p:custDataLst>
              <p:tags r:id="rId17"/>
            </p:custDataLst>
          </p:nvPr>
        </p:nvSpPr>
        <p:spPr>
          <a:xfrm>
            <a:off x="2576324" y="5289818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解决方案：优化钻井设计和井眼轨迹，提高压裂效果，加强井壁稳定性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案例分析</a:t>
            </a:r>
            <a:endParaRPr lang="zh-CN" altLang="en-US"/>
          </a:p>
        </p:txBody>
      </p:sp>
      <p:sp>
        <p:nvSpPr>
          <p:cNvPr id="1049032" name="矩形 38"/>
          <p:cNvSpPr/>
          <p:nvPr>
            <p:custDataLst>
              <p:tags r:id="rId2"/>
            </p:custDataLst>
          </p:nvPr>
        </p:nvSpPr>
        <p:spPr>
          <a:xfrm rot="204112">
            <a:off x="1014984" y="2072774"/>
            <a:ext cx="3015721" cy="1574755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39"/>
          <p:cNvSpPr/>
          <p:nvPr>
            <p:custDataLst>
              <p:tags r:id="rId3"/>
            </p:custDataLst>
          </p:nvPr>
        </p:nvSpPr>
        <p:spPr>
          <a:xfrm>
            <a:off x="1018548" y="2073368"/>
            <a:ext cx="3015721" cy="157475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TextBox 2"/>
          <p:cNvSpPr txBox="1"/>
          <p:nvPr>
            <p:custDataLst>
              <p:tags r:id="rId4"/>
            </p:custDataLst>
          </p:nvPr>
        </p:nvSpPr>
        <p:spPr>
          <a:xfrm>
            <a:off x="1193191" y="2196331"/>
            <a:ext cx="2679192" cy="130018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案例背景：某油田开采项目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38" name="矩形 100"/>
          <p:cNvSpPr/>
          <p:nvPr>
            <p:custDataLst>
              <p:tags r:id="rId5"/>
            </p:custDataLst>
          </p:nvPr>
        </p:nvSpPr>
        <p:spPr>
          <a:xfrm rot="204112">
            <a:off x="4585063" y="2072774"/>
            <a:ext cx="3015721" cy="1574755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矩形 101"/>
          <p:cNvSpPr/>
          <p:nvPr>
            <p:custDataLst>
              <p:tags r:id="rId6"/>
            </p:custDataLst>
          </p:nvPr>
        </p:nvSpPr>
        <p:spPr>
          <a:xfrm>
            <a:off x="4588627" y="2073368"/>
            <a:ext cx="3015721" cy="15747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TextBox 2"/>
          <p:cNvSpPr txBox="1"/>
          <p:nvPr>
            <p:custDataLst>
              <p:tags r:id="rId7"/>
            </p:custDataLst>
          </p:nvPr>
        </p:nvSpPr>
        <p:spPr>
          <a:xfrm>
            <a:off x="4763864" y="2196331"/>
            <a:ext cx="2679192" cy="130018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开采方法：钻井、压裂、注水等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44" name="矩形 122"/>
          <p:cNvSpPr/>
          <p:nvPr>
            <p:custDataLst>
              <p:tags r:id="rId8"/>
            </p:custDataLst>
          </p:nvPr>
        </p:nvSpPr>
        <p:spPr>
          <a:xfrm rot="204112">
            <a:off x="8155142" y="2072774"/>
            <a:ext cx="3015721" cy="1574755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矩形 123"/>
          <p:cNvSpPr/>
          <p:nvPr>
            <p:custDataLst>
              <p:tags r:id="rId9"/>
            </p:custDataLst>
          </p:nvPr>
        </p:nvSpPr>
        <p:spPr>
          <a:xfrm>
            <a:off x="8158706" y="2073368"/>
            <a:ext cx="3015721" cy="157475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TextBox 2"/>
          <p:cNvSpPr txBox="1"/>
          <p:nvPr>
            <p:custDataLst>
              <p:tags r:id="rId10"/>
            </p:custDataLst>
          </p:nvPr>
        </p:nvSpPr>
        <p:spPr>
          <a:xfrm>
            <a:off x="8332755" y="2196331"/>
            <a:ext cx="2679192" cy="130018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遇到的问题：地质条件复杂、油层压力低、采收率低等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50" name="矩形 89"/>
          <p:cNvSpPr/>
          <p:nvPr>
            <p:custDataLst>
              <p:tags r:id="rId11"/>
            </p:custDataLst>
          </p:nvPr>
        </p:nvSpPr>
        <p:spPr>
          <a:xfrm rot="204112">
            <a:off x="2800024" y="4088295"/>
            <a:ext cx="3015721" cy="157475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矩形 90"/>
          <p:cNvSpPr/>
          <p:nvPr>
            <p:custDataLst>
              <p:tags r:id="rId12"/>
            </p:custDataLst>
          </p:nvPr>
        </p:nvSpPr>
        <p:spPr>
          <a:xfrm>
            <a:off x="2803588" y="4088889"/>
            <a:ext cx="3015721" cy="157475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TextBox 2"/>
          <p:cNvSpPr txBox="1"/>
          <p:nvPr>
            <p:custDataLst>
              <p:tags r:id="rId13"/>
            </p:custDataLst>
          </p:nvPr>
        </p:nvSpPr>
        <p:spPr>
          <a:xfrm>
            <a:off x="2978230" y="4211851"/>
            <a:ext cx="2679192" cy="130018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解决方案：优化钻井设计、改进压裂工艺、提高注水质量等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56" name="矩形 111"/>
          <p:cNvSpPr/>
          <p:nvPr>
            <p:custDataLst>
              <p:tags r:id="rId14"/>
            </p:custDataLst>
          </p:nvPr>
        </p:nvSpPr>
        <p:spPr>
          <a:xfrm rot="204112">
            <a:off x="6370103" y="4088295"/>
            <a:ext cx="3015721" cy="1574755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112"/>
          <p:cNvSpPr/>
          <p:nvPr>
            <p:custDataLst>
              <p:tags r:id="rId15"/>
            </p:custDataLst>
          </p:nvPr>
        </p:nvSpPr>
        <p:spPr>
          <a:xfrm>
            <a:off x="6373667" y="4088889"/>
            <a:ext cx="3015721" cy="157475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060" name="TextBox 2"/>
          <p:cNvSpPr txBox="1"/>
          <p:nvPr>
            <p:custDataLst>
              <p:tags r:id="rId16"/>
            </p:custDataLst>
          </p:nvPr>
        </p:nvSpPr>
        <p:spPr>
          <a:xfrm>
            <a:off x="6548904" y="4211851"/>
            <a:ext cx="2679192" cy="130018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效果评估：提高了采收率，降低了开采成本，提高了经济效益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案例总结</a:t>
            </a:r>
            <a:endParaRPr lang="zh-CN" altLang="en-US"/>
          </a:p>
        </p:txBody>
      </p:sp>
      <p:sp>
        <p:nvSpPr>
          <p:cNvPr id="1049098" name="矩形 3"/>
          <p:cNvSpPr/>
          <p:nvPr>
            <p:custDataLst>
              <p:tags r:id="rId2"/>
            </p:custDataLst>
          </p:nvPr>
        </p:nvSpPr>
        <p:spPr>
          <a:xfrm>
            <a:off x="1352389" y="1927832"/>
            <a:ext cx="4554828" cy="114987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13"/>
          <p:cNvSpPr/>
          <p:nvPr>
            <p:custDataLst>
              <p:tags r:id="rId3"/>
            </p:custDataLst>
          </p:nvPr>
        </p:nvSpPr>
        <p:spPr>
          <a:xfrm>
            <a:off x="1014984" y="1927832"/>
            <a:ext cx="164544" cy="114987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文本框 4"/>
          <p:cNvSpPr txBox="1"/>
          <p:nvPr>
            <p:custDataLst>
              <p:tags r:id="rId4"/>
            </p:custDataLst>
          </p:nvPr>
        </p:nvSpPr>
        <p:spPr>
          <a:xfrm>
            <a:off x="1526438" y="2027034"/>
            <a:ext cx="4278372" cy="951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案例背景：某油田开采项目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39"/>
          <p:cNvSpPr/>
          <p:nvPr>
            <p:custDataLst>
              <p:tags r:id="rId5"/>
            </p:custDataLst>
          </p:nvPr>
        </p:nvSpPr>
        <p:spPr>
          <a:xfrm>
            <a:off x="1352389" y="3292898"/>
            <a:ext cx="4554828" cy="114987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5"/>
          <p:cNvSpPr/>
          <p:nvPr>
            <p:custDataLst>
              <p:tags r:id="rId6"/>
            </p:custDataLst>
          </p:nvPr>
        </p:nvSpPr>
        <p:spPr>
          <a:xfrm>
            <a:off x="1014984" y="3292898"/>
            <a:ext cx="164544" cy="114987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文本框 41"/>
          <p:cNvSpPr txBox="1"/>
          <p:nvPr>
            <p:custDataLst>
              <p:tags r:id="rId7"/>
            </p:custDataLst>
          </p:nvPr>
        </p:nvSpPr>
        <p:spPr>
          <a:xfrm>
            <a:off x="1526438" y="3392099"/>
            <a:ext cx="4278372" cy="951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开采方法：钻井、压裂、注水等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12"/>
          <p:cNvSpPr/>
          <p:nvPr>
            <p:custDataLst>
              <p:tags r:id="rId8"/>
            </p:custDataLst>
          </p:nvPr>
        </p:nvSpPr>
        <p:spPr>
          <a:xfrm>
            <a:off x="1352389" y="4657963"/>
            <a:ext cx="4554828" cy="114987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17"/>
          <p:cNvSpPr/>
          <p:nvPr>
            <p:custDataLst>
              <p:tags r:id="rId9"/>
            </p:custDataLst>
          </p:nvPr>
        </p:nvSpPr>
        <p:spPr>
          <a:xfrm>
            <a:off x="1014984" y="4657963"/>
            <a:ext cx="164544" cy="114987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文本框 19"/>
          <p:cNvSpPr txBox="1"/>
          <p:nvPr>
            <p:custDataLst>
              <p:tags r:id="rId10"/>
            </p:custDataLst>
          </p:nvPr>
        </p:nvSpPr>
        <p:spPr>
          <a:xfrm>
            <a:off x="1526438" y="4757165"/>
            <a:ext cx="4278372" cy="951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遇到的问题：地层压力高、岩石硬度大等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49"/>
          <p:cNvSpPr/>
          <p:nvPr>
            <p:custDataLst>
              <p:tags r:id="rId11"/>
            </p:custDataLst>
          </p:nvPr>
        </p:nvSpPr>
        <p:spPr>
          <a:xfrm>
            <a:off x="6618998" y="1927832"/>
            <a:ext cx="4554828" cy="114987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26"/>
          <p:cNvSpPr/>
          <p:nvPr>
            <p:custDataLst>
              <p:tags r:id="rId12"/>
            </p:custDataLst>
          </p:nvPr>
        </p:nvSpPr>
        <p:spPr>
          <a:xfrm>
            <a:off x="6281593" y="1927832"/>
            <a:ext cx="164544" cy="114987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文本框 27"/>
          <p:cNvSpPr txBox="1"/>
          <p:nvPr>
            <p:custDataLst>
              <p:tags r:id="rId13"/>
            </p:custDataLst>
          </p:nvPr>
        </p:nvSpPr>
        <p:spPr>
          <a:xfrm>
            <a:off x="6793047" y="2027034"/>
            <a:ext cx="4278372" cy="951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解决方案：优化钻井工艺、提高压裂效果等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矩形 64"/>
          <p:cNvSpPr/>
          <p:nvPr>
            <p:custDataLst>
              <p:tags r:id="rId14"/>
            </p:custDataLst>
          </p:nvPr>
        </p:nvSpPr>
        <p:spPr>
          <a:xfrm>
            <a:off x="6618998" y="3292898"/>
            <a:ext cx="4554828" cy="1149879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65"/>
          <p:cNvSpPr/>
          <p:nvPr>
            <p:custDataLst>
              <p:tags r:id="rId15"/>
            </p:custDataLst>
          </p:nvPr>
        </p:nvSpPr>
        <p:spPr>
          <a:xfrm>
            <a:off x="6281593" y="3292898"/>
            <a:ext cx="164544" cy="1149879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文本框 66"/>
          <p:cNvSpPr txBox="1"/>
          <p:nvPr>
            <p:custDataLst>
              <p:tags r:id="rId16"/>
            </p:custDataLst>
          </p:nvPr>
        </p:nvSpPr>
        <p:spPr>
          <a:xfrm>
            <a:off x="6793047" y="3392099"/>
            <a:ext cx="4278372" cy="951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效果评估：提高了开采效率，降低了成本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矩形 67"/>
          <p:cNvSpPr/>
          <p:nvPr>
            <p:custDataLst>
              <p:tags r:id="rId17"/>
            </p:custDataLst>
          </p:nvPr>
        </p:nvSpPr>
        <p:spPr>
          <a:xfrm>
            <a:off x="6618998" y="4657963"/>
            <a:ext cx="4554828" cy="1149879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矩形 68"/>
          <p:cNvSpPr/>
          <p:nvPr>
            <p:custDataLst>
              <p:tags r:id="rId18"/>
            </p:custDataLst>
          </p:nvPr>
        </p:nvSpPr>
        <p:spPr>
          <a:xfrm>
            <a:off x="6281593" y="4657963"/>
            <a:ext cx="164544" cy="1149879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文本框 69"/>
          <p:cNvSpPr txBox="1"/>
          <p:nvPr>
            <p:custDataLst>
              <p:tags r:id="rId19"/>
            </p:custDataLst>
          </p:nvPr>
        </p:nvSpPr>
        <p:spPr>
          <a:xfrm>
            <a:off x="6793047" y="4757165"/>
            <a:ext cx="4278372" cy="951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经验总结：技术创新、优化管理、加强团队合作等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石油开采技术应用</a:t>
            </a:r>
            <a:endParaRPr lang="zh-CN" altLang="en-US"/>
          </a:p>
        </p:txBody>
      </p:sp>
      <p:sp>
        <p:nvSpPr>
          <p:cNvPr id="10491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技术应用范围</a:t>
            </a:r>
            <a:endParaRPr lang="zh-CN" altLang="en-US"/>
          </a:p>
        </p:txBody>
      </p:sp>
      <p:sp>
        <p:nvSpPr>
          <p:cNvPr id="104921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926919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14" name="矩形 65"/>
          <p:cNvSpPr/>
          <p:nvPr>
            <p:custDataLst>
              <p:tags r:id="rId3"/>
            </p:custDataLst>
          </p:nvPr>
        </p:nvSpPr>
        <p:spPr>
          <a:xfrm>
            <a:off x="1827458" y="2090756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文本框 66"/>
          <p:cNvSpPr txBox="1"/>
          <p:nvPr>
            <p:custDataLst>
              <p:tags r:id="rId4"/>
            </p:custDataLst>
          </p:nvPr>
        </p:nvSpPr>
        <p:spPr>
          <a:xfrm>
            <a:off x="2159924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石油开采技术应用于陆地、海洋和地下等不同环境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1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57394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69"/>
          <p:cNvSpPr/>
          <p:nvPr>
            <p:custDataLst>
              <p:tags r:id="rId6"/>
            </p:custDataLst>
          </p:nvPr>
        </p:nvSpPr>
        <p:spPr>
          <a:xfrm>
            <a:off x="6357375" y="2090756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文本框 70"/>
          <p:cNvSpPr txBox="1"/>
          <p:nvPr>
            <p:custDataLst>
              <p:tags r:id="rId7"/>
            </p:custDataLst>
          </p:nvPr>
        </p:nvSpPr>
        <p:spPr>
          <a:xfrm>
            <a:off x="6690400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技术应用包括钻井、完井、采油、储运等各个环节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2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926919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26" name="文本框 74"/>
          <p:cNvSpPr txBox="1"/>
          <p:nvPr>
            <p:custDataLst>
              <p:tags r:id="rId9"/>
            </p:custDataLst>
          </p:nvPr>
        </p:nvSpPr>
        <p:spPr>
          <a:xfrm>
            <a:off x="2159924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技术应用需要根据不同地质条件和油藏特点进行选择和优化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28" name="矩形 73"/>
          <p:cNvSpPr/>
          <p:nvPr>
            <p:custDataLst>
              <p:tags r:id="rId10"/>
            </p:custDataLst>
          </p:nvPr>
        </p:nvSpPr>
        <p:spPr>
          <a:xfrm>
            <a:off x="1827458" y="4315204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08242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矩形 84"/>
          <p:cNvSpPr/>
          <p:nvPr>
            <p:custDataLst>
              <p:tags r:id="rId12"/>
            </p:custDataLst>
          </p:nvPr>
        </p:nvSpPr>
        <p:spPr>
          <a:xfrm>
            <a:off x="6408782" y="4315204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文本框 85"/>
          <p:cNvSpPr txBox="1"/>
          <p:nvPr>
            <p:custDataLst>
              <p:tags r:id="rId13"/>
            </p:custDataLst>
          </p:nvPr>
        </p:nvSpPr>
        <p:spPr>
          <a:xfrm>
            <a:off x="6741248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技术应用需要不断更新和改进，以提高开采效率和降低成本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技术应用方法</a:t>
            </a:r>
            <a:endParaRPr lang="zh-CN" altLang="en-US"/>
          </a:p>
        </p:txBody>
      </p:sp>
      <p:sp>
        <p:nvSpPr>
          <p:cNvPr id="1049272" name="矩形 5"/>
          <p:cNvSpPr/>
          <p:nvPr>
            <p:custDataLst>
              <p:tags r:id="rId2"/>
            </p:custDataLst>
          </p:nvPr>
        </p:nvSpPr>
        <p:spPr>
          <a:xfrm>
            <a:off x="1538579" y="1778461"/>
            <a:ext cx="2827342" cy="1940411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4" name="矩形 10"/>
          <p:cNvSpPr/>
          <p:nvPr>
            <p:custDataLst>
              <p:tags r:id="rId3"/>
            </p:custDataLst>
          </p:nvPr>
        </p:nvSpPr>
        <p:spPr>
          <a:xfrm>
            <a:off x="1844021" y="1773936"/>
            <a:ext cx="458163" cy="237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6" name="TextBox 2"/>
          <p:cNvSpPr txBox="1"/>
          <p:nvPr>
            <p:custDataLst>
              <p:tags r:id="rId4"/>
            </p:custDataLst>
          </p:nvPr>
        </p:nvSpPr>
        <p:spPr>
          <a:xfrm>
            <a:off x="1672069" y="2441384"/>
            <a:ext cx="2536650" cy="1137694"/>
          </a:xfrm>
          <a:prstGeom prst="rect">
            <a:avLst/>
          </a:prstGeom>
          <a:noFill/>
        </p:spPr>
        <p:txBody>
          <a:bodyPr wrap="square" rtlCol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钻井技术：包括定向钻井、水平钻井、多分支钻井等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78" name="矩形 6"/>
          <p:cNvSpPr/>
          <p:nvPr>
            <p:custDataLst>
              <p:tags r:id="rId5"/>
            </p:custDataLst>
          </p:nvPr>
        </p:nvSpPr>
        <p:spPr>
          <a:xfrm>
            <a:off x="4681240" y="1778461"/>
            <a:ext cx="2827342" cy="1940411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0" name="矩形 11"/>
          <p:cNvSpPr/>
          <p:nvPr>
            <p:custDataLst>
              <p:tags r:id="rId6"/>
            </p:custDataLst>
          </p:nvPr>
        </p:nvSpPr>
        <p:spPr>
          <a:xfrm>
            <a:off x="5003651" y="1773936"/>
            <a:ext cx="458163" cy="237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2" name="TextBox 2"/>
          <p:cNvSpPr txBox="1"/>
          <p:nvPr>
            <p:custDataLst>
              <p:tags r:id="rId7"/>
            </p:custDataLst>
          </p:nvPr>
        </p:nvSpPr>
        <p:spPr>
          <a:xfrm>
            <a:off x="4814730" y="2441384"/>
            <a:ext cx="2536650" cy="1137694"/>
          </a:xfrm>
          <a:prstGeom prst="rect">
            <a:avLst/>
          </a:prstGeom>
          <a:noFill/>
        </p:spPr>
        <p:txBody>
          <a:bodyPr wrap="square" rtlCol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完井技术：包括射孔完井、酸化完井、压裂完井等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84" name="矩形 7"/>
          <p:cNvSpPr/>
          <p:nvPr>
            <p:custDataLst>
              <p:tags r:id="rId8"/>
            </p:custDataLst>
          </p:nvPr>
        </p:nvSpPr>
        <p:spPr>
          <a:xfrm>
            <a:off x="7823335" y="1778461"/>
            <a:ext cx="2827342" cy="1940411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6" name="矩形 12"/>
          <p:cNvSpPr/>
          <p:nvPr>
            <p:custDataLst>
              <p:tags r:id="rId9"/>
            </p:custDataLst>
          </p:nvPr>
        </p:nvSpPr>
        <p:spPr>
          <a:xfrm>
            <a:off x="8162716" y="1773936"/>
            <a:ext cx="458163" cy="237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8" name="TextBox 2"/>
          <p:cNvSpPr txBox="1"/>
          <p:nvPr>
            <p:custDataLst>
              <p:tags r:id="rId10"/>
            </p:custDataLst>
          </p:nvPr>
        </p:nvSpPr>
        <p:spPr>
          <a:xfrm>
            <a:off x="7956825" y="2441384"/>
            <a:ext cx="2536650" cy="1137694"/>
          </a:xfrm>
          <a:prstGeom prst="rect">
            <a:avLst/>
          </a:prstGeom>
          <a:noFill/>
        </p:spPr>
        <p:txBody>
          <a:bodyPr wrap="square" rtlCol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采油技术：包括自喷采油、机械采油、化学采油等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90" name="矩形 33"/>
          <p:cNvSpPr/>
          <p:nvPr>
            <p:custDataLst>
              <p:tags r:id="rId11"/>
            </p:custDataLst>
          </p:nvPr>
        </p:nvSpPr>
        <p:spPr>
          <a:xfrm>
            <a:off x="3113869" y="4021764"/>
            <a:ext cx="2827342" cy="1940411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2" name="矩形 37"/>
          <p:cNvSpPr/>
          <p:nvPr>
            <p:custDataLst>
              <p:tags r:id="rId12"/>
            </p:custDataLst>
          </p:nvPr>
        </p:nvSpPr>
        <p:spPr>
          <a:xfrm>
            <a:off x="3419311" y="4017239"/>
            <a:ext cx="458163" cy="237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4" name="TextBox 2"/>
          <p:cNvSpPr txBox="1"/>
          <p:nvPr>
            <p:custDataLst>
              <p:tags r:id="rId13"/>
            </p:custDataLst>
          </p:nvPr>
        </p:nvSpPr>
        <p:spPr>
          <a:xfrm>
            <a:off x="3247358" y="4684687"/>
            <a:ext cx="2536650" cy="1137694"/>
          </a:xfrm>
          <a:prstGeom prst="rect">
            <a:avLst/>
          </a:prstGeom>
          <a:noFill/>
        </p:spPr>
        <p:txBody>
          <a:bodyPr wrap="square" rtlCol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油气集输技术：包括油气分离、油气计量、油气输送等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96" name="矩形 34"/>
          <p:cNvSpPr/>
          <p:nvPr>
            <p:custDataLst>
              <p:tags r:id="rId14"/>
            </p:custDataLst>
          </p:nvPr>
        </p:nvSpPr>
        <p:spPr>
          <a:xfrm>
            <a:off x="6256530" y="4021764"/>
            <a:ext cx="2827342" cy="1940411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8" name="矩形 38"/>
          <p:cNvSpPr/>
          <p:nvPr>
            <p:custDataLst>
              <p:tags r:id="rId15"/>
            </p:custDataLst>
          </p:nvPr>
        </p:nvSpPr>
        <p:spPr>
          <a:xfrm>
            <a:off x="6578941" y="4017239"/>
            <a:ext cx="458163" cy="237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0" name="TextBox 2"/>
          <p:cNvSpPr txBox="1"/>
          <p:nvPr>
            <p:custDataLst>
              <p:tags r:id="rId16"/>
            </p:custDataLst>
          </p:nvPr>
        </p:nvSpPr>
        <p:spPr>
          <a:xfrm>
            <a:off x="6390019" y="4684687"/>
            <a:ext cx="2536650" cy="1137694"/>
          </a:xfrm>
          <a:prstGeom prst="rect">
            <a:avLst/>
          </a:prstGeom>
          <a:noFill/>
        </p:spPr>
        <p:txBody>
          <a:bodyPr wrap="square" rtlCol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环境保护技术：包括废弃物处理、污染防治、生态修复等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技术应用效果</a:t>
            </a:r>
            <a:endParaRPr lang="zh-CN" altLang="en-US"/>
          </a:p>
        </p:txBody>
      </p:sp>
      <p:sp>
        <p:nvSpPr>
          <p:cNvPr id="1049338" name="任意多边形 20"/>
          <p:cNvSpPr/>
          <p:nvPr>
            <p:custDataLst>
              <p:tags r:id="rId2"/>
            </p:custDataLst>
          </p:nvPr>
        </p:nvSpPr>
        <p:spPr>
          <a:xfrm rot="2700000">
            <a:off x="2248630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936743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提高开采效率：采用先进的开采技术，提高了石油开采的效率。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42"/>
          <p:cNvSpPr/>
          <p:nvPr>
            <p:custDataLst>
              <p:tags r:id="rId4"/>
            </p:custDataLst>
          </p:nvPr>
        </p:nvSpPr>
        <p:spPr>
          <a:xfrm>
            <a:off x="2052489" y="2965036"/>
            <a:ext cx="1516214" cy="10737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4" name="任意多边形 18"/>
          <p:cNvSpPr/>
          <p:nvPr>
            <p:custDataLst>
              <p:tags r:id="rId5"/>
            </p:custDataLst>
          </p:nvPr>
        </p:nvSpPr>
        <p:spPr>
          <a:xfrm rot="5400000">
            <a:off x="443811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2565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降低成本：通过优化开采工艺，降低了石油开采的成本。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矩形 43"/>
          <p:cNvSpPr/>
          <p:nvPr>
            <p:custDataLst>
              <p:tags r:id="rId7"/>
            </p:custDataLst>
          </p:nvPr>
        </p:nvSpPr>
        <p:spPr>
          <a:xfrm>
            <a:off x="4241970" y="2965036"/>
            <a:ext cx="1516214" cy="10737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2702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1513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保护环境：采用环保型开采技术，减少了对环境的污染。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矩形 44"/>
          <p:cNvSpPr/>
          <p:nvPr>
            <p:custDataLst>
              <p:tags r:id="rId10"/>
            </p:custDataLst>
          </p:nvPr>
        </p:nvSpPr>
        <p:spPr>
          <a:xfrm>
            <a:off x="6430310" y="2965036"/>
            <a:ext cx="1516214" cy="10737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8815932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504045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提高石油品质：通过改进开采技术，提高了石油的品质。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45"/>
          <p:cNvSpPr/>
          <p:nvPr>
            <p:custDataLst>
              <p:tags r:id="rId13"/>
            </p:custDataLst>
          </p:nvPr>
        </p:nvSpPr>
        <p:spPr>
          <a:xfrm>
            <a:off x="8619791" y="2965036"/>
            <a:ext cx="1516214" cy="10737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技术应用问题与解决方案</a:t>
            </a:r>
            <a:endParaRPr lang="zh-CN" altLang="en-US"/>
          </a:p>
        </p:txBody>
      </p:sp>
      <p:sp>
        <p:nvSpPr>
          <p:cNvPr id="1049398" name="圆角矩形 3"/>
          <p:cNvSpPr/>
          <p:nvPr>
            <p:custDataLst>
              <p:tags r:id="rId2"/>
            </p:custDataLst>
          </p:nvPr>
        </p:nvSpPr>
        <p:spPr>
          <a:xfrm>
            <a:off x="1261442" y="1773936"/>
            <a:ext cx="4400948" cy="1919285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正文"/>
          <p:cNvSpPr txBox="1"/>
          <p:nvPr>
            <p:custDataLst>
              <p:tags r:id="rId3"/>
            </p:custDataLst>
          </p:nvPr>
        </p:nvSpPr>
        <p:spPr>
          <a:xfrm>
            <a:off x="1667121" y="2602705"/>
            <a:ext cx="4000493" cy="1089935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解决方案：采用定向钻井技术，提高钻井效率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02" name="标题"/>
          <p:cNvSpPr txBox="1"/>
          <p:nvPr>
            <p:custDataLst>
              <p:tags r:id="rId4"/>
            </p:custDataLst>
          </p:nvPr>
        </p:nvSpPr>
        <p:spPr>
          <a:xfrm>
            <a:off x="1667121" y="2179034"/>
            <a:ext cx="3269806" cy="41380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000" b="1" spc="300">
                <a:solidFill>
                  <a:schemeClr val="accent1"/>
                </a:solidFill>
                <a:latin typeface="+mj-ea"/>
                <a:ea typeface="+mj-ea"/>
              </a:rPr>
              <a:t>问题：钻井过程中遇到复杂地质条件，导致钻井效率低下 解决方案：采用定向钻井技术，提高钻井效率</a:t>
            </a:r>
            <a:endParaRPr lang="zh-CN" altLang="en-US" sz="1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404" name="任意多边形: 形状 23"/>
          <p:cNvSpPr>
            <a:spLocks noChangeAspect="1"/>
          </p:cNvSpPr>
          <p:nvPr>
            <p:custDataLst>
              <p:tags r:id="rId5"/>
            </p:custDataLst>
          </p:nvPr>
        </p:nvSpPr>
        <p:spPr>
          <a:xfrm rot="5400000" flipV="1">
            <a:off x="902773" y="2443683"/>
            <a:ext cx="726043" cy="367374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1049406" name="圆角矩形 7"/>
          <p:cNvSpPr/>
          <p:nvPr>
            <p:custDataLst>
              <p:tags r:id="rId6"/>
            </p:custDataLst>
          </p:nvPr>
        </p:nvSpPr>
        <p:spPr>
          <a:xfrm>
            <a:off x="6705896" y="1773936"/>
            <a:ext cx="4400948" cy="1919285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正文"/>
          <p:cNvSpPr txBox="1"/>
          <p:nvPr>
            <p:custDataLst>
              <p:tags r:id="rId7"/>
            </p:custDataLst>
          </p:nvPr>
        </p:nvSpPr>
        <p:spPr>
          <a:xfrm>
            <a:off x="7106932" y="2602705"/>
            <a:ext cx="4000493" cy="1089935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解决方案：采用压裂技术，提高油层压力，增加原油产量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10" name="标题"/>
          <p:cNvSpPr txBox="1"/>
          <p:nvPr>
            <p:custDataLst>
              <p:tags r:id="rId8"/>
            </p:custDataLst>
          </p:nvPr>
        </p:nvSpPr>
        <p:spPr>
          <a:xfrm>
            <a:off x="7106932" y="2179034"/>
            <a:ext cx="3269806" cy="41380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000" b="1" spc="300">
                <a:solidFill>
                  <a:schemeClr val="accent1"/>
                </a:solidFill>
                <a:latin typeface="+mj-ea"/>
                <a:ea typeface="+mj-ea"/>
              </a:rPr>
              <a:t>问题：石油开采过程中出现油层压力下降，影响原油产量 解决方案：采用压裂技术，提高油层压力，增加原油产量</a:t>
            </a:r>
            <a:endParaRPr lang="zh-CN" altLang="en-US" sz="1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412" name="任意多边形: 形状 23"/>
          <p:cNvSpPr>
            <a:spLocks noChangeAspect="1"/>
          </p:cNvSpPr>
          <p:nvPr>
            <p:custDataLst>
              <p:tags r:id="rId9"/>
            </p:custDataLst>
          </p:nvPr>
        </p:nvSpPr>
        <p:spPr>
          <a:xfrm rot="5400000" flipV="1">
            <a:off x="6342584" y="2443683"/>
            <a:ext cx="726043" cy="367374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1049414" name="圆角矩形 10"/>
          <p:cNvSpPr/>
          <p:nvPr>
            <p:custDataLst>
              <p:tags r:id="rId10"/>
            </p:custDataLst>
          </p:nvPr>
        </p:nvSpPr>
        <p:spPr>
          <a:xfrm>
            <a:off x="1261442" y="4043184"/>
            <a:ext cx="4400948" cy="1919285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正文"/>
          <p:cNvSpPr txBox="1"/>
          <p:nvPr>
            <p:custDataLst>
              <p:tags r:id="rId11"/>
            </p:custDataLst>
          </p:nvPr>
        </p:nvSpPr>
        <p:spPr>
          <a:xfrm>
            <a:off x="1667121" y="4871953"/>
            <a:ext cx="4000493" cy="1089935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解决方案：采用环保技术，减少废弃物的产生和排放，保护生态环境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18" name="标题"/>
          <p:cNvSpPr txBox="1"/>
          <p:nvPr>
            <p:custDataLst>
              <p:tags r:id="rId12"/>
            </p:custDataLst>
          </p:nvPr>
        </p:nvSpPr>
        <p:spPr>
          <a:xfrm>
            <a:off x="1667121" y="4448282"/>
            <a:ext cx="3269806" cy="41380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000" b="1" spc="300">
                <a:solidFill>
                  <a:schemeClr val="accent1"/>
                </a:solidFill>
                <a:latin typeface="+mj-ea"/>
                <a:ea typeface="+mj-ea"/>
              </a:rPr>
              <a:t>问题：石油开采过程中产生的废弃物对环境造成污染 解决方案：采用环保技术，减少废弃物的产生和排放，保护生态环境</a:t>
            </a:r>
            <a:endParaRPr lang="zh-CN" altLang="en-US" sz="1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420" name="任意多边形: 形状 23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 rot="5400000" flipV="1">
            <a:off x="902773" y="4712931"/>
            <a:ext cx="726043" cy="367374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1049422" name="圆角矩形 9"/>
          <p:cNvSpPr/>
          <p:nvPr>
            <p:custDataLst>
              <p:tags r:id="rId14"/>
            </p:custDataLst>
          </p:nvPr>
        </p:nvSpPr>
        <p:spPr>
          <a:xfrm>
            <a:off x="6701253" y="4043184"/>
            <a:ext cx="4400948" cy="1919285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正文"/>
          <p:cNvSpPr txBox="1"/>
          <p:nvPr>
            <p:custDataLst>
              <p:tags r:id="rId15"/>
            </p:custDataLst>
          </p:nvPr>
        </p:nvSpPr>
        <p:spPr>
          <a:xfrm>
            <a:off x="7106932" y="4871953"/>
            <a:ext cx="4000493" cy="1089935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解决方案：采用安全技术，提高安全生产水平，减少安全事故的发生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26" name="标题"/>
          <p:cNvSpPr txBox="1"/>
          <p:nvPr>
            <p:custDataLst>
              <p:tags r:id="rId16"/>
            </p:custDataLst>
          </p:nvPr>
        </p:nvSpPr>
        <p:spPr>
          <a:xfrm>
            <a:off x="7106932" y="4448282"/>
            <a:ext cx="3269806" cy="41380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000" b="1" spc="300">
                <a:solidFill>
                  <a:schemeClr val="accent1"/>
                </a:solidFill>
                <a:latin typeface="+mj-ea"/>
                <a:ea typeface="+mj-ea"/>
              </a:rPr>
              <a:t>问题：石油开采过程中出现安全事故 解决方案：采用安全技术，提高安全生产水平，减少安全事故的发生</a:t>
            </a:r>
            <a:endParaRPr lang="zh-CN" altLang="en-US" sz="1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428" name="任意多边形: 形状 23"/>
          <p:cNvSpPr>
            <a:spLocks noChangeAspect="1"/>
          </p:cNvSpPr>
          <p:nvPr>
            <p:custDataLst>
              <p:tags r:id="rId17"/>
            </p:custDataLst>
          </p:nvPr>
        </p:nvSpPr>
        <p:spPr>
          <a:xfrm rot="5400000" flipV="1">
            <a:off x="6342584" y="4712931"/>
            <a:ext cx="726043" cy="367374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石油开采经验总结</a:t>
            </a:r>
            <a:endParaRPr lang="zh-CN" altLang="en-US"/>
          </a:p>
        </p:txBody>
      </p:sp>
      <p:sp>
        <p:nvSpPr>
          <p:cNvPr id="10494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经验总结内容</a:t>
            </a:r>
            <a:endParaRPr lang="zh-CN" altLang="en-US"/>
          </a:p>
        </p:txBody>
      </p:sp>
      <p:sp>
        <p:nvSpPr>
          <p:cNvPr id="1049508" name="圆角矩形 3"/>
          <p:cNvSpPr/>
          <p:nvPr>
            <p:custDataLst>
              <p:tags r:id="rId2"/>
            </p:custDataLst>
          </p:nvPr>
        </p:nvSpPr>
        <p:spPr>
          <a:xfrm rot="16200000">
            <a:off x="2961655" y="1405173"/>
            <a:ext cx="1039646" cy="493201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圆角矩形 4"/>
          <p:cNvSpPr/>
          <p:nvPr>
            <p:custDataLst>
              <p:tags r:id="rId3"/>
            </p:custDataLst>
          </p:nvPr>
        </p:nvSpPr>
        <p:spPr>
          <a:xfrm rot="16200000">
            <a:off x="2961655" y="104408"/>
            <a:ext cx="1039646" cy="49316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圆角矩形 11"/>
          <p:cNvSpPr/>
          <p:nvPr>
            <p:custDataLst>
              <p:tags r:id="rId4"/>
            </p:custDataLst>
          </p:nvPr>
        </p:nvSpPr>
        <p:spPr>
          <a:xfrm rot="16200000">
            <a:off x="8187998" y="101423"/>
            <a:ext cx="1039646" cy="493201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圆角矩形 10"/>
          <p:cNvSpPr/>
          <p:nvPr>
            <p:custDataLst>
              <p:tags r:id="rId5"/>
            </p:custDataLst>
          </p:nvPr>
        </p:nvSpPr>
        <p:spPr>
          <a:xfrm rot="16200000">
            <a:off x="2961655" y="2702357"/>
            <a:ext cx="1039646" cy="49316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圆角矩形 31"/>
          <p:cNvSpPr/>
          <p:nvPr>
            <p:custDataLst>
              <p:tags r:id="rId6"/>
            </p:custDataLst>
          </p:nvPr>
        </p:nvSpPr>
        <p:spPr>
          <a:xfrm rot="16200000">
            <a:off x="8187998" y="1400995"/>
            <a:ext cx="1039646" cy="493201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圆角矩形 34"/>
          <p:cNvSpPr/>
          <p:nvPr>
            <p:custDataLst>
              <p:tags r:id="rId7"/>
            </p:custDataLst>
          </p:nvPr>
        </p:nvSpPr>
        <p:spPr>
          <a:xfrm rot="16200000">
            <a:off x="8187998" y="2700566"/>
            <a:ext cx="1039646" cy="49320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文本框 5"/>
          <p:cNvSpPr txBox="1"/>
          <p:nvPr>
            <p:custDataLst>
              <p:tags r:id="rId8"/>
            </p:custDataLst>
          </p:nvPr>
        </p:nvSpPr>
        <p:spPr>
          <a:xfrm>
            <a:off x="6421607" y="4647834"/>
            <a:ext cx="4724577" cy="103879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技术创新：不断研发新技术和新设备，提高开采效率和效益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22" name="文本框 6"/>
          <p:cNvSpPr txBox="1"/>
          <p:nvPr>
            <p:custDataLst>
              <p:tags r:id="rId9"/>
            </p:custDataLst>
          </p:nvPr>
        </p:nvSpPr>
        <p:spPr>
          <a:xfrm>
            <a:off x="6421607" y="3348262"/>
            <a:ext cx="4724577" cy="103879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成本控制：优化成本控制，提高经济效益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24" name="文本框 13"/>
          <p:cNvSpPr txBox="1"/>
          <p:nvPr>
            <p:custDataLst>
              <p:tags r:id="rId10"/>
            </p:custDataLst>
          </p:nvPr>
        </p:nvSpPr>
        <p:spPr>
          <a:xfrm>
            <a:off x="1195264" y="4648431"/>
            <a:ext cx="4724577" cy="1039646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环境保护：注重环境保护，减少对环境的影响和污染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26" name="文本框 14"/>
          <p:cNvSpPr txBox="1"/>
          <p:nvPr>
            <p:custDataLst>
              <p:tags r:id="rId11"/>
            </p:custDataLst>
          </p:nvPr>
        </p:nvSpPr>
        <p:spPr>
          <a:xfrm>
            <a:off x="6421607" y="2048691"/>
            <a:ext cx="4724577" cy="103879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安全管理：加强安全管理，确保生产安全和员工健康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28" name="文本框 15"/>
          <p:cNvSpPr txBox="1"/>
          <p:nvPr>
            <p:custDataLst>
              <p:tags r:id="rId12"/>
            </p:custDataLst>
          </p:nvPr>
        </p:nvSpPr>
        <p:spPr>
          <a:xfrm>
            <a:off x="1195264" y="2050482"/>
            <a:ext cx="4724577" cy="1039646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钻井技术：选择合适的钻井技术和设备，提高钻井效率和成功率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30" name="文本框 16"/>
          <p:cNvSpPr txBox="1"/>
          <p:nvPr>
            <p:custDataLst>
              <p:tags r:id="rId13"/>
            </p:custDataLst>
          </p:nvPr>
        </p:nvSpPr>
        <p:spPr>
          <a:xfrm>
            <a:off x="1195264" y="3352441"/>
            <a:ext cx="4724577" cy="103879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采油技术：采用先进的采油技术和设备，提高采油率和采收率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32" name="圆角矩形 7"/>
          <p:cNvSpPr/>
          <p:nvPr>
            <p:custDataLst>
              <p:tags r:id="rId14"/>
            </p:custDataLst>
          </p:nvPr>
        </p:nvSpPr>
        <p:spPr>
          <a:xfrm rot="16200000">
            <a:off x="550553" y="3816275"/>
            <a:ext cx="1037935" cy="108646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34" name="圆角矩形 8"/>
          <p:cNvSpPr/>
          <p:nvPr>
            <p:custDataLst>
              <p:tags r:id="rId15"/>
            </p:custDataLst>
          </p:nvPr>
        </p:nvSpPr>
        <p:spPr>
          <a:xfrm rot="16200000">
            <a:off x="550553" y="2515510"/>
            <a:ext cx="1037935" cy="108646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36" name="圆角矩形 12"/>
          <p:cNvSpPr/>
          <p:nvPr>
            <p:custDataLst>
              <p:tags r:id="rId16"/>
            </p:custDataLst>
          </p:nvPr>
        </p:nvSpPr>
        <p:spPr>
          <a:xfrm rot="16200000">
            <a:off x="5776896" y="2513122"/>
            <a:ext cx="1037935" cy="108646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38" name="圆角矩形 27"/>
          <p:cNvSpPr/>
          <p:nvPr>
            <p:custDataLst>
              <p:tags r:id="rId17"/>
            </p:custDataLst>
          </p:nvPr>
        </p:nvSpPr>
        <p:spPr>
          <a:xfrm rot="16200000">
            <a:off x="550553" y="5112862"/>
            <a:ext cx="1037935" cy="108646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40" name="圆角矩形 32"/>
          <p:cNvSpPr/>
          <p:nvPr>
            <p:custDataLst>
              <p:tags r:id="rId18"/>
            </p:custDataLst>
          </p:nvPr>
        </p:nvSpPr>
        <p:spPr>
          <a:xfrm rot="16200000">
            <a:off x="5776896" y="3812694"/>
            <a:ext cx="1037935" cy="108646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2" name="圆角矩形 35"/>
          <p:cNvSpPr/>
          <p:nvPr>
            <p:custDataLst>
              <p:tags r:id="rId19"/>
            </p:custDataLst>
          </p:nvPr>
        </p:nvSpPr>
        <p:spPr>
          <a:xfrm rot="16200000">
            <a:off x="5776896" y="5112265"/>
            <a:ext cx="1037935" cy="108646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经验总结方法</a:t>
            </a:r>
            <a:endParaRPr lang="zh-CN" altLang="en-US"/>
          </a:p>
        </p:txBody>
      </p:sp>
      <p:sp>
        <p:nvSpPr>
          <p:cNvPr id="1049580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643672" y="2133580"/>
            <a:ext cx="658448" cy="191482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2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660727" y="4267238"/>
            <a:ext cx="625946" cy="171925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4" name="任意多边形 4"/>
          <p:cNvSpPr/>
          <p:nvPr>
            <p:custDataLst>
              <p:tags r:id="rId4"/>
            </p:custDataLst>
          </p:nvPr>
        </p:nvSpPr>
        <p:spPr>
          <a:xfrm>
            <a:off x="1113786" y="2759328"/>
            <a:ext cx="1719251" cy="259456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6" name="任意多边形 5"/>
          <p:cNvSpPr/>
          <p:nvPr>
            <p:custDataLst>
              <p:tags r:id="rId5"/>
            </p:custDataLst>
          </p:nvPr>
        </p:nvSpPr>
        <p:spPr>
          <a:xfrm flipV="1">
            <a:off x="1014984" y="2267669"/>
            <a:ext cx="1914823" cy="92070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1113786" y="3305092"/>
            <a:ext cx="1719251" cy="154901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6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收集数据：全面收集石油开采过程中的各种数据，包括产量、成本、设备状况等。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90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5765135" y="2132992"/>
            <a:ext cx="658448" cy="191594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2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5781602" y="4267238"/>
            <a:ext cx="625946" cy="171925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4" name="任意多边形 18"/>
          <p:cNvSpPr/>
          <p:nvPr>
            <p:custDataLst>
              <p:tags r:id="rId9"/>
            </p:custDataLst>
          </p:nvPr>
        </p:nvSpPr>
        <p:spPr>
          <a:xfrm>
            <a:off x="5234661" y="2759328"/>
            <a:ext cx="1719251" cy="259456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6" name="任意多边形 19"/>
          <p:cNvSpPr/>
          <p:nvPr>
            <p:custDataLst>
              <p:tags r:id="rId10"/>
            </p:custDataLst>
          </p:nvPr>
        </p:nvSpPr>
        <p:spPr>
          <a:xfrm flipV="1">
            <a:off x="5136447" y="2267669"/>
            <a:ext cx="1915945" cy="92070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234661" y="3305092"/>
            <a:ext cx="1719251" cy="154901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6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制定解决方案：根据分析结果，制定针对性的解决方案，如改进技术、优化管理等。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00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7826455" y="2162398"/>
            <a:ext cx="658448" cy="191482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2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7843510" y="4295467"/>
            <a:ext cx="625946" cy="172037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4" name="任意多边形 25"/>
          <p:cNvSpPr/>
          <p:nvPr>
            <p:custDataLst>
              <p:tags r:id="rId14"/>
            </p:custDataLst>
          </p:nvPr>
        </p:nvSpPr>
        <p:spPr>
          <a:xfrm>
            <a:off x="7295981" y="2788145"/>
            <a:ext cx="1720372" cy="259456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6" name="任意多边形 26"/>
          <p:cNvSpPr/>
          <p:nvPr>
            <p:custDataLst>
              <p:tags r:id="rId15"/>
            </p:custDataLst>
          </p:nvPr>
        </p:nvSpPr>
        <p:spPr>
          <a:xfrm flipV="1">
            <a:off x="7198355" y="2296486"/>
            <a:ext cx="1914823" cy="92070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295981" y="3333910"/>
            <a:ext cx="1719251" cy="154901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6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实施与跟踪：将解决方案付诸实践，并对实施效果进行跟踪和评估，以便及时调整和优化。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10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3703815" y="2143578"/>
            <a:ext cx="658448" cy="191482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2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3720871" y="4277823"/>
            <a:ext cx="625946" cy="171925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4" name="任意多边形 11"/>
          <p:cNvSpPr/>
          <p:nvPr>
            <p:custDataLst>
              <p:tags r:id="rId19"/>
            </p:custDataLst>
          </p:nvPr>
        </p:nvSpPr>
        <p:spPr>
          <a:xfrm>
            <a:off x="3174518" y="2768737"/>
            <a:ext cx="1719251" cy="259456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6" name="任意多边形 12"/>
          <p:cNvSpPr/>
          <p:nvPr>
            <p:custDataLst>
              <p:tags r:id="rId20"/>
            </p:custDataLst>
          </p:nvPr>
        </p:nvSpPr>
        <p:spPr>
          <a:xfrm flipV="1">
            <a:off x="3075716" y="2277667"/>
            <a:ext cx="1914823" cy="92070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173342" y="3314502"/>
            <a:ext cx="1719251" cy="154901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6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分析问题：对收集到的数据进行深入分析，找出影响产量和成本的关键因素。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20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9887187" y="2162398"/>
            <a:ext cx="658448" cy="191482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2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9903654" y="4295467"/>
            <a:ext cx="625946" cy="172037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4" name="任意多边形 25"/>
          <p:cNvSpPr/>
          <p:nvPr>
            <p:custDataLst>
              <p:tags r:id="rId24"/>
            </p:custDataLst>
          </p:nvPr>
        </p:nvSpPr>
        <p:spPr>
          <a:xfrm>
            <a:off x="9356125" y="2788145"/>
            <a:ext cx="1720372" cy="259456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6" name="任意多边形 26"/>
          <p:cNvSpPr/>
          <p:nvPr>
            <p:custDataLst>
              <p:tags r:id="rId25"/>
            </p:custDataLst>
          </p:nvPr>
        </p:nvSpPr>
        <p:spPr>
          <a:xfrm flipV="1">
            <a:off x="9259087" y="2296486"/>
            <a:ext cx="1914823" cy="92070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356125" y="3333910"/>
            <a:ext cx="1719251" cy="154901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6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总结经验：总结成功经验和失败教训，形成一套适用于类似项目的经验总结方法。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经验总结结果</a:t>
            </a:r>
            <a:endParaRPr lang="zh-CN" altLang="en-US"/>
          </a:p>
        </p:txBody>
      </p:sp>
      <p:sp>
        <p:nvSpPr>
          <p:cNvPr id="1049666" name="任意多边形 20"/>
          <p:cNvSpPr/>
          <p:nvPr>
            <p:custDataLst>
              <p:tags r:id="rId2"/>
            </p:custDataLst>
          </p:nvPr>
        </p:nvSpPr>
        <p:spPr>
          <a:xfrm rot="2700000">
            <a:off x="2248630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6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936743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石油开采过程中，需要注意环境保护，减少对环境的影响。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矩形 42"/>
          <p:cNvSpPr/>
          <p:nvPr>
            <p:custDataLst>
              <p:tags r:id="rId4"/>
            </p:custDataLst>
          </p:nvPr>
        </p:nvSpPr>
        <p:spPr>
          <a:xfrm>
            <a:off x="2052489" y="2965036"/>
            <a:ext cx="1516214" cy="10737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2" name="任意多边形 18"/>
          <p:cNvSpPr/>
          <p:nvPr>
            <p:custDataLst>
              <p:tags r:id="rId5"/>
            </p:custDataLst>
          </p:nvPr>
        </p:nvSpPr>
        <p:spPr>
          <a:xfrm rot="5400000">
            <a:off x="443811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2565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采用先进的开采技术和设备，提高开采效率，降低成本。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6" name="矩形 43"/>
          <p:cNvSpPr/>
          <p:nvPr>
            <p:custDataLst>
              <p:tags r:id="rId7"/>
            </p:custDataLst>
          </p:nvPr>
        </p:nvSpPr>
        <p:spPr>
          <a:xfrm>
            <a:off x="4241970" y="2965036"/>
            <a:ext cx="1516214" cy="10737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2702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8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1513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加强安全管理，确保开采过程中的安全。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2" name="矩形 44"/>
          <p:cNvSpPr/>
          <p:nvPr>
            <p:custDataLst>
              <p:tags r:id="rId10"/>
            </p:custDataLst>
          </p:nvPr>
        </p:nvSpPr>
        <p:spPr>
          <a:xfrm>
            <a:off x="6430310" y="2965036"/>
            <a:ext cx="1516214" cy="10737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8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8815932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8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504045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注重人才培养，提高员工的技能水平和综合素质。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8" name="矩形 45"/>
          <p:cNvSpPr/>
          <p:nvPr>
            <p:custDataLst>
              <p:tags r:id="rId13"/>
            </p:custDataLst>
          </p:nvPr>
        </p:nvSpPr>
        <p:spPr>
          <a:xfrm>
            <a:off x="8619791" y="2965036"/>
            <a:ext cx="1516214" cy="10737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https://d.book118.com/178003104127006035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4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4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4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4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4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4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4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4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4*l_h_i*1_5_1"/>
  <p:tag name="KSO_WM_UNIT_INDEX" val="1_5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4*l_h_i*1_5_2"/>
  <p:tag name="KSO_WM_UNIT_INDEX" val="1_5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59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5_1"/>
  <p:tag name="KSO_WM_UNIT_INDEX" val="1_5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5_2"/>
  <p:tag name="KSO_WM_UNIT_INDEX" val="1_5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f*1_1_1"/>
  <p:tag name="KSO_WM_UNIT_INDEX" val="1_1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f*1_2_1"/>
  <p:tag name="KSO_WM_UNIT_INDEX" val="1_2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f*1_3_1"/>
  <p:tag name="KSO_WM_UNIT_INDEX" val="1_3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f*1_4_1"/>
  <p:tag name="KSO_WM_UNIT_INDEX" val="1_4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17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3"/>
  <p:tag name="KSO_WM_UNIT_INDEX" val="1_1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4"/>
  <p:tag name="KSO_WM_UNIT_INDEX" val="1_1_4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1_1"/>
  <p:tag name="KSO_WM_UNIT_INDEX" val="1_1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2"/>
  <p:tag name="KSO_WM_UNIT_INDEX" val="1_1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3"/>
  <p:tag name="KSO_WM_UNIT_INDEX" val="1_3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4"/>
  <p:tag name="KSO_WM_UNIT_INDEX" val="1_3_4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3_1"/>
  <p:tag name="KSO_WM_UNIT_INDEX" val="1_3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2"/>
  <p:tag name="KSO_WM_UNIT_INDEX" val="1_3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3"/>
  <p:tag name="KSO_WM_UNIT_INDEX" val="1_4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4"/>
  <p:tag name="KSO_WM_UNIT_INDEX" val="1_4_4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4_1"/>
  <p:tag name="KSO_WM_UNIT_INDEX" val="1_4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2"/>
  <p:tag name="KSO_WM_UNIT_INDEX" val="1_4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3"/>
  <p:tag name="KSO_WM_UNIT_INDEX" val="1_2_3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4"/>
  <p:tag name="KSO_WM_UNIT_INDEX" val="1_2_4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2_1"/>
  <p:tag name="KSO_WM_UNIT_INDEX" val="1_2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2"/>
  <p:tag name="KSO_WM_UNIT_INDEX" val="1_2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3"/>
  <p:tag name="KSO_WM_UNIT_INDEX" val="1_5_3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4"/>
  <p:tag name="KSO_WM_UNIT_INDEX" val="1_5_4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5_1"/>
  <p:tag name="KSO_WM_UNIT_INDEX" val="1_5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2"/>
  <p:tag name="KSO_WM_UNIT_INDEX" val="1_5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7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汉仪粗圆简</vt:lpstr>
      <vt:lpstr>汉仪正圆-75W</vt:lpstr>
      <vt:lpstr>汉仪正圆-45W</vt:lpstr>
      <vt:lpstr>微软雅黑</vt:lpstr>
      <vt:lpstr>+中文正文</vt:lpstr>
      <vt:lpstr>宋体</vt:lpstr>
      <vt:lpstr>Office Theme</vt:lpstr>
      <vt:lpstr>石油开采案例分析与经验总结</vt:lpstr>
      <vt:lpstr>目录</vt:lpstr>
      <vt:lpstr>石油开采案例介绍</vt:lpstr>
      <vt:lpstr>案例选择背景</vt:lpstr>
      <vt:lpstr>案例描述</vt:lpstr>
      <vt:lpstr>案例分析</vt:lpstr>
      <vt:lpstr>案例总结</vt:lpstr>
      <vt:lpstr>石油开采技术应用</vt:lpstr>
      <vt:lpstr>技术应用范围</vt:lpstr>
      <vt:lpstr>技术应用方法</vt:lpstr>
      <vt:lpstr>技术应用效果</vt:lpstr>
      <vt:lpstr>技术应用问题与解决方案</vt:lpstr>
      <vt:lpstr>石油开采经验总结</vt:lpstr>
      <vt:lpstr>经验总结内容</vt:lpstr>
      <vt:lpstr>经验总结方法</vt:lpstr>
      <vt:lpstr>经验总结结果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2024-09-14T19:40:28.680</cp:lastPrinted>
  <dcterms:created xsi:type="dcterms:W3CDTF">2024-09-14T11:40:28Z</dcterms:created>
  <dcterms:modified xsi:type="dcterms:W3CDTF">2024-09-14T11:40:31Z</dcterms:modified>
</cp:coreProperties>
</file>