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5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8D576B16-CE87-4164-A3A8-D8D60127C33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467C230-AE07-4C56-A14C-1374B719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85AE675-DB2F-415B-ACB3-9AE533A2D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FEFE089-C481-4FAD-9201-4C0510D73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E8B27D6-5C38-4F70-94BF-3861149F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D5BC616-09F2-406C-A035-4B209A17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BA51560-7325-44C3-9E78-EB146D4E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E0B99A3-78C3-4B03-A1CC-E70E4A7A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633AE4F-0F0D-45BE-8941-F0DE9E0F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274F10E-3814-46E3-806C-A2CEE9770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C431AB2-FC75-4CB9-BB82-31A1AE33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A40F36-D91B-4111-ABDF-4658DDFF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8"/>
            <a:ext cx="10972800" cy="5851525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  <p:custDataLst>
              <p:tags r:id="rId15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  <p:custDataLst>
              <p:tags r:id="rId16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17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18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2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audio" Target="../media/camera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hyperlink" Target="../AppData/Local/Temp/Rar$DIa0.848/&#32937;&#33152;2011.3.28.doc" TargetMode="External" /><Relationship Id="rId5" Type="http://schemas.openxmlformats.org/officeDocument/2006/relationships/tags" Target="../tags/tag198.xml" /><Relationship Id="rId6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hyperlink" Target="https://d.book118.com/178007105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720065" y="2117390"/>
            <a:ext cx="4209143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cs typeface="+mn-ea"/>
                <a:sym typeface="+mn-lt"/>
              </a:rPr>
              <a:t>PRT</a:t>
            </a:r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3940759" y="2993348"/>
            <a:ext cx="1367790" cy="70675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cs typeface="+mn-ea"/>
                <a:sym typeface="+mn-lt"/>
              </a:rPr>
              <a:t>TWO</a:t>
            </a:r>
            <a:endParaRPr lang="en-US" altLang="zh-CN" sz="4000"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 flipH="1">
            <a:off x="5576077" y="2596618"/>
            <a:ext cx="5122107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  <a:cs typeface="+mn-ea"/>
                <a:sym typeface="+mn-lt"/>
              </a:rPr>
              <a:t>分论点的拟定</a:t>
            </a:r>
            <a:endParaRPr lang="en-US" altLang="zh-CN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中宋" panose="02010600040101010101" pitchFamily="2" charset="-122"/>
              <a:ea typeface="华文中宋" panose="02010600040101010101" pitchFamily="2" charset="-122"/>
              <a:cs typeface="+mn-ea"/>
              <a:sym typeface="+mn-lt"/>
            </a:endParaRPr>
          </a:p>
          <a:p>
            <a:r>
              <a:rPr lang="en-US" altLang="zh-CN" sz="1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rPr>
              <a:t>Formulation of sub-arguments </a:t>
            </a:r>
            <a:endParaRPr lang="en-US" altLang="zh-CN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文本占位符 40962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648629" y="2062000"/>
            <a:ext cx="10515600" cy="435133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zh-CN" sz="3600" b="1" smtClean="0"/>
              <a:t>1</a:t>
            </a:r>
            <a:r>
              <a:rPr lang="zh-CN" altLang="en-US" sz="3600" b="1" smtClean="0"/>
              <a:t>、并列式结构</a:t>
            </a:r>
            <a:endParaRPr lang="zh-CN" altLang="en-US" sz="3600" b="1" smtClean="0"/>
          </a:p>
          <a:p>
            <a:pPr>
              <a:lnSpc>
                <a:spcPct val="150000"/>
              </a:lnSpc>
            </a:pPr>
            <a:r>
              <a:rPr lang="en-US" altLang="zh-CN" sz="3600" b="1" smtClean="0"/>
              <a:t>2</a:t>
            </a:r>
            <a:r>
              <a:rPr lang="zh-CN" altLang="en-US" sz="3600" b="1" smtClean="0"/>
              <a:t>、递进式结构</a:t>
            </a:r>
            <a:endParaRPr lang="zh-CN" altLang="en-US" sz="3600" b="1" smtClean="0"/>
          </a:p>
          <a:p>
            <a:pPr>
              <a:lnSpc>
                <a:spcPct val="150000"/>
              </a:lnSpc>
            </a:pPr>
            <a:r>
              <a:rPr lang="en-US" altLang="zh-CN" sz="3600" b="1" smtClean="0"/>
              <a:t>3</a:t>
            </a:r>
            <a:r>
              <a:rPr lang="zh-CN" altLang="en-US" sz="3600" b="1" smtClean="0"/>
              <a:t>、对照式结构</a:t>
            </a:r>
            <a:endParaRPr lang="zh-CN" altLang="en-US" sz="3600" b="1" smtClean="0"/>
          </a:p>
          <a:p>
            <a:pPr marL="0" indent="0">
              <a:buNone/>
            </a:pPr>
            <a:endParaRPr lang="zh-CN" altLang="en-US" sz="3600" b="1" smtClean="0"/>
          </a:p>
        </p:txBody>
      </p:sp>
      <p:sp>
        <p:nvSpPr>
          <p:cNvPr id="14" name="圆角矩形 13"/>
          <p:cNvSpPr/>
          <p:nvPr>
            <p:custDataLst>
              <p:tags r:id="rId4"/>
            </p:custDataLst>
          </p:nvPr>
        </p:nvSpPr>
        <p:spPr>
          <a:xfrm>
            <a:off x="2423160" y="538480"/>
            <a:ext cx="7345045" cy="8642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/>
                </a:solidFill>
                <a:latin typeface="Arial" pitchFamily="34" charset="0"/>
                <a:ea typeface="华文新魏" panose="02010800040101010101" pitchFamily="2" charset="-122"/>
                <a:sym typeface="+mn-ea"/>
              </a:rPr>
              <a:t>一</a:t>
            </a:r>
            <a:r>
              <a:rPr lang="en-US" altLang="zh-CN" sz="3600" b="1">
                <a:solidFill>
                  <a:schemeClr val="accent2"/>
                </a:solidFill>
                <a:latin typeface="Arial" pitchFamily="34" charset="0"/>
                <a:ea typeface="华文新魏" panose="02010800040101010101" pitchFamily="2" charset="-122"/>
                <a:sym typeface="+mn-ea"/>
              </a:rPr>
              <a:t>.</a:t>
            </a:r>
            <a:r>
              <a:rPr lang="zh-CN" altLang="en-US" sz="3600" b="1">
                <a:solidFill>
                  <a:schemeClr val="accent2"/>
                </a:solidFill>
                <a:latin typeface="Arial" pitchFamily="34" charset="0"/>
                <a:ea typeface="华文新魏" panose="02010800040101010101" pitchFamily="2" charset="-122"/>
                <a:sym typeface="+mn-ea"/>
              </a:rPr>
              <a:t>分论点排列形式</a:t>
            </a:r>
            <a:endParaRPr lang="zh-CN" altLang="en-US" sz="3600" b="1">
              <a:solidFill>
                <a:schemeClr val="accent2"/>
              </a:solidFill>
              <a:latin typeface="Arial" pitchFamily="34" charset="0"/>
              <a:ea typeface="华文新魏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694055" y="179705"/>
            <a:ext cx="10927715" cy="72009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zh-CN" sz="2800">
                <a:ea typeface="宋体" panose="02010600030101010101" pitchFamily="2" charset="-122"/>
              </a:rPr>
              <a:t>．并列式。在论证中，论证的几个层次或段落之间的关系是平行的，这就是并列式。这种并列可以是在中心论点统帅之下的几个分论点的并列，也可以是论证过程中的几个论据的并列。在语言形式上往往有“第一”“第二”或“首先”“其次”等等标志。另外，处于并列关系的各个部分在文章中的地位基本是平等的，一般是可以互换的。</a:t>
            </a: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</a:rPr>
              <a:t>    B</a:t>
            </a:r>
            <a:r>
              <a:rPr lang="zh-CN" sz="2800">
                <a:ea typeface="宋体" panose="02010600030101010101" pitchFamily="2" charset="-122"/>
              </a:rPr>
              <a:t>．</a:t>
            </a:r>
            <a:r>
              <a:rPr lang="zh-CN" sz="2800">
                <a:ea typeface="宋体" panose="02010600030101010101" pitchFamily="2" charset="-122"/>
                <a:sym typeface="+mn-ea"/>
              </a:rPr>
              <a:t>递进式。文章各个层次之间，层层深入步步推进，先后的顺序不可调换，这就是层进式的结构。这种层进式的结构，反映出了人们对客观事物的认识的一般的顺序，即由此及彼，由表及里，由浅入深，由现象到本质的逻辑顺序。因而这种结构带有一定的普遍意义，容易被人所接受。
</a:t>
            </a:r>
            <a:endParaRPr 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609600">
              <a:lnSpc>
                <a:spcPct val="150000"/>
              </a:lnSpc>
            </a:pPr>
            <a:endParaRPr lang="zh-CN" altLang="en-US" sz="28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521335" y="1246505"/>
            <a:ext cx="10894695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</a:rPr>
              <a:t>C</a:t>
            </a:r>
            <a:r>
              <a:rPr lang="zh-CN" sz="2800">
                <a:ea typeface="宋体" panose="02010600030101010101" pitchFamily="2" charset="-122"/>
              </a:rPr>
              <a:t>．</a:t>
            </a:r>
            <a:r>
              <a:rPr lang="zh-CN" sz="2800">
                <a:ea typeface="宋体" panose="02010600030101010101" pitchFamily="2" charset="-122"/>
                <a:sym typeface="+mn-ea"/>
              </a:rPr>
              <a:t>对照式。在论证中，把两种事物或两种意思加以对比，或者是用一种事物或意思来烘托另一种事物或意思，这就是对照式。运用对照式，目的是通过比较，突出说明一个方面的正确性。因此，参与对照的双方，或者是一“正”一“反”，或者是一“主”一“从”。</a:t>
            </a:r>
            <a:endParaRPr lang="zh-CN" altLang="en-US" sz="2800">
              <a:ea typeface="宋体" panose="02010600030101010101" pitchFamily="2" charset="-122"/>
            </a:endParaRPr>
          </a:p>
          <a:p>
            <a:pPr indent="609600">
              <a:lnSpc>
                <a:spcPct val="150000"/>
              </a:lnSpc>
            </a:pPr>
            <a:endParaRPr lang="en-US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标题 4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463675" y="678180"/>
            <a:ext cx="10048875" cy="1325880"/>
          </a:xfrm>
          <a:prstGeom prst="rect">
            <a:avLst/>
          </a:prstGeom>
        </p:spPr>
        <p:txBody>
          <a:bodyPr vert="horz" lIns="91440" tIns="45720" rIns="91440" bIns="45720"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类——是什么，主要是回答类别和性质方面的问题，可以简称为“类”。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 </a:t>
            </a:r>
            <a:endParaRPr lang="zh-CN" altLang="en-US" sz="2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523615" y="1856105"/>
            <a:ext cx="44678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sym typeface="+mn-ea"/>
              </a:rPr>
              <a:t>以“做真正的自己”为中心论点</a:t>
            </a:r>
            <a:endParaRPr lang="zh-CN" altLang="en-US" sz="2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1844675" y="2316480"/>
            <a:ext cx="688022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None/>
            </a:pPr>
            <a:r>
              <a:rPr lang="zh-CN" altLang="en-US" sz="2800">
                <a:sym typeface="+mn-ea"/>
              </a:rPr>
              <a:t>分论点1:做真正的自己，乃是自信的表现。</a:t>
            </a:r>
            <a:endParaRPr lang="zh-CN" altLang="en-US" sz="2800"/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3523615" y="3896995"/>
            <a:ext cx="44678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sym typeface="+mn-ea"/>
              </a:rPr>
              <a:t>以“诗意无处不在”为中心论点</a:t>
            </a:r>
            <a:endParaRPr lang="zh-CN" altLang="en-US" sz="2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1844675" y="4452620"/>
            <a:ext cx="810577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分论点</a:t>
            </a:r>
            <a:r>
              <a:rPr lang="en-US" altLang="zh-CN" sz="2800">
                <a:sym typeface="+mn-ea"/>
              </a:rPr>
              <a:t>1</a:t>
            </a:r>
            <a:r>
              <a:rPr lang="zh-CN" altLang="en-US" sz="2800">
                <a:sym typeface="+mn-ea"/>
              </a:rPr>
              <a:t>:                                        的情思是诗意。</a:t>
            </a:r>
            <a:endParaRPr lang="en-US" altLang="zh-CN" sz="2800">
              <a:sym typeface="+mn-ea"/>
            </a:endParaRPr>
          </a:p>
          <a:p>
            <a:r>
              <a:rPr lang="zh-CN" altLang="en-US" sz="2800">
                <a:sym typeface="+mn-ea"/>
              </a:rPr>
              <a:t>分论点</a:t>
            </a:r>
            <a:r>
              <a:rPr lang="en-US" altLang="zh-CN" sz="2800">
                <a:sym typeface="+mn-ea"/>
              </a:rPr>
              <a:t>2</a:t>
            </a:r>
            <a:r>
              <a:rPr lang="zh-CN" altLang="en-US" sz="2800">
                <a:sym typeface="+mn-ea"/>
              </a:rPr>
              <a:t>:                                        的意境是诗意。</a:t>
            </a:r>
            <a:endParaRPr lang="zh-CN" altLang="en-US" sz="2800">
              <a:sym typeface="+mn-ea"/>
            </a:endParaRPr>
          </a:p>
          <a:p>
            <a:r>
              <a:rPr lang="zh-CN" altLang="en-US" sz="2800">
                <a:sym typeface="+mn-ea"/>
              </a:rPr>
              <a:t>分论点</a:t>
            </a:r>
            <a:r>
              <a:rPr lang="en-US" altLang="zh-CN" sz="2800">
                <a:sym typeface="+mn-ea"/>
              </a:rPr>
              <a:t>3</a:t>
            </a:r>
            <a:r>
              <a:rPr lang="zh-CN" altLang="en-US" sz="2800">
                <a:sym typeface="+mn-ea"/>
              </a:rPr>
              <a:t>:                                        的洒脱是诗意。</a:t>
            </a:r>
            <a:endParaRPr lang="zh-CN" altLang="en-US" sz="2800"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3368040" y="4452620"/>
            <a:ext cx="37388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B050"/>
                </a:solidFill>
                <a:sym typeface="+mn-ea"/>
              </a:rPr>
              <a:t>“盈盈一水间，脉脉不得语”</a:t>
            </a:r>
            <a:endParaRPr lang="en-US" altLang="zh-CN" sz="2400">
              <a:solidFill>
                <a:srgbClr val="00B050"/>
              </a:solidFill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1844675" y="2766060"/>
            <a:ext cx="710184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分论点2:做真正的自己，乃是人生的智慧。</a:t>
            </a:r>
            <a:endParaRPr lang="zh-CN" altLang="en-US" sz="2800"/>
          </a:p>
          <a:p>
            <a:r>
              <a:rPr lang="zh-CN" altLang="en-US" sz="2800">
                <a:sym typeface="+mn-ea"/>
              </a:rPr>
              <a:t>分论点3:做真正的自己，乃是时代的召唤。</a:t>
            </a:r>
            <a:endParaRPr lang="zh-CN" altLang="en-US" sz="2800"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3368040" y="4914265"/>
            <a:ext cx="37388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B050"/>
                </a:solidFill>
              </a:rPr>
              <a:t>”</a:t>
            </a:r>
            <a:r>
              <a:rPr lang="zh-CN" altLang="en-US" sz="2400">
                <a:solidFill>
                  <a:srgbClr val="00B050"/>
                </a:solidFill>
              </a:rPr>
              <a:t>采菊东篱下，悠然见南山</a:t>
            </a:r>
            <a:r>
              <a:rPr lang="en-US" altLang="zh-CN" sz="2400">
                <a:solidFill>
                  <a:srgbClr val="00B050"/>
                </a:solidFill>
              </a:rPr>
              <a:t>“</a:t>
            </a:r>
            <a:endParaRPr lang="en-US" altLang="zh-CN" sz="2400">
              <a:solidFill>
                <a:srgbClr val="00B050"/>
              </a:solidFill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3368040" y="5373370"/>
            <a:ext cx="3823335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00B050"/>
                </a:solidFill>
                <a:sym typeface="+mn-ea"/>
              </a:rPr>
              <a:t>“事了拂衣去</a:t>
            </a:r>
            <a:r>
              <a:rPr lang="zh-CN" altLang="en-US" sz="2400">
                <a:solidFill>
                  <a:srgbClr val="00B050"/>
                </a:solidFill>
                <a:sym typeface="+mn-ea"/>
              </a:rPr>
              <a:t>，</a:t>
            </a:r>
            <a:r>
              <a:rPr lang="en-US" altLang="zh-CN" sz="2400">
                <a:solidFill>
                  <a:srgbClr val="00B050"/>
                </a:solidFill>
                <a:sym typeface="+mn-ea"/>
              </a:rPr>
              <a:t>深藏身与名 ”</a:t>
            </a:r>
            <a:endParaRPr lang="en-US" altLang="zh-CN" sz="2400">
              <a:solidFill>
                <a:srgbClr val="00B050"/>
              </a:solidFill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440055" y="118110"/>
            <a:ext cx="583946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(一)并列式分论点 </a:t>
            </a:r>
            <a:endParaRPr lang="zh-CN" altLang="en-US" sz="32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0967" name="Text Box 7"/>
          <p:cNvSpPr txBox="1"/>
          <p:nvPr>
            <p:custDataLst>
              <p:tags r:id="rId13"/>
            </p:custDataLst>
          </p:nvPr>
        </p:nvSpPr>
        <p:spPr>
          <a:xfrm>
            <a:off x="235268" y="1206500"/>
            <a:ext cx="792162" cy="449262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latin typeface="Arial" pitchFamily="34" charset="0"/>
                <a:ea typeface="隶书" panose="02010509060101010101" pitchFamily="49" charset="-122"/>
              </a:rPr>
              <a:t>阐释内涵</a:t>
            </a:r>
            <a:endParaRPr lang="zh-CN" altLang="en-US" sz="4400" b="1">
              <a:latin typeface="Arial" pitchFamily="34" charset="0"/>
              <a:ea typeface="隶书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latin typeface="Arial" pitchFamily="34" charset="0"/>
                <a:ea typeface="隶书" panose="02010509060101010101" pitchFamily="49" charset="-122"/>
              </a:rPr>
              <a:t>外延</a:t>
            </a:r>
            <a:endParaRPr lang="zh-CN" altLang="en-US" sz="4400" b="1">
              <a:latin typeface="Arial" pitchFamily="34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771" name="内容占位符 32770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203200" y="133350"/>
            <a:ext cx="11785600" cy="5943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b="1" smtClean="0"/>
              <a:t>分解“是什么”可以从两个方面入手</a:t>
            </a:r>
            <a:endParaRPr lang="zh-CN" altLang="en-US" b="1" smtClean="0"/>
          </a:p>
          <a:p>
            <a:pPr>
              <a:lnSpc>
                <a:spcPct val="90000"/>
              </a:lnSpc>
            </a:pPr>
            <a:r>
              <a:rPr lang="zh-CN" altLang="en-US" b="1" smtClean="0"/>
              <a:t>一是就其</a:t>
            </a:r>
            <a:r>
              <a:rPr lang="zh-CN" altLang="en-US" b="1" smtClean="0">
                <a:solidFill>
                  <a:srgbClr val="FF0000"/>
                </a:solidFill>
              </a:rPr>
              <a:t>内涵</a:t>
            </a:r>
            <a:r>
              <a:rPr lang="zh-CN" altLang="en-US" b="1" smtClean="0"/>
              <a:t>而言。</a:t>
            </a:r>
            <a:endParaRPr lang="zh-CN" altLang="en-US" b="1" smtClean="0"/>
          </a:p>
          <a:p>
            <a:pPr>
              <a:lnSpc>
                <a:spcPct val="90000"/>
              </a:lnSpc>
            </a:pPr>
            <a:endParaRPr lang="zh-CN" altLang="en-US" b="1" smtClean="0"/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FF0000"/>
                </a:solidFill>
                <a:latin typeface="+mn-ea"/>
                <a:cs typeface="+mn-ea"/>
              </a:rPr>
              <a:t>示例</a:t>
            </a:r>
            <a:r>
              <a:rPr lang="en-US" altLang="zh-CN" sz="2400" b="1" smtClean="0">
                <a:solidFill>
                  <a:srgbClr val="FF0000"/>
                </a:solidFill>
                <a:latin typeface="+mn-ea"/>
                <a:cs typeface="+mn-ea"/>
              </a:rPr>
              <a:t>1</a:t>
            </a:r>
            <a:r>
              <a:rPr lang="zh-CN" altLang="en-US" sz="2400" b="1" smtClean="0">
                <a:solidFill>
                  <a:srgbClr val="FF0000"/>
                </a:solidFill>
                <a:latin typeface="+mn-ea"/>
                <a:cs typeface="+mn-ea"/>
              </a:rPr>
              <a:t>：</a:t>
            </a:r>
            <a:r>
              <a:rPr lang="zh-CN" altLang="en-US" sz="2400" b="1" smtClean="0">
                <a:latin typeface="+mn-ea"/>
                <a:cs typeface="+mn-ea"/>
              </a:rPr>
              <a:t>坦然</a:t>
            </a:r>
            <a:r>
              <a:rPr lang="en-US" altLang="zh-CN" sz="2400" b="1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(</a:t>
            </a:r>
            <a:r>
              <a:rPr lang="zh-CN" altLang="en-US" sz="2400" b="1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方法：从“是什么”角度阐述“坦然”的 内涵</a:t>
            </a:r>
            <a:r>
              <a:rPr lang="zh-CN" altLang="en-US" sz="2400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  </a:t>
            </a:r>
            <a:r>
              <a:rPr lang="en-US" altLang="zh-CN" sz="2400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)</a:t>
            </a:r>
            <a:endParaRPr lang="en-US" altLang="zh-CN" sz="2400" b="1" smtClean="0">
              <a:solidFill>
                <a:srgbClr val="FF0000"/>
              </a:solidFill>
              <a:latin typeface="+mn-ea"/>
              <a:cs typeface="+mn-ea"/>
            </a:endParaRPr>
          </a:p>
          <a:p>
            <a:pPr>
              <a:lnSpc>
                <a:spcPct val="90000"/>
              </a:lnSpc>
            </a:pPr>
            <a:endParaRPr lang="zh-CN" altLang="en-US" sz="2400" b="1" smtClean="0">
              <a:solidFill>
                <a:srgbClr val="FF0000"/>
              </a:solidFill>
              <a:latin typeface="+mn-ea"/>
              <a:cs typeface="+mn-ea"/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latin typeface="+mn-ea"/>
                <a:cs typeface="+mn-ea"/>
                <a:sym typeface="+mn-ea"/>
              </a:rPr>
              <a:t>中心论点</a:t>
            </a:r>
            <a:r>
              <a:rPr lang="en-US" altLang="zh-CN" sz="2400" b="1" smtClean="0">
                <a:solidFill>
                  <a:srgbClr val="000099"/>
                </a:solidFill>
                <a:latin typeface="+mn-ea"/>
                <a:cs typeface="+mn-ea"/>
              </a:rPr>
              <a:t>:</a:t>
            </a:r>
            <a:r>
              <a:rPr lang="zh-CN" altLang="en-US" sz="2800" b="1" smtClean="0">
                <a:solidFill>
                  <a:srgbClr val="FF3300"/>
                </a:solidFill>
                <a:latin typeface="+mn-ea"/>
                <a:cs typeface="+mn-ea"/>
              </a:rPr>
              <a:t>坦然</a:t>
            </a:r>
            <a:r>
              <a:rPr lang="en-US" altLang="zh-CN" sz="2800" b="1" smtClean="0">
                <a:solidFill>
                  <a:srgbClr val="FF3300"/>
                </a:solidFill>
                <a:latin typeface="+mn-ea"/>
                <a:cs typeface="+mn-ea"/>
              </a:rPr>
              <a:t>,</a:t>
            </a:r>
            <a:r>
              <a:rPr lang="zh-CN" altLang="en-US" sz="2800" b="1" smtClean="0">
                <a:solidFill>
                  <a:srgbClr val="FF3300"/>
                </a:solidFill>
                <a:latin typeface="+mn-ea"/>
                <a:cs typeface="+mn-ea"/>
              </a:rPr>
              <a:t>才是美的真谛</a:t>
            </a:r>
            <a:r>
              <a:rPr lang="en-US" altLang="zh-CN" sz="2400" b="1" smtClean="0">
                <a:solidFill>
                  <a:srgbClr val="FF3300"/>
                </a:solidFill>
                <a:latin typeface="+mn-ea"/>
                <a:cs typeface="+mn-ea"/>
              </a:rPr>
              <a:t>!</a:t>
            </a:r>
            <a:endParaRPr lang="en-US" altLang="zh-CN" sz="2400" b="1" smtClean="0">
              <a:solidFill>
                <a:srgbClr val="FF3300"/>
              </a:solidFill>
              <a:latin typeface="+mn-ea"/>
              <a:cs typeface="+mn-ea"/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latin typeface="+mn-ea"/>
                <a:cs typeface="+mn-ea"/>
              </a:rPr>
              <a:t>分论点</a:t>
            </a:r>
            <a:r>
              <a:rPr lang="en-US" altLang="zh-CN" sz="2400" b="1" smtClean="0">
                <a:latin typeface="+mn-ea"/>
                <a:cs typeface="+mn-ea"/>
              </a:rPr>
              <a:t>1</a:t>
            </a:r>
            <a:r>
              <a:rPr lang="zh-CN" altLang="en-US" sz="2400" b="1" smtClean="0">
                <a:latin typeface="+mn-ea"/>
                <a:cs typeface="+mn-ea"/>
              </a:rPr>
              <a:t>：坦然</a:t>
            </a:r>
            <a:r>
              <a:rPr lang="zh-CN" altLang="en-US" sz="2400" b="1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 smtClean="0">
                <a:solidFill>
                  <a:schemeClr val="tx1"/>
                </a:solidFill>
                <a:latin typeface="+mn-ea"/>
                <a:cs typeface="+mn-ea"/>
              </a:rPr>
              <a:t>快乐和美丽的源头活水。</a:t>
            </a:r>
            <a:endParaRPr lang="zh-CN" altLang="en-US" sz="2400" b="1" smtClean="0">
              <a:solidFill>
                <a:srgbClr val="FF3300"/>
              </a:solidFill>
              <a:latin typeface="+mn-ea"/>
              <a:cs typeface="+mn-ea"/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latin typeface="+mn-ea"/>
                <a:cs typeface="+mn-ea"/>
              </a:rPr>
              <a:t>分论点</a:t>
            </a:r>
            <a:r>
              <a:rPr lang="en-US" altLang="zh-CN" sz="2400" b="1" smtClean="0">
                <a:latin typeface="+mn-ea"/>
                <a:cs typeface="+mn-ea"/>
              </a:rPr>
              <a:t>2</a:t>
            </a:r>
            <a:r>
              <a:rPr lang="zh-CN" altLang="en-US" sz="2400" b="1" smtClean="0">
                <a:latin typeface="+mn-ea"/>
                <a:cs typeface="+mn-ea"/>
              </a:rPr>
              <a:t>：坦然</a:t>
            </a:r>
            <a:r>
              <a:rPr lang="zh-CN" altLang="en-US" sz="2400" b="1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 smtClean="0">
                <a:latin typeface="+mn-ea"/>
                <a:cs typeface="+mn-ea"/>
              </a:rPr>
              <a:t>物我两忘后的</a:t>
            </a:r>
            <a:r>
              <a:rPr lang="zh-CN" altLang="en-US" sz="2400" b="1" smtClean="0">
                <a:solidFill>
                  <a:schemeClr val="tx1"/>
                </a:solidFill>
                <a:latin typeface="+mn-ea"/>
                <a:cs typeface="+mn-ea"/>
              </a:rPr>
              <a:t>一种超脱</a:t>
            </a:r>
            <a:r>
              <a:rPr lang="zh-CN" altLang="en-US" sz="2400" b="1" smtClean="0">
                <a:solidFill>
                  <a:srgbClr val="000099"/>
                </a:solidFill>
                <a:latin typeface="+mn-ea"/>
                <a:cs typeface="+mn-ea"/>
              </a:rPr>
              <a:t>。</a:t>
            </a:r>
            <a:endParaRPr lang="zh-CN" altLang="en-US" sz="2400" b="1" smtClean="0">
              <a:solidFill>
                <a:srgbClr val="000099"/>
              </a:solidFill>
              <a:latin typeface="+mn-ea"/>
              <a:cs typeface="+mn-ea"/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latin typeface="+mn-ea"/>
                <a:cs typeface="+mn-ea"/>
              </a:rPr>
              <a:t>分论点</a:t>
            </a:r>
            <a:r>
              <a:rPr lang="en-US" altLang="zh-CN" sz="2400" b="1" smtClean="0">
                <a:latin typeface="+mn-ea"/>
                <a:cs typeface="+mn-ea"/>
              </a:rPr>
              <a:t>3</a:t>
            </a:r>
            <a:r>
              <a:rPr lang="zh-CN" altLang="en-US" sz="2400" b="1" smtClean="0">
                <a:latin typeface="+mn-ea"/>
                <a:cs typeface="+mn-ea"/>
              </a:rPr>
              <a:t>：坦然</a:t>
            </a:r>
            <a:r>
              <a:rPr lang="zh-CN" altLang="en-US" sz="2400" b="1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 smtClean="0">
                <a:latin typeface="+mn-ea"/>
                <a:cs typeface="+mn-ea"/>
              </a:rPr>
              <a:t>尔虞我诈外的</a:t>
            </a:r>
            <a:r>
              <a:rPr lang="zh-CN" altLang="en-US" sz="2400" b="1" smtClean="0">
                <a:solidFill>
                  <a:schemeClr val="tx1"/>
                </a:solidFill>
                <a:latin typeface="+mn-ea"/>
                <a:cs typeface="+mn-ea"/>
              </a:rPr>
              <a:t>一份闲适</a:t>
            </a:r>
            <a:r>
              <a:rPr lang="zh-CN" altLang="en-US" sz="2400" b="1" smtClean="0">
                <a:solidFill>
                  <a:srgbClr val="000099"/>
                </a:solidFill>
                <a:latin typeface="+mn-ea"/>
                <a:cs typeface="+mn-ea"/>
              </a:rPr>
              <a:t>。</a:t>
            </a:r>
            <a:r>
              <a:rPr lang="zh-CN" altLang="en-US" sz="2800" smtClean="0">
                <a:latin typeface="+mn-ea"/>
                <a:cs typeface="+mn-ea"/>
              </a:rPr>
              <a:t> </a:t>
            </a:r>
            <a:endParaRPr lang="zh-CN" altLang="en-US" sz="2800" smtClean="0">
              <a:latin typeface="+mn-ea"/>
              <a:cs typeface="+mn-ea"/>
            </a:endParaRPr>
          </a:p>
        </p:txBody>
      </p:sp>
      <p:sp>
        <p:nvSpPr>
          <p:cNvPr id="16388" name="Text Box 14"/>
          <p:cNvSpPr txBox="1"/>
          <p:nvPr>
            <p:custDataLst>
              <p:tags r:id="rId4"/>
            </p:custDataLst>
          </p:nvPr>
        </p:nvSpPr>
        <p:spPr>
          <a:xfrm>
            <a:off x="466725" y="4603750"/>
            <a:ext cx="8420100" cy="2159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中心论点：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坦然看生活</a:t>
            </a:r>
            <a:endParaRPr lang="zh-CN" altLang="en-US" sz="2400" b="1">
              <a:solidFill>
                <a:srgbClr val="FF0000"/>
              </a:solidFill>
              <a:latin typeface="+mn-ea"/>
              <a:cs typeface="+mn-ea"/>
            </a:endParaRPr>
          </a:p>
          <a:p>
            <a:pPr>
              <a:spcBef>
                <a:spcPct val="20000"/>
              </a:spcBef>
            </a:pP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分论点：</a:t>
            </a:r>
            <a:r>
              <a:rPr lang="en-US" altLang="zh-CN" sz="2400" b="1">
                <a:solidFill>
                  <a:schemeClr val="tx1"/>
                </a:solidFill>
                <a:latin typeface="+mn-ea"/>
                <a:cs typeface="+mn-ea"/>
              </a:rPr>
              <a:t>1.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坦然</a:t>
            </a:r>
            <a:r>
              <a:rPr lang="zh-CN" altLang="en-US" sz="2400" b="1" kern="0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一种失望后的乐观。</a:t>
            </a:r>
            <a:endParaRPr lang="zh-CN" altLang="en-US" sz="2400" b="1">
              <a:solidFill>
                <a:schemeClr val="tx1"/>
              </a:solidFill>
              <a:latin typeface="+mn-ea"/>
              <a:cs typeface="+mn-ea"/>
            </a:endParaRPr>
          </a:p>
          <a:p>
            <a:pPr>
              <a:spcBef>
                <a:spcPct val="20000"/>
              </a:spcBef>
            </a:pPr>
            <a:r>
              <a:rPr lang="en-US" altLang="zh-CN" sz="2400" b="1">
                <a:solidFill>
                  <a:schemeClr val="tx1"/>
                </a:solidFill>
                <a:latin typeface="+mn-ea"/>
                <a:cs typeface="+mn-ea"/>
              </a:rPr>
              <a:t>        2.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坦然</a:t>
            </a:r>
            <a:r>
              <a:rPr lang="zh-CN" altLang="en-US" sz="2400" b="1" kern="0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一种付出后的欣慰。</a:t>
            </a:r>
            <a:endParaRPr lang="zh-CN" altLang="en-US" sz="2400" b="1">
              <a:solidFill>
                <a:schemeClr val="tx1"/>
              </a:solidFill>
              <a:latin typeface="+mn-ea"/>
              <a:cs typeface="+mn-ea"/>
            </a:endParaRPr>
          </a:p>
          <a:p>
            <a:pPr>
              <a:spcBef>
                <a:spcPct val="20000"/>
              </a:spcBef>
            </a:pPr>
            <a:r>
              <a:rPr lang="en-US" altLang="zh-CN" sz="2400" b="1">
                <a:solidFill>
                  <a:schemeClr val="tx1"/>
                </a:solidFill>
                <a:latin typeface="+mn-ea"/>
                <a:cs typeface="+mn-ea"/>
              </a:rPr>
              <a:t>        3.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坦然</a:t>
            </a:r>
            <a:r>
              <a:rPr lang="zh-CN" altLang="en-US" sz="2400" b="1" kern="0" smtClean="0">
                <a:solidFill>
                  <a:srgbClr val="FF3300"/>
                </a:solidFill>
                <a:latin typeface="+mn-ea"/>
                <a:cs typeface="+mn-ea"/>
              </a:rPr>
              <a:t>是</a:t>
            </a:r>
            <a:r>
              <a:rPr lang="zh-CN" altLang="en-US" sz="2400" b="1">
                <a:solidFill>
                  <a:schemeClr val="tx1"/>
                </a:solidFill>
                <a:latin typeface="+mn-ea"/>
                <a:cs typeface="+mn-ea"/>
              </a:rPr>
              <a:t>一种平淡中的自信。</a:t>
            </a:r>
            <a:endParaRPr lang="zh-CN" altLang="en-US" sz="2400" b="1"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>
    <p:sndAc>
      <p:stSnd>
        <p:snd r:embed="rId5" name="camera.wav"/>
      </p:stSnd>
    </p:sndAc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794" name="内容占位符 33793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304800" y="209550"/>
            <a:ext cx="11684000" cy="4533900"/>
          </a:xfrm>
        </p:spPr>
        <p:txBody>
          <a:bodyPr/>
          <a:lstStyle/>
          <a:p>
            <a:r>
              <a:rPr lang="zh-CN" altLang="en-US" sz="2800" b="1" smtClean="0"/>
              <a:t>二是就其</a:t>
            </a:r>
            <a:r>
              <a:rPr lang="zh-CN" altLang="en-US" sz="2800" b="1" smtClean="0">
                <a:solidFill>
                  <a:srgbClr val="FF0000"/>
                </a:solidFill>
              </a:rPr>
              <a:t>外延</a:t>
            </a:r>
            <a:r>
              <a:rPr lang="zh-CN" altLang="en-US" sz="2800" b="1" smtClean="0"/>
              <a:t>而述。</a:t>
            </a:r>
            <a:endParaRPr lang="zh-CN" altLang="en-US" sz="2800" b="1" smtClean="0"/>
          </a:p>
          <a:p>
            <a:r>
              <a:rPr lang="zh-CN" altLang="en-US" sz="2800" b="1" smtClean="0">
                <a:solidFill>
                  <a:schemeClr val="tx1"/>
                </a:solidFill>
              </a:rPr>
              <a:t>示例</a:t>
            </a:r>
            <a:r>
              <a:rPr lang="en-US" altLang="zh-CN" sz="2800" b="1" smtClean="0">
                <a:solidFill>
                  <a:schemeClr val="tx1"/>
                </a:solidFill>
              </a:rPr>
              <a:t>2</a:t>
            </a:r>
            <a:r>
              <a:rPr lang="zh-CN" altLang="en-US" sz="2800" b="1" smtClean="0">
                <a:solidFill>
                  <a:schemeClr val="tx1"/>
                </a:solidFill>
              </a:rPr>
              <a:t>：</a:t>
            </a:r>
            <a:endParaRPr lang="zh-CN" altLang="en-US" sz="2800" b="1" smtClean="0">
              <a:solidFill>
                <a:schemeClr val="tx1"/>
              </a:solidFill>
            </a:endParaRPr>
          </a:p>
          <a:p>
            <a:r>
              <a:rPr lang="zh-CN" altLang="en-US" sz="2400" b="1" smtClean="0"/>
              <a:t>话题“</a:t>
            </a:r>
            <a:r>
              <a:rPr lang="zh-CN" altLang="en-US" sz="2400" b="1" smtClean="0">
                <a:hlinkClick r:id="rId4" action="ppaction://hlinkfile"/>
              </a:rPr>
              <a:t>肩膀</a:t>
            </a:r>
            <a:r>
              <a:rPr lang="zh-CN" altLang="en-US" sz="2400" b="1" smtClean="0"/>
              <a:t>”可这样分解三个分论点：</a:t>
            </a:r>
            <a:r>
              <a:rPr lang="en-US" altLang="zh-CN" sz="2400" b="1" smtClean="0">
                <a:solidFill>
                  <a:srgbClr val="FF0000"/>
                </a:solidFill>
              </a:rPr>
              <a:t>(</a:t>
            </a:r>
            <a:r>
              <a:rPr lang="zh-CN" altLang="en-US" sz="2400" b="1" smtClean="0">
                <a:solidFill>
                  <a:srgbClr val="FF0000"/>
                </a:solidFill>
              </a:rPr>
              <a:t>方法：从“是什么”角度阐述“肩膀”的外延</a:t>
            </a:r>
            <a:r>
              <a:rPr lang="en-US" altLang="zh-CN" sz="2400" smtClean="0">
                <a:solidFill>
                  <a:srgbClr val="FF0000"/>
                </a:solidFill>
              </a:rPr>
              <a:t>)</a:t>
            </a:r>
            <a:endParaRPr lang="en-US" altLang="zh-CN" sz="2400" b="1" smtClean="0">
              <a:solidFill>
                <a:srgbClr val="FF0000"/>
              </a:solidFill>
            </a:endParaRPr>
          </a:p>
          <a:p>
            <a:r>
              <a:rPr lang="en-US" altLang="zh-CN" sz="2800" b="1" smtClean="0"/>
              <a:t>①</a:t>
            </a:r>
            <a:r>
              <a:rPr lang="zh-CN" altLang="en-US" sz="2800" b="1" smtClean="0"/>
              <a:t>（肩膀</a:t>
            </a:r>
            <a:r>
              <a:rPr lang="zh-CN" altLang="en-US" sz="2800" b="1" smtClean="0">
                <a:solidFill>
                  <a:srgbClr val="FF3300"/>
                </a:solidFill>
              </a:rPr>
              <a:t>装载</a:t>
            </a:r>
            <a:r>
              <a:rPr lang="zh-CN" altLang="en-US" sz="2800" b="1" smtClean="0"/>
              <a:t>着</a:t>
            </a:r>
            <a:r>
              <a:rPr lang="zh-CN" altLang="en-US" sz="2800" b="1" smtClean="0">
                <a:solidFill>
                  <a:srgbClr val="FF3300"/>
                </a:solidFill>
              </a:rPr>
              <a:t>幸福</a:t>
            </a:r>
            <a:r>
              <a:rPr lang="zh-CN" altLang="en-US" sz="2800" b="1" smtClean="0"/>
              <a:t>，）肩膀</a:t>
            </a:r>
            <a:r>
              <a:rPr lang="zh-CN" altLang="en-US" sz="2800" b="1" smtClean="0">
                <a:solidFill>
                  <a:srgbClr val="FF3300"/>
                </a:solidFill>
              </a:rPr>
              <a:t>是</a:t>
            </a:r>
            <a:r>
              <a:rPr lang="zh-CN" altLang="en-US" sz="2800" b="1" smtClean="0">
                <a:solidFill>
                  <a:srgbClr val="0000FF"/>
                </a:solidFill>
              </a:rPr>
              <a:t>亲情的</a:t>
            </a:r>
            <a:r>
              <a:rPr lang="zh-CN" altLang="en-US" sz="2800" b="1" smtClean="0">
                <a:solidFill>
                  <a:srgbClr val="FF3300"/>
                </a:solidFill>
              </a:rPr>
              <a:t>牵挂</a:t>
            </a:r>
            <a:r>
              <a:rPr lang="zh-CN" altLang="en-US" sz="2800" b="1" smtClean="0"/>
              <a:t>；</a:t>
            </a:r>
            <a:endParaRPr lang="zh-CN" altLang="en-US" sz="2800" b="1" smtClean="0"/>
          </a:p>
          <a:p>
            <a:r>
              <a:rPr lang="en-US" altLang="zh-CN" sz="2800" b="1" smtClean="0"/>
              <a:t>②</a:t>
            </a:r>
            <a:r>
              <a:rPr lang="zh-CN" altLang="en-US" sz="2800" b="1" smtClean="0"/>
              <a:t>（肩膀</a:t>
            </a:r>
            <a:r>
              <a:rPr lang="zh-CN" altLang="en-US" sz="2800" b="1" smtClean="0">
                <a:solidFill>
                  <a:srgbClr val="FF3300"/>
                </a:solidFill>
              </a:rPr>
              <a:t>承载</a:t>
            </a:r>
            <a:r>
              <a:rPr lang="zh-CN" altLang="en-US" sz="2800" b="1" smtClean="0"/>
              <a:t>着</a:t>
            </a:r>
            <a:r>
              <a:rPr lang="zh-CN" altLang="en-US" sz="2800" b="1" smtClean="0">
                <a:solidFill>
                  <a:srgbClr val="FF3300"/>
                </a:solidFill>
              </a:rPr>
              <a:t>快乐</a:t>
            </a:r>
            <a:r>
              <a:rPr lang="zh-CN" altLang="en-US" sz="2800" b="1" smtClean="0"/>
              <a:t>，）肩膀</a:t>
            </a:r>
            <a:r>
              <a:rPr lang="zh-CN" altLang="en-US" sz="2800" b="1" smtClean="0">
                <a:solidFill>
                  <a:srgbClr val="FF3300"/>
                </a:solidFill>
              </a:rPr>
              <a:t>是</a:t>
            </a:r>
            <a:r>
              <a:rPr lang="zh-CN" altLang="en-US" sz="2800" b="1" smtClean="0">
                <a:solidFill>
                  <a:srgbClr val="0000FF"/>
                </a:solidFill>
              </a:rPr>
              <a:t>友情的</a:t>
            </a:r>
            <a:r>
              <a:rPr lang="zh-CN" altLang="en-US" sz="2800" b="1" smtClean="0">
                <a:solidFill>
                  <a:srgbClr val="FF3300"/>
                </a:solidFill>
              </a:rPr>
              <a:t>寄托</a:t>
            </a:r>
            <a:r>
              <a:rPr lang="zh-CN" altLang="en-US" sz="2800" b="1" smtClean="0"/>
              <a:t>；</a:t>
            </a:r>
            <a:endParaRPr lang="zh-CN" altLang="en-US" sz="2800" b="1" smtClean="0"/>
          </a:p>
          <a:p>
            <a:r>
              <a:rPr lang="en-US" altLang="zh-CN" sz="2800" b="1" smtClean="0"/>
              <a:t>③</a:t>
            </a:r>
            <a:r>
              <a:rPr lang="zh-CN" altLang="en-US" sz="2800" b="1" smtClean="0"/>
              <a:t>（肩膀</a:t>
            </a:r>
            <a:r>
              <a:rPr lang="zh-CN" altLang="en-US" sz="2800" b="1" smtClean="0">
                <a:solidFill>
                  <a:srgbClr val="FF3300"/>
                </a:solidFill>
              </a:rPr>
              <a:t>搭载</a:t>
            </a:r>
            <a:r>
              <a:rPr lang="zh-CN" altLang="en-US" sz="2800" b="1" smtClean="0"/>
              <a:t>着</a:t>
            </a:r>
            <a:r>
              <a:rPr lang="zh-CN" altLang="en-US" sz="2800" b="1" smtClean="0">
                <a:solidFill>
                  <a:srgbClr val="FF3300"/>
                </a:solidFill>
              </a:rPr>
              <a:t>甜蜜</a:t>
            </a:r>
            <a:r>
              <a:rPr lang="zh-CN" altLang="en-US" sz="2800" b="1" smtClean="0"/>
              <a:t>，）肩膀</a:t>
            </a:r>
            <a:r>
              <a:rPr lang="zh-CN" altLang="en-US" sz="2800" b="1" smtClean="0">
                <a:solidFill>
                  <a:srgbClr val="FF3300"/>
                </a:solidFill>
              </a:rPr>
              <a:t>是</a:t>
            </a:r>
            <a:r>
              <a:rPr lang="zh-CN" altLang="en-US" sz="2800" b="1" smtClean="0">
                <a:solidFill>
                  <a:srgbClr val="0000FF"/>
                </a:solidFill>
              </a:rPr>
              <a:t>爱情的</a:t>
            </a:r>
            <a:r>
              <a:rPr lang="zh-CN" altLang="en-US" sz="2800" b="1" smtClean="0">
                <a:solidFill>
                  <a:srgbClr val="FF3300"/>
                </a:solidFill>
              </a:rPr>
              <a:t>相守</a:t>
            </a:r>
            <a:r>
              <a:rPr lang="zh-CN" altLang="en-US" sz="2800" b="1" smtClean="0"/>
              <a:t>。</a:t>
            </a:r>
            <a:endParaRPr lang="zh-CN" altLang="en-US" sz="2800" b="1" smtClean="0"/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486410" y="5320030"/>
            <a:ext cx="11218545" cy="14198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  <a:sym typeface="+mn-ea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  <a:sym typeface="+mn-ea"/>
              </a:rPr>
              <a:t>        </a:t>
            </a: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华文行楷" panose="02010800040101010101" pitchFamily="2" charset="-122"/>
                <a:sym typeface="+mn-ea"/>
              </a:rPr>
              <a:t>论证中并列的几个观点是对中心论点的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  <a:sym typeface="+mn-ea"/>
              </a:rPr>
              <a:t>内涵或外延</a:t>
            </a: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华文行楷" panose="02010800040101010101" pitchFamily="2" charset="-122"/>
                <a:sym typeface="+mn-ea"/>
              </a:rPr>
              <a:t>的揭示与阐发，是对某一论题思索认识的结果。</a:t>
            </a:r>
            <a:endParaRPr lang="zh-CN" altLang="en-US" sz="3600" b="1">
              <a:solidFill>
                <a:srgbClr val="000099"/>
              </a:solidFill>
              <a:latin typeface="Arial" pitchFamily="34" charset="0"/>
              <a:ea typeface="华文行楷" panose="02010800040101010101" pitchFamily="2" charset="-122"/>
              <a:sym typeface="+mn-ea"/>
            </a:endParaRPr>
          </a:p>
        </p:txBody>
      </p:sp>
      <p:sp>
        <p:nvSpPr>
          <p:cNvPr id="1048584" name="矩形 31747"/>
          <p:cNvSpPr/>
          <p:nvPr>
            <p:custDataLst>
              <p:tags r:id="rId6"/>
            </p:custDataLst>
          </p:nvPr>
        </p:nvSpPr>
        <p:spPr>
          <a:xfrm>
            <a:off x="182880" y="3641725"/>
            <a:ext cx="11926888" cy="1678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</a:extLst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6096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2192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8288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4384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10000"/>
              </a:spcBef>
            </a:pPr>
            <a:r>
              <a:rPr lang="zh-CN" altLang="en-US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中心论点：中国面孔，构成了</a:t>
            </a: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+mn-ea"/>
              </a:rPr>
              <a:t>2020</a:t>
            </a:r>
            <a:r>
              <a:rPr lang="zh-CN" altLang="en-US">
                <a:solidFill>
                  <a:srgbClr val="FF0000"/>
                </a:solidFill>
                <a:latin typeface="+mn-ea"/>
                <a:ea typeface="+mn-ea"/>
                <a:cs typeface="+mn-ea"/>
              </a:rPr>
              <a:t>年一道亮丽的的风景线。</a:t>
            </a:r>
            <a:endParaRPr lang="zh-CN" altLang="en-US">
              <a:solidFill>
                <a:srgbClr val="FF0000"/>
              </a:solidFill>
              <a:latin typeface="+mn-ea"/>
              <a:ea typeface="+mn-ea"/>
              <a:cs typeface="+mn-ea"/>
            </a:endParaRPr>
          </a:p>
          <a:p>
            <a:pPr lvl="0">
              <a:spcBef>
                <a:spcPct val="10000"/>
              </a:spcBef>
            </a:pPr>
            <a:r>
              <a:rPr lang="zh-CN" altLang="en-US">
                <a:latin typeface="+mn-ea"/>
                <a:ea typeface="+mn-ea"/>
                <a:cs typeface="+mn-ea"/>
              </a:rPr>
              <a:t>分论点</a:t>
            </a:r>
            <a:r>
              <a:rPr lang="en-US" altLang="zh-CN">
                <a:latin typeface="+mn-ea"/>
                <a:ea typeface="+mn-ea"/>
                <a:cs typeface="+mn-ea"/>
              </a:rPr>
              <a:t>1  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何为</a:t>
            </a:r>
            <a:r>
              <a:rPr lang="zh-CN" altLang="en-US">
                <a:latin typeface="+mn-ea"/>
                <a:ea typeface="+mn-ea"/>
                <a:cs typeface="+mn-ea"/>
              </a:rPr>
              <a:t>中国面孔？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危难之中上前一步，无悔逆行</a:t>
            </a:r>
            <a:r>
              <a:rPr lang="zh-CN" altLang="en-US">
                <a:latin typeface="+mn-ea"/>
                <a:ea typeface="+mn-ea"/>
                <a:cs typeface="+mn-ea"/>
              </a:rPr>
              <a:t>的英雄，此为中国面孔</a:t>
            </a:r>
            <a:endParaRPr lang="zh-CN" altLang="en-US">
              <a:latin typeface="+mn-ea"/>
              <a:ea typeface="+mn-ea"/>
              <a:cs typeface="+mn-ea"/>
            </a:endParaRPr>
          </a:p>
          <a:p>
            <a:pPr lvl="0">
              <a:spcBef>
                <a:spcPct val="10000"/>
              </a:spcBef>
            </a:pPr>
            <a:r>
              <a:rPr lang="zh-CN" altLang="en-US">
                <a:latin typeface="+mn-ea"/>
                <a:ea typeface="+mn-ea"/>
                <a:cs typeface="+mn-ea"/>
              </a:rPr>
              <a:t>分论点</a:t>
            </a:r>
            <a:r>
              <a:rPr lang="en-US" altLang="zh-CN">
                <a:latin typeface="+mn-ea"/>
                <a:ea typeface="+mn-ea"/>
                <a:cs typeface="+mn-ea"/>
              </a:rPr>
              <a:t>2  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何为</a:t>
            </a:r>
            <a:r>
              <a:rPr lang="zh-CN" altLang="en-US">
                <a:latin typeface="+mn-ea"/>
                <a:ea typeface="+mn-ea"/>
                <a:cs typeface="+mn-ea"/>
              </a:rPr>
              <a:t>中国面孔？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全力以赴，心无旁骛，坚持不懈</a:t>
            </a:r>
            <a:r>
              <a:rPr lang="zh-CN" altLang="en-US">
                <a:latin typeface="+mn-ea"/>
                <a:ea typeface="+mn-ea"/>
                <a:cs typeface="+mn-ea"/>
              </a:rPr>
              <a:t>的英雄，此为中国面孔</a:t>
            </a:r>
            <a:endParaRPr lang="zh-CN" altLang="en-US">
              <a:latin typeface="+mn-ea"/>
              <a:ea typeface="+mn-ea"/>
              <a:cs typeface="+mn-ea"/>
            </a:endParaRPr>
          </a:p>
          <a:p>
            <a:pPr lvl="0">
              <a:spcBef>
                <a:spcPct val="10000"/>
              </a:spcBef>
            </a:pPr>
            <a:r>
              <a:rPr lang="zh-CN" altLang="en-US">
                <a:latin typeface="+mn-ea"/>
                <a:ea typeface="+mn-ea"/>
                <a:cs typeface="+mn-ea"/>
              </a:rPr>
              <a:t>分论点</a:t>
            </a:r>
            <a:r>
              <a:rPr lang="en-US" altLang="zh-CN">
                <a:latin typeface="+mn-ea"/>
                <a:ea typeface="+mn-ea"/>
                <a:cs typeface="+mn-ea"/>
              </a:rPr>
              <a:t>3  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何为</a:t>
            </a:r>
            <a:r>
              <a:rPr lang="zh-CN" altLang="en-US">
                <a:latin typeface="+mn-ea"/>
                <a:ea typeface="+mn-ea"/>
                <a:cs typeface="+mn-ea"/>
              </a:rPr>
              <a:t>中国面孔？</a:t>
            </a:r>
            <a:r>
              <a:rPr lang="zh-CN" altLang="en-US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心存黎元，道济天下，勇于担当</a:t>
            </a:r>
            <a:r>
              <a:rPr lang="zh-CN" altLang="en-US">
                <a:latin typeface="+mn-ea"/>
                <a:ea typeface="+mn-ea"/>
                <a:cs typeface="+mn-ea"/>
              </a:rPr>
              <a:t>的英雄，此为中国面孔</a:t>
            </a:r>
            <a:endParaRPr lang="zh-CN" altLang="en-US">
              <a:latin typeface="+mn-ea"/>
              <a:ea typeface="+mn-ea"/>
              <a:cs typeface="+mn-ea"/>
            </a:endParaRPr>
          </a:p>
        </p:txBody>
      </p:sp>
    </p:spTree>
  </p:cSld>
  <p:clrMapOvr>
    <a:masterClrMapping/>
  </p:clrMapOvr>
  <p:transition spd="slow" advClick="0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1" name="标题 34817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b="1" smtClean="0"/>
              <a:t>练习：</a:t>
            </a:r>
            <a:endParaRPr lang="zh-CN" altLang="en-US" smtClean="0"/>
          </a:p>
        </p:txBody>
      </p:sp>
      <p:sp>
        <p:nvSpPr>
          <p:cNvPr id="34819" name="内容占位符 34818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812800" y="1600200"/>
            <a:ext cx="11379200" cy="4498975"/>
          </a:xfrm>
        </p:spPr>
        <p:txBody>
          <a:bodyPr/>
          <a:lstStyle/>
          <a:p>
            <a:r>
              <a:rPr lang="zh-CN" altLang="en-US" sz="4400" smtClean="0"/>
              <a:t>以“</a:t>
            </a:r>
            <a:r>
              <a:rPr lang="zh-CN" altLang="en-US" sz="4400" b="1" smtClean="0">
                <a:solidFill>
                  <a:srgbClr val="FF0000"/>
                </a:solidFill>
              </a:rPr>
              <a:t>爱心</a:t>
            </a:r>
            <a:r>
              <a:rPr lang="zh-CN" altLang="en-US" sz="4400" smtClean="0"/>
              <a:t>”为话题列出至少三个分论点。</a:t>
            </a:r>
            <a:endParaRPr lang="zh-CN" altLang="en-US" sz="4400" smtClean="0"/>
          </a:p>
        </p:txBody>
      </p:sp>
    </p:spTree>
  </p:cSld>
  <p:clrMapOvr>
    <a:masterClrMapping/>
  </p:clrMapOvr>
  <p:transition spd="slow" advClick="0"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1745" name="标题 35841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304800"/>
            <a:ext cx="10972800" cy="609600"/>
          </a:xfrm>
        </p:spPr>
        <p:txBody>
          <a:bodyPr/>
          <a:lstStyle/>
          <a:p>
            <a:r>
              <a:rPr lang="zh-CN" altLang="en-US" sz="3600" smtClean="0"/>
              <a:t>参考答案：</a:t>
            </a:r>
            <a:endParaRPr lang="zh-CN" altLang="en-US" sz="3600" smtClean="0"/>
          </a:p>
        </p:txBody>
      </p:sp>
      <p:sp>
        <p:nvSpPr>
          <p:cNvPr id="35843" name="内容占位符 35842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203200" y="990600"/>
            <a:ext cx="11988800" cy="571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一片照射在冬日的阳光，它使贫病交迫的人分外感到人间的温暖；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一泓出现在沙漠的泉水，它使濒临绝境的人重新看到生活的希望。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一股撞开冰闸的春水，使铁石心肠受到震撼</a:t>
            </a:r>
            <a:r>
              <a:rPr lang="en-US" altLang="zh-CN" sz="2400" b="1" smtClean="0">
                <a:solidFill>
                  <a:srgbClr val="000099"/>
                </a:solidFill>
              </a:rPr>
              <a:t>;</a:t>
            </a:r>
            <a:endParaRPr lang="en-US" altLang="zh-CN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一座亮在黑夜的灯塔，使迷途航船找到港湾</a:t>
            </a:r>
            <a:r>
              <a:rPr lang="en-US" altLang="zh-CN" sz="2400" b="1" smtClean="0">
                <a:solidFill>
                  <a:srgbClr val="000099"/>
                </a:solidFill>
              </a:rPr>
              <a:t>:</a:t>
            </a:r>
            <a:endParaRPr lang="en-US" altLang="zh-CN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一柄撑起在雨夜的小伞，使漂泊异乡的人得到亲情荫庇。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一道飞架天边的彩虹，使满目阴霾的人见到世界的美丽。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一瓢纷洒在春天的小雨，使孤寂的人享受心灵的滋润；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一股流淌在夏夜的清泉，使燥热不寐的人领略清凉恬静</a:t>
            </a:r>
            <a:r>
              <a:rPr lang="en-US" altLang="zh-CN" sz="2400" b="1" smtClean="0">
                <a:solidFill>
                  <a:srgbClr val="000099"/>
                </a:solidFill>
              </a:rPr>
              <a:t>;</a:t>
            </a:r>
            <a:endParaRPr lang="en-US" altLang="zh-CN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一杯泼洒在头顶的冰水，使高热发昏的人冷静思索；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000099"/>
                </a:solidFill>
              </a:rPr>
              <a:t>爱心</a:t>
            </a:r>
            <a:r>
              <a:rPr lang="zh-CN" altLang="en-US" sz="2400" b="1" smtClean="0">
                <a:solidFill>
                  <a:srgbClr val="FF3300"/>
                </a:solidFill>
              </a:rPr>
              <a:t>是</a:t>
            </a:r>
            <a:r>
              <a:rPr lang="zh-CN" altLang="en-US" sz="2400" b="1" smtClean="0">
                <a:solidFill>
                  <a:srgbClr val="000099"/>
                </a:solidFill>
              </a:rPr>
              <a:t>一块含在嘴里的奶糖，使久饮黄莲的人尝到生活的甘甜。</a:t>
            </a:r>
            <a:endParaRPr lang="zh-CN" altLang="en-US" sz="2400" b="1" smtClean="0">
              <a:solidFill>
                <a:srgbClr val="000099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sz="2400" b="1" smtClean="0">
                <a:solidFill>
                  <a:srgbClr val="FF0000"/>
                </a:solidFill>
              </a:rPr>
              <a:t>（从“是什么”角度，运用比喻手法，阐释“爱心”的内涵：</a:t>
            </a:r>
            <a:r>
              <a:rPr lang="zh-CN" altLang="en-US" sz="2400" b="1" smtClean="0"/>
              <a:t>给人温暖、希望等</a:t>
            </a:r>
            <a:r>
              <a:rPr lang="zh-CN" altLang="en-US" sz="2400" b="1" smtClean="0">
                <a:solidFill>
                  <a:srgbClr val="FF0000"/>
                </a:solidFill>
              </a:rPr>
              <a:t>）</a:t>
            </a:r>
            <a:endParaRPr lang="zh-CN" altLang="en-US" sz="2400" b="1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endParaRPr lang="zh-CN" altLang="en-US" sz="2400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 advClick="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091565" y="201295"/>
            <a:ext cx="10776585" cy="1325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因——为什么，主要是回答原因和目的方面的问题，可以简称为“因”。就是把中心论点作为结论去追溯这个结论产生的条件和原因。</a:t>
            </a:r>
            <a:endParaRPr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1159510" y="1673225"/>
            <a:ext cx="41617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Arial" pitchFamily="34" charset="0"/>
                <a:sym typeface="+mn-ea"/>
              </a:rPr>
              <a:t>以“人要有意气”为中心论点</a:t>
            </a:r>
            <a:endParaRPr lang="zh-CN" altLang="en-US" sz="24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内容占位符 11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66140" y="2063750"/>
            <a:ext cx="9282430" cy="1898015"/>
          </a:xfrm>
        </p:spPr>
        <p:txBody>
          <a:bodyPr>
            <a:noAutofit/>
          </a:bodyPr>
          <a:lstStyle/>
          <a:p>
            <a:pPr fontAlgn="auto">
              <a:lnSpc>
                <a:spcPct val="100000"/>
              </a:lnSpc>
            </a:pPr>
            <a:r>
              <a:rPr lang="zh-CN" altLang="en-US" sz="2400"/>
              <a:t>分论点1:人有意气才能有豁达的胸襟</a:t>
            </a:r>
            <a:endParaRPr lang="zh-CN" altLang="en-US" sz="2400"/>
          </a:p>
          <a:p>
            <a:pPr fontAlgn="auto">
              <a:lnSpc>
                <a:spcPct val="100000"/>
              </a:lnSpc>
            </a:pPr>
            <a:r>
              <a:rPr lang="zh-CN" altLang="en-US" sz="2400"/>
              <a:t>分论点2:人有意气才能摧不垮，压不倒，追求不泯，意志不衰。</a:t>
            </a:r>
            <a:endParaRPr lang="zh-CN" altLang="en-US" sz="2400"/>
          </a:p>
          <a:p>
            <a:pPr fontAlgn="auto">
              <a:lnSpc>
                <a:spcPct val="100000"/>
              </a:lnSpc>
            </a:pPr>
            <a:r>
              <a:rPr lang="zh-CN" altLang="en-US" sz="2400"/>
              <a:t>分论点3:人有意气才能千古留名，流芳百世,才能在国家危难之时挺身而出。</a:t>
            </a:r>
            <a:endParaRPr lang="zh-CN" altLang="en-US" sz="2400"/>
          </a:p>
        </p:txBody>
      </p:sp>
      <p:sp>
        <p:nvSpPr>
          <p:cNvPr id="43015" name="Text Box 7"/>
          <p:cNvSpPr txBox="1"/>
          <p:nvPr>
            <p:custDataLst>
              <p:tags r:id="rId6"/>
            </p:custDataLst>
          </p:nvPr>
        </p:nvSpPr>
        <p:spPr>
          <a:xfrm>
            <a:off x="166688" y="758825"/>
            <a:ext cx="792162" cy="279971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隶书" panose="02010509060101010101" pitchFamily="49" charset="-122"/>
              </a:rPr>
              <a:t>分析理由</a:t>
            </a:r>
            <a:endParaRPr lang="zh-CN" altLang="en-US" sz="4400" b="1">
              <a:solidFill>
                <a:schemeClr val="tx2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00" name="文本框 99"/>
          <p:cNvSpPr txBox="1"/>
          <p:nvPr>
            <p:custDataLst>
              <p:tags r:id="rId7"/>
            </p:custDataLst>
          </p:nvPr>
        </p:nvSpPr>
        <p:spPr>
          <a:xfrm>
            <a:off x="1227455" y="4262755"/>
            <a:ext cx="9737725" cy="21209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10000"/>
              </a:lnSpc>
            </a:pPr>
            <a:r>
              <a:rPr lang="zh-CN" sz="2400" b="0">
                <a:latin typeface="Calibri"/>
                <a:ea typeface="宋体" panose="02010600030101010101" pitchFamily="2" charset="-122"/>
              </a:rPr>
              <a:t>《说“安”》： 中心论点：安全是生产得到保障的前提。</a:t>
            </a:r>
            <a:r>
              <a:rPr lang="en-US" sz="2400" b="0">
                <a:latin typeface="Calibri"/>
                <a:ea typeface="宋体" panose="02010600030101010101" pitchFamily="2" charset="-122"/>
              </a:rPr>
              <a:t> 
</a:t>
            </a:r>
            <a:endParaRPr lang="en-US" sz="24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Calibri"/>
                <a:ea typeface="宋体" panose="02010600030101010101" pitchFamily="2" charset="-122"/>
              </a:rPr>
              <a:t>a.</a:t>
            </a:r>
            <a:r>
              <a:rPr lang="zh-CN" sz="2400" b="0">
                <a:latin typeface="Calibri"/>
                <a:ea typeface="宋体" panose="02010600030101010101" pitchFamily="2" charset="-122"/>
              </a:rPr>
              <a:t>没有安全，生产将受到威胁。 </a:t>
            </a:r>
            <a:endParaRPr lang="zh-CN" sz="24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Calibri"/>
                <a:ea typeface="宋体" panose="02010600030101010101" pitchFamily="2" charset="-122"/>
              </a:rPr>
              <a:t>b.</a:t>
            </a:r>
            <a:r>
              <a:rPr lang="zh-CN" sz="2400" b="0">
                <a:latin typeface="Calibri"/>
                <a:ea typeface="宋体" panose="02010600030101010101" pitchFamily="2" charset="-122"/>
              </a:rPr>
              <a:t>没有安全，劳动者生命得不到保障。 </a:t>
            </a:r>
            <a:endParaRPr lang="zh-CN" sz="24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Calibri"/>
                <a:ea typeface="宋体" panose="02010600030101010101" pitchFamily="2" charset="-122"/>
              </a:rPr>
              <a:t>c.</a:t>
            </a:r>
            <a:r>
              <a:rPr lang="zh-CN" sz="2400" b="0">
                <a:latin typeface="Calibri"/>
                <a:ea typeface="宋体" panose="02010600030101010101" pitchFamily="2" charset="-122"/>
              </a:rPr>
              <a:t>没有安全，长期赢利目标无法实现。 </a:t>
            </a:r>
            <a:endParaRPr lang="zh-CN" altLang="en-US" sz="2400" b="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36866"/>
          <p:cNvSpPr txBox="1">
            <a:spLocks noChangeArrowheads="1"/>
          </p:cNvSpPr>
          <p:nvPr>
            <p:custDataLst>
              <p:tags r:id="rId3"/>
            </p:custDataLst>
          </p:nvPr>
        </p:nvSpPr>
        <p:spPr>
          <a:xfrm>
            <a:off x="199390" y="927100"/>
            <a:ext cx="11785600" cy="28956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请以“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不要轻易说‘不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’”为题写一篇文章。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方法：把中心论点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作为原因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去揭示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该原因产生的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结果或作用、价值、地位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等。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分论点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：不要轻易说“不”，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可以使我们遭遇挫折时，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更加理智更加坚韧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；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分论点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：不要轻易说“不”，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可以使我们面对苦难时，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更加沉着更加勇敢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；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分论点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：不要轻易说“不”，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可以使我们前途渺茫时，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更有信心更有力量。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FF33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48587" name="矩形 32771"/>
          <p:cNvSpPr/>
          <p:nvPr>
            <p:custDataLst>
              <p:tags r:id="rId4"/>
            </p:custDataLst>
          </p:nvPr>
        </p:nvSpPr>
        <p:spPr>
          <a:xfrm>
            <a:off x="304800" y="4468812"/>
            <a:ext cx="12190412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</a:extLst>
        </p:spPr>
        <p:txBody>
          <a:bodyPr vert="horz" lIns="91440" tIns="45720" rIns="91440" bIns="45720" anchor="t">
            <a:spAutoFit/>
          </a:bodyPr>
          <a:lstStyle>
            <a:defPPr>
              <a:defRPr lang="zh-CN"/>
            </a:defPPr>
            <a:lvl1pPr mar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6096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2192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8288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4384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中心论点：梦想的价值在于拥有。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1  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对方辩友，我方相信：携梦想以遨游，可以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自励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矣。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2  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对方辩友，我方坚信：携梦想以遨游，可以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自强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矣。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3  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对方辩友，我方深信：携梦想以遨游，可以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无悔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矣。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865" name="标题 49153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zh-CN" altLang="en-US" smtClean="0"/>
              <a:t>练习</a:t>
            </a:r>
            <a:endParaRPr lang="zh-CN" altLang="en-US" smtClean="0"/>
          </a:p>
        </p:txBody>
      </p:sp>
      <p:sp>
        <p:nvSpPr>
          <p:cNvPr id="49155" name="内容占位符 49154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203200" y="1066801"/>
            <a:ext cx="11684000" cy="50323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mtClean="0"/>
              <a:t>为</a:t>
            </a:r>
            <a:r>
              <a:rPr lang="zh-CN" altLang="en-US" sz="2800" b="1" smtClean="0"/>
              <a:t>（</a:t>
            </a:r>
            <a:r>
              <a:rPr lang="zh-CN" altLang="en-US" b="1" smtClean="0">
                <a:solidFill>
                  <a:srgbClr val="FF3300"/>
                </a:solidFill>
              </a:rPr>
              <a:t>中心论点</a:t>
            </a:r>
            <a:r>
              <a:rPr lang="zh-CN" altLang="en-US" sz="2800" b="1" smtClean="0"/>
              <a:t>）</a:t>
            </a:r>
            <a:r>
              <a:rPr lang="zh-CN" altLang="en-US" smtClean="0"/>
              <a:t>“</a:t>
            </a:r>
            <a:r>
              <a:rPr lang="zh-CN" altLang="en-US" smtClean="0">
                <a:solidFill>
                  <a:srgbClr val="0000FF"/>
                </a:solidFill>
              </a:rPr>
              <a:t>青年时代是黄金时代</a:t>
            </a:r>
            <a:r>
              <a:rPr lang="zh-CN" altLang="en-US" smtClean="0"/>
              <a:t>” 拟写三个分论点：</a:t>
            </a:r>
            <a:endParaRPr lang="zh-CN" altLang="en-US" smtClean="0"/>
          </a:p>
          <a:p>
            <a:pPr>
              <a:lnSpc>
                <a:spcPct val="80000"/>
              </a:lnSpc>
            </a:pPr>
            <a:r>
              <a:rPr lang="zh-CN" altLang="en-US" b="1" smtClean="0">
                <a:solidFill>
                  <a:srgbClr val="FF0000"/>
                </a:solidFill>
              </a:rPr>
              <a:t>提示：可先提问一下，为什么说青年时代是黄金时代呢？</a:t>
            </a:r>
            <a:endParaRPr lang="zh-CN" altLang="en-US" b="1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zh-CN" altLang="en-US" b="1" smtClean="0"/>
              <a:t>（即：</a:t>
            </a:r>
            <a:r>
              <a:rPr lang="zh-CN" altLang="en-US" sz="2800" b="1" smtClean="0"/>
              <a:t>把中心论点作</a:t>
            </a:r>
            <a:r>
              <a:rPr lang="zh-CN" altLang="en-US" sz="2800" b="1" smtClean="0">
                <a:solidFill>
                  <a:srgbClr val="0000FF"/>
                </a:solidFill>
              </a:rPr>
              <a:t>为结论</a:t>
            </a:r>
            <a:r>
              <a:rPr lang="zh-CN" altLang="en-US" sz="2800" b="1" smtClean="0"/>
              <a:t>，去</a:t>
            </a:r>
            <a:r>
              <a:rPr lang="zh-CN" altLang="en-US" sz="2800" b="1" smtClean="0">
                <a:solidFill>
                  <a:srgbClr val="0000FF"/>
                </a:solidFill>
              </a:rPr>
              <a:t>追溯</a:t>
            </a:r>
            <a:r>
              <a:rPr lang="zh-CN" altLang="en-US" sz="2800" b="1" smtClean="0"/>
              <a:t>这个结论产生的</a:t>
            </a:r>
            <a:r>
              <a:rPr lang="zh-CN" altLang="en-US" sz="2800" b="1" smtClean="0">
                <a:solidFill>
                  <a:srgbClr val="0000FF"/>
                </a:solidFill>
              </a:rPr>
              <a:t>三个原因</a:t>
            </a:r>
            <a:r>
              <a:rPr lang="zh-CN" altLang="en-US" sz="2800" b="1" smtClean="0"/>
              <a:t>。</a:t>
            </a:r>
            <a:r>
              <a:rPr lang="zh-CN" altLang="en-US" b="1" smtClean="0"/>
              <a:t>）</a:t>
            </a:r>
            <a:endParaRPr lang="zh-CN" altLang="en-US" b="1" smtClean="0"/>
          </a:p>
          <a:p>
            <a:pPr>
              <a:lnSpc>
                <a:spcPct val="80000"/>
              </a:lnSpc>
            </a:pPr>
            <a:endParaRPr lang="zh-CN" altLang="en-US" b="1" smtClean="0"/>
          </a:p>
          <a:p>
            <a:pPr>
              <a:lnSpc>
                <a:spcPct val="80000"/>
              </a:lnSpc>
            </a:pPr>
            <a:r>
              <a:rPr lang="zh-CN" altLang="en-US" smtClean="0">
                <a:solidFill>
                  <a:srgbClr val="0000FF"/>
                </a:solidFill>
              </a:rPr>
              <a:t>青年时代是黄金时代</a:t>
            </a:r>
            <a:r>
              <a:rPr lang="zh-CN" altLang="en-US" sz="2800" b="1" smtClean="0"/>
              <a:t>（</a:t>
            </a:r>
            <a:r>
              <a:rPr lang="zh-CN" altLang="en-US" b="1" smtClean="0">
                <a:solidFill>
                  <a:srgbClr val="FF3300"/>
                </a:solidFill>
              </a:rPr>
              <a:t>中心论点</a:t>
            </a:r>
            <a:r>
              <a:rPr lang="en-US" altLang="zh-CN" b="1" smtClean="0">
                <a:solidFill>
                  <a:srgbClr val="FF3300"/>
                </a:solidFill>
              </a:rPr>
              <a:t>.</a:t>
            </a:r>
            <a:r>
              <a:rPr lang="zh-CN" altLang="en-US" sz="2800" b="1" smtClean="0">
                <a:solidFill>
                  <a:srgbClr val="0000FF"/>
                </a:solidFill>
              </a:rPr>
              <a:t>结论</a:t>
            </a:r>
            <a:r>
              <a:rPr lang="zh-CN" altLang="en-US" sz="2800" b="1" smtClean="0"/>
              <a:t>）</a:t>
            </a:r>
            <a:endParaRPr lang="zh-CN" altLang="en-US" b="1" smtClean="0"/>
          </a:p>
          <a:p>
            <a:pPr>
              <a:lnSpc>
                <a:spcPct val="80000"/>
              </a:lnSpc>
            </a:pPr>
            <a:r>
              <a:rPr lang="zh-CN" altLang="en-US" sz="2800" b="1" smtClean="0"/>
              <a:t>分论点</a:t>
            </a:r>
            <a:r>
              <a:rPr lang="en-US" altLang="zh-CN" sz="2800" b="1" smtClean="0"/>
              <a:t>1</a:t>
            </a:r>
            <a:r>
              <a:rPr lang="zh-CN" altLang="en-US" sz="2800" b="1" smtClean="0"/>
              <a:t>：青年时代是体力充沛，精力旺盛的时代；</a:t>
            </a:r>
            <a:endParaRPr lang="zh-CN" altLang="en-US" sz="2800" b="1" smtClean="0"/>
          </a:p>
          <a:p>
            <a:pPr>
              <a:lnSpc>
                <a:spcPct val="80000"/>
              </a:lnSpc>
            </a:pPr>
            <a:r>
              <a:rPr lang="zh-CN" altLang="en-US" sz="2800" b="1" smtClean="0"/>
              <a:t>分论点</a:t>
            </a:r>
            <a:r>
              <a:rPr lang="en-US" altLang="zh-CN" sz="2800" b="1" smtClean="0"/>
              <a:t>2</a:t>
            </a:r>
            <a:r>
              <a:rPr lang="zh-CN" altLang="en-US" sz="2800" b="1" smtClean="0"/>
              <a:t>：青年时代是积累知识，增长才干的时代；</a:t>
            </a:r>
            <a:endParaRPr lang="zh-CN" altLang="en-US" sz="2800" b="1" smtClean="0"/>
          </a:p>
          <a:p>
            <a:pPr>
              <a:lnSpc>
                <a:spcPct val="80000"/>
              </a:lnSpc>
            </a:pPr>
            <a:r>
              <a:rPr lang="zh-CN" altLang="en-US" sz="2800" b="1" smtClean="0"/>
              <a:t>分论点</a:t>
            </a:r>
            <a:r>
              <a:rPr lang="en-US" altLang="zh-CN" sz="2800" b="1" smtClean="0"/>
              <a:t>3</a:t>
            </a:r>
            <a:r>
              <a:rPr lang="zh-CN" altLang="en-US" sz="2800" b="1" smtClean="0"/>
              <a:t>：青年时代是施展才华、建功立业的时代。</a:t>
            </a:r>
            <a:endParaRPr lang="zh-CN" altLang="en-US" sz="2800" b="1" smtClean="0"/>
          </a:p>
        </p:txBody>
      </p:sp>
    </p:spTree>
  </p:cSld>
  <p:clrMapOvr>
    <a:masterClrMapping/>
  </p:clrMapOvr>
  <p:transition spd="slow" advClick="0"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19200" y="0"/>
            <a:ext cx="8895715" cy="1325880"/>
          </a:xfrm>
        </p:spPr>
        <p:txBody>
          <a:bodyPr/>
          <a:lstStyle/>
          <a:p>
            <a:r>
              <a:rPr sz="2800" b="1">
                <a:solidFill>
                  <a:srgbClr val="FF0000"/>
                </a:solidFill>
                <a:latin typeface="Calibri"/>
              </a:rPr>
              <a:t>③</a:t>
            </a:r>
            <a:r>
              <a:rPr sz="2800" b="1">
                <a:solidFill>
                  <a:srgbClr val="FF0000"/>
                </a:solidFill>
              </a:rPr>
              <a:t>法——怎么样、怎么办，主要是回答方法和途径方面的问题，可以简称为“法”。</a:t>
            </a:r>
            <a:endParaRPr lang="zh-CN" altLang="en-US"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1559560" y="1845310"/>
            <a:ext cx="7886700" cy="2086610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/>
              <a:t>分论点1:坚持需要韧性。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分论点2:坚持需要不坠之志。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1559560" y="2683510"/>
            <a:ext cx="775779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400">
                <a:sym typeface="+mn-ea"/>
              </a:rPr>
              <a:t>分论点3:坚持需要耐得住寂寞的孤独。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>
                <a:sym typeface="+mn-ea"/>
              </a:rPr>
              <a:t>分论点4:坚持需要知其不可为而为的大智大勇。</a:t>
            </a:r>
            <a:endParaRPr lang="zh-CN" altLang="en-US" sz="2400"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1490345" y="1384935"/>
            <a:ext cx="44678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sym typeface="+mn-ea"/>
              </a:rPr>
              <a:t>以“坚持就是胜利”为中心论点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1490345" y="4266565"/>
            <a:ext cx="916241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400" b="1">
                <a:sym typeface="+mn-ea"/>
              </a:rPr>
              <a:t>分论点</a:t>
            </a:r>
            <a:r>
              <a:rPr lang="en-US" altLang="zh-CN" sz="2400" b="1">
                <a:sym typeface="+mn-ea"/>
              </a:rPr>
              <a:t>1</a:t>
            </a:r>
            <a:r>
              <a:rPr lang="zh-CN" altLang="en-US" sz="2400" b="1">
                <a:sym typeface="+mn-ea"/>
              </a:rPr>
              <a:t>：竞争必须具备顽强的斗志</a:t>
            </a:r>
            <a:br>
              <a:rPr lang="zh-CN" altLang="en-US" sz="2400" b="1">
                <a:sym typeface="+mn-ea"/>
              </a:rPr>
            </a:br>
            <a:r>
              <a:rPr lang="zh-CN" altLang="en-US" sz="2400" b="1">
                <a:sym typeface="+mn-ea"/>
              </a:rPr>
              <a:t>分论点</a:t>
            </a:r>
            <a:r>
              <a:rPr lang="en-US" altLang="zh-CN" sz="2400" b="1">
                <a:sym typeface="+mn-ea"/>
              </a:rPr>
              <a:t>2</a:t>
            </a:r>
            <a:r>
              <a:rPr lang="zh-CN" altLang="en-US" sz="2400" b="1">
                <a:sym typeface="+mn-ea"/>
              </a:rPr>
              <a:t>：竞争必须具备良好的心理承受能力</a:t>
            </a:r>
            <a:br>
              <a:rPr lang="zh-CN" altLang="en-US" sz="2400" b="1">
                <a:sym typeface="+mn-ea"/>
              </a:rPr>
            </a:br>
            <a:r>
              <a:rPr lang="zh-CN" altLang="en-US" sz="2400" b="1">
                <a:sym typeface="+mn-ea"/>
              </a:rPr>
              <a:t>分论点</a:t>
            </a:r>
            <a:r>
              <a:rPr lang="en-US" altLang="zh-CN" sz="2400" b="1">
                <a:sym typeface="+mn-ea"/>
              </a:rPr>
              <a:t>3</a:t>
            </a:r>
            <a:r>
              <a:rPr lang="zh-CN" altLang="en-US" sz="2400" b="1">
                <a:sym typeface="+mn-ea"/>
              </a:rPr>
              <a:t>：竞争必须遵守法律规则和职业道德</a:t>
            </a:r>
            <a:endParaRPr lang="zh-CN" altLang="en-US" sz="2400" b="1">
              <a:sym typeface="+mn-ea"/>
            </a:endParaRPr>
          </a:p>
        </p:txBody>
      </p:sp>
      <p:sp>
        <p:nvSpPr>
          <p:cNvPr id="20488" name="Text Box 8"/>
          <p:cNvSpPr txBox="1"/>
          <p:nvPr>
            <p:custDataLst>
              <p:tags r:id="rId9"/>
            </p:custDataLst>
          </p:nvPr>
        </p:nvSpPr>
        <p:spPr>
          <a:xfrm>
            <a:off x="169863" y="1193165"/>
            <a:ext cx="790575" cy="279971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隶书" panose="02010509060101010101" pitchFamily="49" charset="-122"/>
              </a:rPr>
              <a:t>探寻方法</a:t>
            </a:r>
            <a:endParaRPr lang="zh-CN" altLang="en-US" sz="4400" b="1">
              <a:solidFill>
                <a:schemeClr val="tx2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1362075" y="393192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sym typeface="+mn-ea"/>
              </a:rPr>
              <a:t>以“竞争”为中心论点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356360" y="584200"/>
            <a:ext cx="10279380" cy="56889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zh-CN" sz="2800" b="0">
                <a:latin typeface="Calibri"/>
                <a:ea typeface="宋体" panose="02010600030101010101" pitchFamily="2" charset="-122"/>
              </a:rPr>
              <a:t>《谈意气 》 中心论点：人要有意气。 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a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人要有意气，就要坚韧不屈，不畏风霜冷雨。 
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3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b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人要有意气，就要勇敢不惧，不怕牺牲挫折。 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c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人要有意气，就要自信乐观，笑对人生坎坷。（后一分句对前一分句进行阐释） 
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30000"/>
              </a:lnSpc>
            </a:pPr>
            <a:r>
              <a:rPr lang="zh-CN" sz="2800" b="0">
                <a:latin typeface="Calibri"/>
                <a:ea typeface="宋体" panose="02010600030101010101" pitchFamily="2" charset="-122"/>
              </a:rPr>
              <a:t>《学会欣赏别人》 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a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学会欣赏别人，要求自己要有胸怀坦荡、虚怀若谷的作风。
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3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b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学会欣赏别人，要努力发掘别人身上的闪光点，学习借鉴。 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c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学会欣赏别人，要互帮互学，取长补短，共同提高 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(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后一分句对前一分句进行阐释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)
</a:t>
            </a:r>
            <a:endParaRPr lang="en-US" altLang="en-US" sz="2800" b="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48590" name="矩形 33795"/>
          <p:cNvSpPr/>
          <p:nvPr>
            <p:custDataLst>
              <p:tags r:id="rId3"/>
            </p:custDataLst>
          </p:nvPr>
        </p:nvSpPr>
        <p:spPr>
          <a:xfrm>
            <a:off x="647700" y="1131570"/>
            <a:ext cx="10227945" cy="4742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</a:extLst>
        </p:spPr>
        <p:txBody>
          <a:bodyPr vert="horz" wrap="square" lIns="91440" tIns="45720" rIns="91440" bIns="45720" anchor="t">
            <a:spAutoFit/>
          </a:bodyPr>
          <a:lstStyle>
            <a:defPPr>
              <a:defRPr lang="zh-CN"/>
            </a:defPPr>
            <a:lvl1pPr mar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6096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2192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8288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43840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dk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40000"/>
              </a:lnSpc>
            </a:pPr>
            <a:r>
              <a:rPr lang="zh-CN" altLang="en-US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中心观点：在我们人生旅程中，是需要寻找各种“镜子”、不断绘制“自画像”来审视自我，认识自我，才能清晰活着的本质。</a:t>
            </a:r>
            <a:endParaRPr lang="zh-CN" altLang="en-US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40000"/>
              </a:lnSpc>
            </a:pP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40000"/>
              </a:lnSpc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1 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我们要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细微感知自己对细小事物的态度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，那是一面镜子，以此映照，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认清自我心灵的温度。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40000"/>
              </a:lnSpc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2 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我们要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深入思考自己传承历史文化的深度，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那是一面镜子，以此映照，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认清自我血脉的纯度。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140000"/>
              </a:lnSpc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分论点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3 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我们要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真诚反思自己对待时代英雄的态度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，那是一面镜子，以此映照，</a:t>
            </a:r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认清自我精神的高度。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66775" y="207963"/>
            <a:ext cx="10972800" cy="1143000"/>
          </a:xfrm>
        </p:spPr>
        <p:txBody>
          <a:bodyPr/>
          <a:lstStyle/>
          <a:p>
            <a:pPr marL="0" indent="0" eaLnBrk="1" latinLnBrk="0"/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altLang="en-US" sz="2800" b="1">
                <a:solidFill>
                  <a:srgbClr val="FF0000"/>
                </a:solidFill>
              </a:rPr>
              <a:t>果——会怎样，主要是回答结果和效能方面的问题（意义、作用、价值、影响），可以简称为“果”。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0488" name="Text Box 8"/>
          <p:cNvSpPr txBox="1"/>
          <p:nvPr>
            <p:custDataLst>
              <p:tags r:id="rId4"/>
            </p:custDataLst>
          </p:nvPr>
        </p:nvSpPr>
        <p:spPr>
          <a:xfrm>
            <a:off x="169863" y="1193165"/>
            <a:ext cx="790575" cy="279971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隶书" panose="02010509060101010101" pitchFamily="49" charset="-122"/>
              </a:rPr>
              <a:t>设想结果</a:t>
            </a:r>
            <a:endParaRPr lang="zh-CN" altLang="en-US" sz="4400" b="1">
              <a:solidFill>
                <a:schemeClr val="tx2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1784985" y="1424305"/>
            <a:ext cx="9707880" cy="54762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zh-CN" sz="2800" b="0">
                <a:latin typeface="Calibri"/>
                <a:ea typeface="宋体" panose="02010600030101010101" pitchFamily="2" charset="-122"/>
              </a:rPr>
              <a:t>例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1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：《苦是一种磨砺》 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a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苦可以激发进取心； 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b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苦可以培养坚强的意志； 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c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苦可以培养创造精神。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zh-CN" sz="2800" b="0">
                <a:latin typeface="Calibri"/>
                <a:ea typeface="宋体" panose="02010600030101010101" pitchFamily="2" charset="-122"/>
              </a:rPr>
              <a:t>例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2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：《珍惜拥有》 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a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珍惜拥有，才能感受快乐。 
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b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珍惜拥有，才能把握幸福。 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6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c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珍惜拥有，人生才能多姿多彩。</a:t>
            </a:r>
            <a:endParaRPr lang="zh-CN" altLang="en-US" sz="2800" b="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374650" y="1368425"/>
            <a:ext cx="1089914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800" b="0">
                <a:latin typeface="Calibri"/>
                <a:ea typeface="宋体" panose="02010600030101010101" pitchFamily="2" charset="-122"/>
              </a:rPr>
              <a:t>①</a:t>
            </a:r>
            <a:r>
              <a:rPr lang="zh-CN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按议论步骤递进</a:t>
            </a:r>
            <a:r>
              <a:rPr lang="en-US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 </a:t>
            </a:r>
            <a:endParaRPr lang="en-US" sz="2800" b="0">
              <a:latin typeface="Calibri"/>
              <a:ea typeface="宋体" panose="02010600030101010101" pitchFamily="2" charset="-122"/>
            </a:endParaRPr>
          </a:p>
          <a:p>
            <a:pPr indent="0"/>
            <a:r>
              <a:rPr lang="en-US" altLang="en-US" sz="2800" b="0">
                <a:latin typeface="Calibri"/>
                <a:ea typeface="宋体" panose="02010600030101010101" pitchFamily="2" charset="-122"/>
              </a:rPr>
              <a:t>        议论文一般是按“是什么，为什么，怎么样”的步骤来写作，环环相扣，逐步解决议论文的三个问题，这其实就是一种递进关系。可以集中笔力写清楚任一方面，也可以三个方面都作全面详细的写作。</a:t>
            </a:r>
            <a:endParaRPr lang="en-US" altLang="en-US" sz="2800" b="0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0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393950" y="287718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孤独是幸福的源泉</a:t>
            </a:r>
            <a:endParaRPr lang="zh-CN" altLang="en-US" sz="3200" b="1">
              <a:solidFill>
                <a:schemeClr val="tx1"/>
              </a:solidFill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11" name="内容占位符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336675" y="3851275"/>
            <a:ext cx="8782050" cy="2176145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3200"/>
              <a:t>分论点1:孤独即意味着超越常人的旷达与淡泊。</a:t>
            </a:r>
            <a:endParaRPr lang="zh-CN" altLang="en-US" sz="3200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3200"/>
              <a:t>分论点2:孤独让我们拥有内省的时空。</a:t>
            </a:r>
            <a:endParaRPr lang="zh-CN" altLang="en-US" sz="3200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3200">
                <a:sym typeface="+mn-ea"/>
              </a:rPr>
              <a:t>分论点</a:t>
            </a:r>
            <a:r>
              <a:rPr lang="en-US" altLang="zh-CN" sz="3200">
                <a:sym typeface="+mn-ea"/>
              </a:rPr>
              <a:t>3</a:t>
            </a:r>
            <a:r>
              <a:rPr lang="zh-CN" altLang="en-US" sz="3200">
                <a:sym typeface="+mn-ea"/>
              </a:rPr>
              <a:t>:孤独要求我们与现实适当地保持距离。</a:t>
            </a:r>
            <a:endParaRPr lang="zh-CN" altLang="en-US" sz="3200"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6"/>
            </p:custDataLst>
          </p:nvPr>
        </p:nvSpPr>
        <p:spPr>
          <a:xfrm>
            <a:off x="2721610" y="6133465"/>
            <a:ext cx="548322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B0F0"/>
                </a:solidFill>
                <a:latin typeface="Arial" pitchFamily="34" charset="0"/>
                <a:sym typeface="+mn-ea"/>
              </a:rPr>
              <a:t>是什么</a:t>
            </a:r>
            <a:r>
              <a:rPr lang="en-US" altLang="zh-CN" sz="3200" b="1">
                <a:solidFill>
                  <a:srgbClr val="00B0F0"/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200" b="1">
                <a:solidFill>
                  <a:srgbClr val="00B0F0"/>
                </a:solidFill>
                <a:latin typeface="Arial" pitchFamily="34" charset="0"/>
                <a:sym typeface="+mn-ea"/>
              </a:rPr>
              <a:t>为什么</a:t>
            </a:r>
            <a:r>
              <a:rPr lang="en-US" altLang="zh-CN" sz="3200" b="1">
                <a:solidFill>
                  <a:srgbClr val="00B0F0"/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200" b="1">
                <a:solidFill>
                  <a:srgbClr val="00B0F0"/>
                </a:solidFill>
                <a:latin typeface="Arial" pitchFamily="34" charset="0"/>
                <a:sym typeface="+mn-ea"/>
              </a:rPr>
              <a:t>怎么办</a:t>
            </a:r>
            <a:endParaRPr lang="zh-CN" altLang="en-US" sz="3200" b="1">
              <a:solidFill>
                <a:srgbClr val="00B0F0"/>
              </a:solidFill>
              <a:latin typeface="Arial" pitchFamily="34" charset="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8975" y="362585"/>
            <a:ext cx="5080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3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(二)递进式分论点</a:t>
            </a:r>
            <a:r>
              <a:rPr lang="zh-CN" b="0">
                <a:latin typeface="Calibri"/>
                <a:ea typeface="宋体" panose="02010600030101010101" pitchFamily="2" charset="-122"/>
              </a:rPr>
              <a:t> </a:t>
            </a:r>
            <a:endParaRPr lang="zh-CN" altLang="en-US" b="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33400" y="723900"/>
            <a:ext cx="109728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/>
              <a:t>《风度》 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1.</a:t>
            </a:r>
            <a:r>
              <a:rPr lang="zh-CN" altLang="en-US"/>
              <a:t>是什么：风度是一种美德，一种富有教养的臻于完善的气质和风采 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2.</a:t>
            </a:r>
            <a:r>
              <a:rPr lang="zh-CN" altLang="en-US"/>
              <a:t>为什么：有了风度，能受到别人的敬重，人与人之间增进爱心，有利于和睦相处 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en-US" altLang="zh-CN"/>
              <a:t>3.</a:t>
            </a:r>
            <a:r>
              <a:rPr lang="zh-CN" altLang="en-US"/>
              <a:t>怎么样：要有风度，须加强道德情操的修养，摒弃粗俗言行，自觉培养良好的风度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57175" y="371475"/>
            <a:ext cx="10972800" cy="1897380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zh-CN" altLang="en-US" sz="2800">
                <a:latin typeface="Calibri"/>
              </a:rPr>
              <a:t>②</a:t>
            </a:r>
            <a:r>
              <a:rPr lang="zh-CN" altLang="en-US" sz="2800" b="1">
                <a:solidFill>
                  <a:srgbClr val="FF0000"/>
                </a:solidFill>
              </a:rPr>
              <a:t>按论点内涵递进 </a:t>
            </a:r>
            <a:endParaRPr lang="zh-CN" altLang="en-US" sz="2800" b="1">
              <a:solidFill>
                <a:srgbClr val="FF0000"/>
              </a:solidFill>
            </a:endParaRPr>
          </a:p>
          <a:p>
            <a:r>
              <a:rPr lang="en-US" altLang="zh-CN" sz="2800"/>
              <a:t>       </a:t>
            </a:r>
            <a:r>
              <a:rPr lang="zh-CN" altLang="en-US" sz="2800"/>
              <a:t>这是就论点的内涵方面而言，论点内涵本身呈递进关系，主要表现在对事物的理解程度，从表面进而认识到事物的本质，由浅入深，层层推进，最后深刻地揭示出事物的本质。 </a:t>
            </a:r>
            <a:endParaRPr lang="zh-CN" altLang="en-US" sz="2800"/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441960" y="2543175"/>
            <a:ext cx="11499215" cy="4225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zh-CN" sz="2800" b="0">
                <a:latin typeface="Calibri"/>
                <a:ea typeface="宋体" panose="02010600030101010101" pitchFamily="2" charset="-122"/>
              </a:rPr>
              <a:t>例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1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：《问》 提炼论点：问——打开真理之门。然后分解论点： </a:t>
            </a:r>
            <a:r>
              <a:rPr lang="en-US" sz="2800" b="0">
                <a:latin typeface="Calibri"/>
                <a:ea typeface="宋体" panose="02010600030101010101" pitchFamily="2" charset="-122"/>
              </a:rPr>
              <a:t>a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好问，就是对一切的未知、一切的疑惑都有一种好奇心与探究欲，是问的基础； 
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2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b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敢问，就是敢于向权威、规则挑战，以求真知，是问的发展； </a:t>
            </a:r>
            <a:endParaRPr lang="zh-CN" sz="2800" b="0">
              <a:latin typeface="Calibri"/>
              <a:ea typeface="宋体" panose="02010600030101010101" pitchFamily="2" charset="-122"/>
            </a:endParaRPr>
          </a:p>
          <a:p>
            <a:pPr indent="0">
              <a:lnSpc>
                <a:spcPct val="120000"/>
              </a:lnSpc>
            </a:pPr>
            <a:r>
              <a:rPr lang="en-US" sz="2800" b="0">
                <a:latin typeface="Calibri"/>
                <a:ea typeface="宋体" panose="02010600030101010101" pitchFamily="2" charset="-122"/>
              </a:rPr>
              <a:t>c</a:t>
            </a:r>
            <a:r>
              <a:rPr lang="zh-CN" sz="2800" b="0">
                <a:latin typeface="Calibri"/>
                <a:ea typeface="宋体" panose="02010600030101010101" pitchFamily="2" charset="-122"/>
              </a:rPr>
              <a:t>会问，才能真正发现真理，是问的目的。 从“问”的三个方面“好问、敢问、会问”层层递进展开，由基础到发展到目的逐层深入的解开“问”的道理，论证严谨有力。 
</a:t>
            </a:r>
            <a:endParaRPr lang="zh-CN" altLang="en-US" sz="2800" b="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40665" y="942975"/>
            <a:ext cx="11880215" cy="3926840"/>
          </a:xfrm>
        </p:spPr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zh-CN" altLang="en-US" sz="2800"/>
              <a:t>《诗意地生活》</a:t>
            </a:r>
            <a:endParaRPr lang="zh-CN" altLang="en-US" sz="280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sz="2800"/>
              <a:t>（中心论点：诗意地生活，是在纷繁现实之中，留一方净土播种理想，然后一刻不停地去奋斗，直至收获人生的累累硕果。）   </a:t>
            </a:r>
            <a:endParaRPr lang="zh-CN" altLang="en-US" sz="280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sz="2800"/>
              <a:t>①理想，它是第一层境界：“独上高楼，望尽天涯路。”  </a:t>
            </a:r>
            <a:endParaRPr lang="zh-CN" altLang="en-US" sz="280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sz="2800"/>
              <a:t>②奋斗，它是第二层境界：“衣带渐宽终不悔，为伊消得人憔悴。”    </a:t>
            </a:r>
            <a:endParaRPr lang="zh-CN" altLang="en-US" sz="2800"/>
          </a:p>
          <a:p>
            <a:pPr marL="0" indent="0">
              <a:lnSpc>
                <a:spcPct val="130000"/>
              </a:lnSpc>
              <a:buNone/>
            </a:pPr>
            <a:r>
              <a:rPr lang="zh-CN" altLang="en-US" sz="2800"/>
              <a:t>③收获，它是第三层境界：“蓦然回首，那人却在，灯火阑珊处。”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https://d.book118.com/178007105035006047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27"/>
</p:tagLst>
</file>

<file path=ppt/tags/tag2.xml><?xml version="1.0" encoding="utf-8"?>
<p:tagLst xmlns:p="http://schemas.openxmlformats.org/presentationml/2006/main">
  <p:tag name="AS_UNIQUEID" val="1428"/>
</p:tagLst>
</file>

<file path=ppt/tags/tag3.xml><?xml version="1.0" encoding="utf-8"?>
<p:tagLst xmlns:p="http://schemas.openxmlformats.org/presentationml/2006/main">
  <p:tag name="AS_UNIQUEID" val="1429"/>
</p:tagLst>
</file>

<file path=ppt/tags/tag4.xml><?xml version="1.0" encoding="utf-8"?>
<p:tagLst xmlns:p="http://schemas.openxmlformats.org/presentationml/2006/main">
  <p:tag name="AS_UNIQUEID" val="1430"/>
</p:tagLst>
</file>

<file path=ppt/tags/tag5.xml><?xml version="1.0" encoding="utf-8"?>
<p:tagLst xmlns:p="http://schemas.openxmlformats.org/presentationml/2006/main">
  <p:tag name="AS_UNIQUEID" val="1431"/>
</p:tagLst>
</file>

<file path=ppt/tags/tag6.xml><?xml version="1.0" encoding="utf-8"?>
<p:tagLst xmlns:p="http://schemas.openxmlformats.org/presentationml/2006/main">
  <p:tag name="AS_UNIQUEID" val="1432"/>
</p:tagLst>
</file>

<file path=ppt/tags/tag7.xml><?xml version="1.0" encoding="utf-8"?>
<p:tagLst xmlns:p="http://schemas.openxmlformats.org/presentationml/2006/main">
  <p:tag name="AS_UNIQUEID" val="1433"/>
</p:tagLst>
</file>

<file path=ppt/tags/tag8.xml><?xml version="1.0" encoding="utf-8"?>
<p:tagLst xmlns:p="http://schemas.openxmlformats.org/presentationml/2006/main">
  <p:tag name="AS_UNIQUEID" val="1434"/>
</p:tagLst>
</file>

<file path=ppt/tags/tag9.xml><?xml version="1.0" encoding="utf-8"?>
<p:tagLst xmlns:p="http://schemas.openxmlformats.org/presentationml/2006/main">
  <p:tag name="AS_UNIQUEID" val="1435"/>
</p:tagLst>
</file>

<file path=ppt/tags/tag10.xml><?xml version="1.0" encoding="utf-8"?>
<p:tagLst xmlns:p="http://schemas.openxmlformats.org/presentationml/2006/main">
  <p:tag name="AS_UNIQUEID" val="1436"/>
</p:tagLst>
</file>

<file path=ppt/tags/tag11.xml><?xml version="1.0" encoding="utf-8"?>
<p:tagLst xmlns:p="http://schemas.openxmlformats.org/presentationml/2006/main">
  <p:tag name="AS_UNIQUEID" val="1437"/>
</p:tagLst>
</file>

<file path=ppt/tags/tag12.xml><?xml version="1.0" encoding="utf-8"?>
<p:tagLst xmlns:p="http://schemas.openxmlformats.org/presentationml/2006/main">
  <p:tag name="AS_UNIQUEID" val="1438"/>
</p:tagLst>
</file>

<file path=ppt/tags/tag13.xml><?xml version="1.0" encoding="utf-8"?>
<p:tagLst xmlns:p="http://schemas.openxmlformats.org/presentationml/2006/main">
  <p:tag name="AS_UNIQUEID" val="1439"/>
</p:tagLst>
</file>

<file path=ppt/tags/tag14.xml><?xml version="1.0" encoding="utf-8"?>
<p:tagLst xmlns:p="http://schemas.openxmlformats.org/presentationml/2006/main">
  <p:tag name="AS_UNIQUEID" val="1440"/>
</p:tagLst>
</file>

<file path=ppt/tags/tag15.xml><?xml version="1.0" encoding="utf-8"?>
<p:tagLst xmlns:p="http://schemas.openxmlformats.org/presentationml/2006/main">
  <p:tag name="AS_UNIQUEID" val="1441"/>
</p:tagLst>
</file>

<file path=ppt/tags/tag16.xml><?xml version="1.0" encoding="utf-8"?>
<p:tagLst xmlns:p="http://schemas.openxmlformats.org/presentationml/2006/main">
  <p:tag name="AS_UNIQUEID" val="1442"/>
</p:tagLst>
</file>

<file path=ppt/tags/tag17.xml><?xml version="1.0" encoding="utf-8"?>
<p:tagLst xmlns:p="http://schemas.openxmlformats.org/presentationml/2006/main">
  <p:tag name="AS_UNIQUEID" val="1443"/>
</p:tagLst>
</file>

<file path=ppt/tags/tag18.xml><?xml version="1.0" encoding="utf-8"?>
<p:tagLst xmlns:p="http://schemas.openxmlformats.org/presentationml/2006/main">
  <p:tag name="AS_UNIQUEID" val="1444"/>
</p:tagLst>
</file>

<file path=ppt/tags/tag19.xml><?xml version="1.0" encoding="utf-8"?>
<p:tagLst xmlns:p="http://schemas.openxmlformats.org/presentationml/2006/main">
  <p:tag name="AS_UNIQUEID" val="1445"/>
</p:tagLst>
</file>

<file path=ppt/tags/tag20.xml><?xml version="1.0" encoding="utf-8"?>
<p:tagLst xmlns:p="http://schemas.openxmlformats.org/presentationml/2006/main">
  <p:tag name="AS_UNIQUEID" val="1446"/>
</p:tagLst>
</file>

<file path=ppt/tags/tag21.xml><?xml version="1.0" encoding="utf-8"?>
<p:tagLst xmlns:p="http://schemas.openxmlformats.org/presentationml/2006/main">
  <p:tag name="AS_UNIQUEID" val="1447"/>
</p:tagLst>
</file>

<file path=ppt/tags/tag22.xml><?xml version="1.0" encoding="utf-8"?>
<p:tagLst xmlns:p="http://schemas.openxmlformats.org/presentationml/2006/main">
  <p:tag name="AS_UNIQUEID" val="1448"/>
</p:tagLst>
</file>

<file path=ppt/tags/tag23.xml><?xml version="1.0" encoding="utf-8"?>
<p:tagLst xmlns:p="http://schemas.openxmlformats.org/presentationml/2006/main">
  <p:tag name="AS_UNIQUEID" val="1449"/>
</p:tagLst>
</file>

<file path=ppt/tags/tag24.xml><?xml version="1.0" encoding="utf-8"?>
<p:tagLst xmlns:p="http://schemas.openxmlformats.org/presentationml/2006/main">
  <p:tag name="AS_UNIQUEID" val="1450"/>
</p:tagLst>
</file>

<file path=ppt/tags/tag25.xml><?xml version="1.0" encoding="utf-8"?>
<p:tagLst xmlns:p="http://schemas.openxmlformats.org/presentationml/2006/main">
  <p:tag name="AS_UNIQUEID" val="1451"/>
</p:tagLst>
</file>

<file path=ppt/tags/tag26.xml><?xml version="1.0" encoding="utf-8"?>
<p:tagLst xmlns:p="http://schemas.openxmlformats.org/presentationml/2006/main">
  <p:tag name="AS_UNIQUEID" val="1452"/>
</p:tagLst>
</file>

<file path=ppt/tags/tag27.xml><?xml version="1.0" encoding="utf-8"?>
<p:tagLst xmlns:p="http://schemas.openxmlformats.org/presentationml/2006/main">
  <p:tag name="AS_UNIQUEID" val="1453"/>
</p:tagLst>
</file>

<file path=ppt/tags/tag28.xml><?xml version="1.0" encoding="utf-8"?>
<p:tagLst xmlns:p="http://schemas.openxmlformats.org/presentationml/2006/main">
  <p:tag name="AS_UNIQUEID" val="1454"/>
</p:tagLst>
</file>

<file path=ppt/tags/tag29.xml><?xml version="1.0" encoding="utf-8"?>
<p:tagLst xmlns:p="http://schemas.openxmlformats.org/presentationml/2006/main">
  <p:tag name="AS_UNIQUEID" val="1455"/>
</p:tagLst>
</file>

<file path=ppt/tags/tag30.xml><?xml version="1.0" encoding="utf-8"?>
<p:tagLst xmlns:p="http://schemas.openxmlformats.org/presentationml/2006/main">
  <p:tag name="AS_UNIQUEID" val="1456"/>
</p:tagLst>
</file>

<file path=ppt/tags/tag31.xml><?xml version="1.0" encoding="utf-8"?>
<p:tagLst xmlns:p="http://schemas.openxmlformats.org/presentationml/2006/main">
  <p:tag name="AS_UNIQUEID" val="1457"/>
</p:tagLst>
</file>

<file path=ppt/tags/tag32.xml><?xml version="1.0" encoding="utf-8"?>
<p:tagLst xmlns:p="http://schemas.openxmlformats.org/presentationml/2006/main">
  <p:tag name="AS_UNIQUEID" val="1458"/>
</p:tagLst>
</file>

<file path=ppt/tags/tag33.xml><?xml version="1.0" encoding="utf-8"?>
<p:tagLst xmlns:p="http://schemas.openxmlformats.org/presentationml/2006/main">
  <p:tag name="AS_UNIQUEID" val="1459"/>
</p:tagLst>
</file>

<file path=ppt/tags/tag34.xml><?xml version="1.0" encoding="utf-8"?>
<p:tagLst xmlns:p="http://schemas.openxmlformats.org/presentationml/2006/main">
  <p:tag name="AS_UNIQUEID" val="1460"/>
</p:tagLst>
</file>

<file path=ppt/tags/tag35.xml><?xml version="1.0" encoding="utf-8"?>
<p:tagLst xmlns:p="http://schemas.openxmlformats.org/presentationml/2006/main">
  <p:tag name="AS_UNIQUEID" val="1461"/>
</p:tagLst>
</file>

<file path=ppt/tags/tag36.xml><?xml version="1.0" encoding="utf-8"?>
<p:tagLst xmlns:p="http://schemas.openxmlformats.org/presentationml/2006/main">
  <p:tag name="AS_UNIQUEID" val="1462"/>
</p:tagLst>
</file>

<file path=ppt/tags/tag37.xml><?xml version="1.0" encoding="utf-8"?>
<p:tagLst xmlns:p="http://schemas.openxmlformats.org/presentationml/2006/main">
  <p:tag name="AS_UNIQUEID" val="1463"/>
</p:tagLst>
</file>

<file path=ppt/tags/tag38.xml><?xml version="1.0" encoding="utf-8"?>
<p:tagLst xmlns:p="http://schemas.openxmlformats.org/presentationml/2006/main">
  <p:tag name="AS_UNIQUEID" val="1464"/>
</p:tagLst>
</file>

<file path=ppt/tags/tag39.xml><?xml version="1.0" encoding="utf-8"?>
<p:tagLst xmlns:p="http://schemas.openxmlformats.org/presentationml/2006/main">
  <p:tag name="AS_UNIQUEID" val="1465"/>
</p:tagLst>
</file>

<file path=ppt/tags/tag40.xml><?xml version="1.0" encoding="utf-8"?>
<p:tagLst xmlns:p="http://schemas.openxmlformats.org/presentationml/2006/main">
  <p:tag name="AS_UNIQUEID" val="1466"/>
</p:tagLst>
</file>

<file path=ppt/tags/tag41.xml><?xml version="1.0" encoding="utf-8"?>
<p:tagLst xmlns:p="http://schemas.openxmlformats.org/presentationml/2006/main">
  <p:tag name="AS_UNIQUEID" val="1467"/>
</p:tagLst>
</file>

<file path=ppt/tags/tag42.xml><?xml version="1.0" encoding="utf-8"?>
<p:tagLst xmlns:p="http://schemas.openxmlformats.org/presentationml/2006/main">
  <p:tag name="AS_UNIQUEID" val="1468"/>
</p:tagLst>
</file>

<file path=ppt/tags/tag43.xml><?xml version="1.0" encoding="utf-8"?>
<p:tagLst xmlns:p="http://schemas.openxmlformats.org/presentationml/2006/main">
  <p:tag name="AS_UNIQUEID" val="1469"/>
</p:tagLst>
</file>

<file path=ppt/tags/tag44.xml><?xml version="1.0" encoding="utf-8"?>
<p:tagLst xmlns:p="http://schemas.openxmlformats.org/presentationml/2006/main">
  <p:tag name="AS_UNIQUEID" val="1470"/>
</p:tagLst>
</file>

<file path=ppt/tags/tag45.xml><?xml version="1.0" encoding="utf-8"?>
<p:tagLst xmlns:p="http://schemas.openxmlformats.org/presentationml/2006/main">
  <p:tag name="AS_UNIQUEID" val="1471"/>
</p:tagLst>
</file>

<file path=ppt/tags/tag46.xml><?xml version="1.0" encoding="utf-8"?>
<p:tagLst xmlns:p="http://schemas.openxmlformats.org/presentationml/2006/main">
  <p:tag name="AS_UNIQUEID" val="1472"/>
</p:tagLst>
</file>

<file path=ppt/tags/tag47.xml><?xml version="1.0" encoding="utf-8"?>
<p:tagLst xmlns:p="http://schemas.openxmlformats.org/presentationml/2006/main">
  <p:tag name="AS_UNIQUEID" val="1473"/>
</p:tagLst>
</file>

<file path=ppt/tags/tag48.xml><?xml version="1.0" encoding="utf-8"?>
<p:tagLst xmlns:p="http://schemas.openxmlformats.org/presentationml/2006/main">
  <p:tag name="AS_UNIQUEID" val="1474"/>
</p:tagLst>
</file>

<file path=ppt/tags/tag49.xml><?xml version="1.0" encoding="utf-8"?>
<p:tagLst xmlns:p="http://schemas.openxmlformats.org/presentationml/2006/main">
  <p:tag name="AS_UNIQUEID" val="1475"/>
</p:tagLst>
</file>

<file path=ppt/tags/tag50.xml><?xml version="1.0" encoding="utf-8"?>
<p:tagLst xmlns:p="http://schemas.openxmlformats.org/presentationml/2006/main">
  <p:tag name="AS_UNIQUEID" val="1476"/>
</p:tagLst>
</file>

<file path=ppt/tags/tag51.xml><?xml version="1.0" encoding="utf-8"?>
<p:tagLst xmlns:p="http://schemas.openxmlformats.org/presentationml/2006/main">
  <p:tag name="AS_UNIQUEID" val="1477"/>
</p:tagLst>
</file>

<file path=ppt/tags/tag52.xml><?xml version="1.0" encoding="utf-8"?>
<p:tagLst xmlns:p="http://schemas.openxmlformats.org/presentationml/2006/main">
  <p:tag name="AS_UNIQUEID" val="1478"/>
</p:tagLst>
</file>

<file path=ppt/tags/tag53.xml><?xml version="1.0" encoding="utf-8"?>
<p:tagLst xmlns:p="http://schemas.openxmlformats.org/presentationml/2006/main">
  <p:tag name="AS_UNIQUEID" val="1479"/>
</p:tagLst>
</file>

<file path=ppt/tags/tag54.xml><?xml version="1.0" encoding="utf-8"?>
<p:tagLst xmlns:p="http://schemas.openxmlformats.org/presentationml/2006/main">
  <p:tag name="AS_UNIQUEID" val="1480"/>
</p:tagLst>
</file>

<file path=ppt/tags/tag55.xml><?xml version="1.0" encoding="utf-8"?>
<p:tagLst xmlns:p="http://schemas.openxmlformats.org/presentationml/2006/main">
  <p:tag name="AS_UNIQUEID" val="1481"/>
</p:tagLst>
</file>

<file path=ppt/tags/tag56.xml><?xml version="1.0" encoding="utf-8"?>
<p:tagLst xmlns:p="http://schemas.openxmlformats.org/presentationml/2006/main">
  <p:tag name="AS_UNIQUEID" val="1482"/>
</p:tagLst>
</file>

<file path=ppt/tags/tag57.xml><?xml version="1.0" encoding="utf-8"?>
<p:tagLst xmlns:p="http://schemas.openxmlformats.org/presentationml/2006/main">
  <p:tag name="AS_UNIQUEID" val="1483"/>
</p:tagLst>
</file>

<file path=ppt/tags/tag58.xml><?xml version="1.0" encoding="utf-8"?>
<p:tagLst xmlns:p="http://schemas.openxmlformats.org/presentationml/2006/main">
  <p:tag name="AS_UNIQUEID" val="1484"/>
</p:tagLst>
</file>

<file path=ppt/tags/tag59.xml><?xml version="1.0" encoding="utf-8"?>
<p:tagLst xmlns:p="http://schemas.openxmlformats.org/presentationml/2006/main">
  <p:tag name="AS_UNIQUEID" val="1485"/>
</p:tagLst>
</file>

<file path=ppt/tags/tag60.xml><?xml version="1.0" encoding="utf-8"?>
<p:tagLst xmlns:p="http://schemas.openxmlformats.org/presentationml/2006/main">
  <p:tag name="AS_UNIQUEID" val="1486"/>
</p:tagLst>
</file>

<file path=ppt/tags/tag61.xml><?xml version="1.0" encoding="utf-8"?>
<p:tagLst xmlns:p="http://schemas.openxmlformats.org/presentationml/2006/main">
  <p:tag name="AS_UNIQUEID" val="1487"/>
</p:tagLst>
</file>

<file path=ppt/tags/tag62.xml><?xml version="1.0" encoding="utf-8"?>
<p:tagLst xmlns:p="http://schemas.openxmlformats.org/presentationml/2006/main">
  <p:tag name="AS_UNIQUEID" val="1488"/>
</p:tagLst>
</file>

<file path=ppt/tags/tag63.xml><?xml version="1.0" encoding="utf-8"?>
<p:tagLst xmlns:p="http://schemas.openxmlformats.org/presentationml/2006/main">
  <p:tag name="AS_UNIQUEID" val="1489"/>
</p:tagLst>
</file>

<file path=ppt/tags/tag64.xml><?xml version="1.0" encoding="utf-8"?>
<p:tagLst xmlns:p="http://schemas.openxmlformats.org/presentationml/2006/main">
  <p:tag name="AS_UNIQUEID" val="1490"/>
</p:tagLst>
</file>

<file path=ppt/tags/tag65.xml><?xml version="1.0" encoding="utf-8"?>
<p:tagLst xmlns:p="http://schemas.openxmlformats.org/presentationml/2006/main">
  <p:tag name="AS_UNIQUEID" val="1491"/>
</p:tagLst>
</file>

<file path=ppt/tags/tag66.xml><?xml version="1.0" encoding="utf-8"?>
<p:tagLst xmlns:p="http://schemas.openxmlformats.org/presentationml/2006/main">
  <p:tag name="AS_UNIQUEID" val="1492"/>
</p:tagLst>
</file>

<file path=ppt/tags/tag67.xml><?xml version="1.0" encoding="utf-8"?>
<p:tagLst xmlns:p="http://schemas.openxmlformats.org/presentationml/2006/main">
  <p:tag name="AS_UNIQUEID" val="1493"/>
</p:tagLst>
</file>

<file path=ppt/tags/tag68.xml><?xml version="1.0" encoding="utf-8"?>
<p:tagLst xmlns:p="http://schemas.openxmlformats.org/presentationml/2006/main">
  <p:tag name="AS_UNIQUEID" val="1494"/>
</p:tagLst>
</file>

<file path=ppt/tags/tag69.xml><?xml version="1.0" encoding="utf-8"?>
<p:tagLst xmlns:p="http://schemas.openxmlformats.org/presentationml/2006/main">
  <p:tag name="AS_UNIQUEID" val="1495"/>
</p:tagLst>
</file>

<file path=ppt/tags/tag70.xml><?xml version="1.0" encoding="utf-8"?>
<p:tagLst xmlns:p="http://schemas.openxmlformats.org/presentationml/2006/main">
  <p:tag name="AS_UNIQUEID" val="1496"/>
</p:tagLst>
</file>

<file path=ppt/tags/tag71.xml><?xml version="1.0" encoding="utf-8"?>
<p:tagLst xmlns:p="http://schemas.openxmlformats.org/presentationml/2006/main">
  <p:tag name="AS_UNIQUEID" val="1497"/>
</p:tagLst>
</file>

<file path=ppt/tags/tag72.xml><?xml version="1.0" encoding="utf-8"?>
<p:tagLst xmlns:p="http://schemas.openxmlformats.org/presentationml/2006/main">
  <p:tag name="AS_UNIQUEID" val="1498"/>
</p:tagLst>
</file>

<file path=ppt/tags/tag73.xml><?xml version="1.0" encoding="utf-8"?>
<p:tagLst xmlns:p="http://schemas.openxmlformats.org/presentationml/2006/main">
  <p:tag name="AS_UNIQUEID" val="1499"/>
</p:tagLst>
</file>

<file path=ppt/tags/tag74.xml><?xml version="1.0" encoding="utf-8"?>
<p:tagLst xmlns:p="http://schemas.openxmlformats.org/presentationml/2006/main">
  <p:tag name="AS_UNIQUEID" val="1500"/>
</p:tagLst>
</file>

<file path=ppt/tags/tag75.xml><?xml version="1.0" encoding="utf-8"?>
<p:tagLst xmlns:p="http://schemas.openxmlformats.org/presentationml/2006/main">
  <p:tag name="AS_UNIQUEID" val="1501"/>
</p:tagLst>
</file>

<file path=ppt/tags/tag76.xml><?xml version="1.0" encoding="utf-8"?>
<p:tagLst xmlns:p="http://schemas.openxmlformats.org/presentationml/2006/main">
  <p:tag name="AS_UNIQUEID" val="1391"/>
</p:tagLst>
</file>

<file path=ppt/tags/tag77.xml><?xml version="1.0" encoding="utf-8"?>
<p:tagLst xmlns:p="http://schemas.openxmlformats.org/presentationml/2006/main">
  <p:tag name="AS_UNIQUEID" val="1173"/>
</p:tagLst>
</file>

<file path=ppt/tags/tag78.xml><?xml version="1.0" encoding="utf-8"?>
<p:tagLst xmlns:p="http://schemas.openxmlformats.org/presentationml/2006/main">
  <p:tag name="AS_UNIQUEID" val="1174"/>
</p:tagLst>
</file>

<file path=ppt/tags/tag79.xml><?xml version="1.0" encoding="utf-8"?>
<p:tagLst xmlns:p="http://schemas.openxmlformats.org/presentationml/2006/main">
  <p:tag name="AS_UNIQUEID" val="1175"/>
</p:tagLst>
</file>

<file path=ppt/tags/tag80.xml><?xml version="1.0" encoding="utf-8"?>
<p:tagLst xmlns:p="http://schemas.openxmlformats.org/presentationml/2006/main">
  <p:tag name="AS_UNIQUEID" val="1176"/>
</p:tagLst>
</file>

<file path=ppt/tags/tag81.xml><?xml version="1.0" encoding="utf-8"?>
<p:tagLst xmlns:p="http://schemas.openxmlformats.org/presentationml/2006/main">
  <p:tag name="AS_UNIQUEID" val="1177"/>
</p:tagLst>
</file>

<file path=ppt/tags/tag82.xml><?xml version="1.0" encoding="utf-8"?>
<p:tagLst xmlns:p="http://schemas.openxmlformats.org/presentationml/2006/main">
  <p:tag name="AS_UNIQUEID" val="1392"/>
</p:tagLst>
</file>

<file path=ppt/tags/tag83.xml><?xml version="1.0" encoding="utf-8"?>
<p:tagLst xmlns:p="http://schemas.openxmlformats.org/presentationml/2006/main">
  <p:tag name="AS_UNIQUEID" val="1179"/>
</p:tagLst>
</file>

<file path=ppt/tags/tag84.xml><?xml version="1.0" encoding="utf-8"?>
<p:tagLst xmlns:p="http://schemas.openxmlformats.org/presentationml/2006/main">
  <p:tag name="AS_UNIQUEID" val="1180"/>
</p:tagLst>
</file>

<file path=ppt/tags/tag85.xml><?xml version="1.0" encoding="utf-8"?>
<p:tagLst xmlns:p="http://schemas.openxmlformats.org/presentationml/2006/main">
  <p:tag name="AS_UNIQUEID" val="1181"/>
</p:tagLst>
</file>

<file path=ppt/tags/tag86.xml><?xml version="1.0" encoding="utf-8"?>
<p:tagLst xmlns:p="http://schemas.openxmlformats.org/presentationml/2006/main">
  <p:tag name="AS_UNIQUEID" val="1182"/>
</p:tagLst>
</file>

<file path=ppt/tags/tag87.xml><?xml version="1.0" encoding="utf-8"?>
<p:tagLst xmlns:p="http://schemas.openxmlformats.org/presentationml/2006/main">
  <p:tag name="AS_UNIQUEID" val="1183"/>
</p:tagLst>
</file>

<file path=ppt/tags/tag88.xml><?xml version="1.0" encoding="utf-8"?>
<p:tagLst xmlns:p="http://schemas.openxmlformats.org/presentationml/2006/main">
  <p:tag name="AS_UNIQUEID" val="1393"/>
</p:tagLst>
</file>

<file path=ppt/tags/tag89.xml><?xml version="1.0" encoding="utf-8"?>
<p:tagLst xmlns:p="http://schemas.openxmlformats.org/presentationml/2006/main">
  <p:tag name="AS_UNIQUEID" val="1185"/>
</p:tagLst>
</file>

<file path=ppt/tags/tag90.xml><?xml version="1.0" encoding="utf-8"?>
<p:tagLst xmlns:p="http://schemas.openxmlformats.org/presentationml/2006/main">
  <p:tag name="AS_UNIQUEID" val="1186"/>
</p:tagLst>
</file>

<file path=ppt/tags/tag91.xml><?xml version="1.0" encoding="utf-8"?>
<p:tagLst xmlns:p="http://schemas.openxmlformats.org/presentationml/2006/main">
  <p:tag name="AS_UNIQUEID" val="1187"/>
</p:tagLst>
</file>

<file path=ppt/tags/tag92.xml><?xml version="1.0" encoding="utf-8"?>
<p:tagLst xmlns:p="http://schemas.openxmlformats.org/presentationml/2006/main">
  <p:tag name="AS_UNIQUEID" val="1188"/>
</p:tagLst>
</file>

<file path=ppt/tags/tag93.xml><?xml version="1.0" encoding="utf-8"?>
<p:tagLst xmlns:p="http://schemas.openxmlformats.org/presentationml/2006/main">
  <p:tag name="AS_UNIQUEID" val="1189"/>
</p:tagLst>
</file>

<file path=ppt/tags/tag94.xml><?xml version="1.0" encoding="utf-8"?>
<p:tagLst xmlns:p="http://schemas.openxmlformats.org/presentationml/2006/main">
  <p:tag name="AS_UNIQUEID" val="1394"/>
</p:tagLst>
</file>

<file path=ppt/tags/tag95.xml><?xml version="1.0" encoding="utf-8"?>
<p:tagLst xmlns:p="http://schemas.openxmlformats.org/presentationml/2006/main">
  <p:tag name="AS_UNIQUEID" val="1191"/>
</p:tagLst>
</file>

<file path=ppt/tags/tag96.xml><?xml version="1.0" encoding="utf-8"?>
<p:tagLst xmlns:p="http://schemas.openxmlformats.org/presentationml/2006/main">
  <p:tag name="AS_UNIQUEID" val="1192"/>
</p:tagLst>
</file>

<file path=ppt/tags/tag97.xml><?xml version="1.0" encoding="utf-8"?>
<p:tagLst xmlns:p="http://schemas.openxmlformats.org/presentationml/2006/main">
  <p:tag name="AS_UNIQUEID" val="1193"/>
</p:tagLst>
</file>

<file path=ppt/tags/tag98.xml><?xml version="1.0" encoding="utf-8"?>
<p:tagLst xmlns:p="http://schemas.openxmlformats.org/presentationml/2006/main">
  <p:tag name="AS_UNIQUEID" val="1194"/>
</p:tagLst>
</file>

<file path=ppt/tags/tag99.xml><?xml version="1.0" encoding="utf-8"?>
<p:tagLst xmlns:p="http://schemas.openxmlformats.org/presentationml/2006/main">
  <p:tag name="AS_UNIQUEID" val="1195"/>
</p:tagLst>
</file>

<file path=ppt/tags/tag100.xml><?xml version="1.0" encoding="utf-8"?>
<p:tagLst xmlns:p="http://schemas.openxmlformats.org/presentationml/2006/main">
  <p:tag name="AS_UNIQUEID" val="1196"/>
</p:tagLst>
</file>

<file path=ppt/tags/tag101.xml><?xml version="1.0" encoding="utf-8"?>
<p:tagLst xmlns:p="http://schemas.openxmlformats.org/presentationml/2006/main">
  <p:tag name="AS_UNIQUEID" val="1395"/>
</p:tagLst>
</file>

<file path=ppt/tags/tag102.xml><?xml version="1.0" encoding="utf-8"?>
<p:tagLst xmlns:p="http://schemas.openxmlformats.org/presentationml/2006/main">
  <p:tag name="AS_UNIQUEID" val="1198"/>
</p:tagLst>
</file>

<file path=ppt/tags/tag103.xml><?xml version="1.0" encoding="utf-8"?>
<p:tagLst xmlns:p="http://schemas.openxmlformats.org/presentationml/2006/main">
  <p:tag name="AS_UNIQUEID" val="1199"/>
</p:tagLst>
</file>

<file path=ppt/tags/tag104.xml><?xml version="1.0" encoding="utf-8"?>
<p:tagLst xmlns:p="http://schemas.openxmlformats.org/presentationml/2006/main">
  <p:tag name="AS_UNIQUEID" val="1200"/>
</p:tagLst>
</file>

<file path=ppt/tags/tag105.xml><?xml version="1.0" encoding="utf-8"?>
<p:tagLst xmlns:p="http://schemas.openxmlformats.org/presentationml/2006/main">
  <p:tag name="AS_UNIQUEID" val="1201"/>
</p:tagLst>
</file>

<file path=ppt/tags/tag106.xml><?xml version="1.0" encoding="utf-8"?>
<p:tagLst xmlns:p="http://schemas.openxmlformats.org/presentationml/2006/main">
  <p:tag name="AS_UNIQUEID" val="1202"/>
</p:tagLst>
</file>

<file path=ppt/tags/tag107.xml><?xml version="1.0" encoding="utf-8"?>
<p:tagLst xmlns:p="http://schemas.openxmlformats.org/presentationml/2006/main">
  <p:tag name="AS_UNIQUEID" val="1203"/>
</p:tagLst>
</file>

<file path=ppt/tags/tag108.xml><?xml version="1.0" encoding="utf-8"?>
<p:tagLst xmlns:p="http://schemas.openxmlformats.org/presentationml/2006/main">
  <p:tag name="AS_UNIQUEID" val="1204"/>
</p:tagLst>
</file>

<file path=ppt/tags/tag109.xml><?xml version="1.0" encoding="utf-8"?>
<p:tagLst xmlns:p="http://schemas.openxmlformats.org/presentationml/2006/main">
  <p:tag name="AS_UNIQUEID" val="1205"/>
</p:tagLst>
</file>

<file path=ppt/tags/tag110.xml><?xml version="1.0" encoding="utf-8"?>
<p:tagLst xmlns:p="http://schemas.openxmlformats.org/presentationml/2006/main">
  <p:tag name="AS_UNIQUEID" val="1396"/>
</p:tagLst>
</file>

<file path=ppt/tags/tag111.xml><?xml version="1.0" encoding="utf-8"?>
<p:tagLst xmlns:p="http://schemas.openxmlformats.org/presentationml/2006/main">
  <p:tag name="AS_UNIQUEID" val="1207"/>
</p:tagLst>
</file>

<file path=ppt/tags/tag112.xml><?xml version="1.0" encoding="utf-8"?>
<p:tagLst xmlns:p="http://schemas.openxmlformats.org/presentationml/2006/main">
  <p:tag name="AS_UNIQUEID" val="1208"/>
</p:tagLst>
</file>

<file path=ppt/tags/tag113.xml><?xml version="1.0" encoding="utf-8"?>
<p:tagLst xmlns:p="http://schemas.openxmlformats.org/presentationml/2006/main">
  <p:tag name="AS_UNIQUEID" val="1209"/>
</p:tagLst>
</file>

<file path=ppt/tags/tag114.xml><?xml version="1.0" encoding="utf-8"?>
<p:tagLst xmlns:p="http://schemas.openxmlformats.org/presentationml/2006/main">
  <p:tag name="AS_UNIQUEID" val="1210"/>
</p:tagLst>
</file>

<file path=ppt/tags/tag115.xml><?xml version="1.0" encoding="utf-8"?>
<p:tagLst xmlns:p="http://schemas.openxmlformats.org/presentationml/2006/main">
  <p:tag name="AS_UNIQUEID" val="1397"/>
</p:tagLst>
</file>

<file path=ppt/tags/tag116.xml><?xml version="1.0" encoding="utf-8"?>
<p:tagLst xmlns:p="http://schemas.openxmlformats.org/presentationml/2006/main">
  <p:tag name="AS_UNIQUEID" val="1212"/>
</p:tagLst>
</file>

<file path=ppt/tags/tag117.xml><?xml version="1.0" encoding="utf-8"?>
<p:tagLst xmlns:p="http://schemas.openxmlformats.org/presentationml/2006/main">
  <p:tag name="AS_UNIQUEID" val="1213"/>
</p:tagLst>
</file>

<file path=ppt/tags/tag118.xml><?xml version="1.0" encoding="utf-8"?>
<p:tagLst xmlns:p="http://schemas.openxmlformats.org/presentationml/2006/main">
  <p:tag name="AS_UNIQUEID" val="1214"/>
</p:tagLst>
</file>

<file path=ppt/tags/tag119.xml><?xml version="1.0" encoding="utf-8"?>
<p:tagLst xmlns:p="http://schemas.openxmlformats.org/presentationml/2006/main">
  <p:tag name="AS_UNIQUEID" val="1398"/>
</p:tagLst>
</file>

<file path=ppt/tags/tag120.xml><?xml version="1.0" encoding="utf-8"?>
<p:tagLst xmlns:p="http://schemas.openxmlformats.org/presentationml/2006/main">
  <p:tag name="AS_UNIQUEID" val="1216"/>
</p:tagLst>
</file>

<file path=ppt/tags/tag121.xml><?xml version="1.0" encoding="utf-8"?>
<p:tagLst xmlns:p="http://schemas.openxmlformats.org/presentationml/2006/main">
  <p:tag name="AS_UNIQUEID" val="1217"/>
</p:tagLst>
</file>

<file path=ppt/tags/tag122.xml><?xml version="1.0" encoding="utf-8"?>
<p:tagLst xmlns:p="http://schemas.openxmlformats.org/presentationml/2006/main">
  <p:tag name="AS_UNIQUEID" val="1218"/>
</p:tagLst>
</file>

<file path=ppt/tags/tag123.xml><?xml version="1.0" encoding="utf-8"?>
<p:tagLst xmlns:p="http://schemas.openxmlformats.org/presentationml/2006/main">
  <p:tag name="AS_UNIQUEID" val="1219"/>
</p:tagLst>
</file>

<file path=ppt/tags/tag124.xml><?xml version="1.0" encoding="utf-8"?>
<p:tagLst xmlns:p="http://schemas.openxmlformats.org/presentationml/2006/main">
  <p:tag name="AS_UNIQUEID" val="1220"/>
</p:tagLst>
</file>

<file path=ppt/tags/tag125.xml><?xml version="1.0" encoding="utf-8"?>
<p:tagLst xmlns:p="http://schemas.openxmlformats.org/presentationml/2006/main">
  <p:tag name="AS_UNIQUEID" val="1221"/>
</p:tagLst>
</file>

<file path=ppt/tags/tag126.xml><?xml version="1.0" encoding="utf-8"?>
<p:tagLst xmlns:p="http://schemas.openxmlformats.org/presentationml/2006/main">
  <p:tag name="AS_UNIQUEID" val="1399"/>
</p:tagLst>
</file>

<file path=ppt/tags/tag127.xml><?xml version="1.0" encoding="utf-8"?>
<p:tagLst xmlns:p="http://schemas.openxmlformats.org/presentationml/2006/main">
  <p:tag name="AS_UNIQUEID" val="1223"/>
</p:tagLst>
</file>

<file path=ppt/tags/tag128.xml><?xml version="1.0" encoding="utf-8"?>
<p:tagLst xmlns:p="http://schemas.openxmlformats.org/presentationml/2006/main">
  <p:tag name="AS_UNIQUEID" val="1224"/>
</p:tagLst>
</file>

<file path=ppt/tags/tag129.xml><?xml version="1.0" encoding="utf-8"?>
<p:tagLst xmlns:p="http://schemas.openxmlformats.org/presentationml/2006/main">
  <p:tag name="AS_UNIQUEID" val="1225"/>
</p:tagLst>
</file>

<file path=ppt/tags/tag130.xml><?xml version="1.0" encoding="utf-8"?>
<p:tagLst xmlns:p="http://schemas.openxmlformats.org/presentationml/2006/main">
  <p:tag name="AS_UNIQUEID" val="1226"/>
</p:tagLst>
</file>

<file path=ppt/tags/tag131.xml><?xml version="1.0" encoding="utf-8"?>
<p:tagLst xmlns:p="http://schemas.openxmlformats.org/presentationml/2006/main">
  <p:tag name="AS_UNIQUEID" val="1227"/>
</p:tagLst>
</file>

<file path=ppt/tags/tag132.xml><?xml version="1.0" encoding="utf-8"?>
<p:tagLst xmlns:p="http://schemas.openxmlformats.org/presentationml/2006/main">
  <p:tag name="AS_UNIQUEID" val="1228"/>
</p:tagLst>
</file>

<file path=ppt/tags/tag133.xml><?xml version="1.0" encoding="utf-8"?>
<p:tagLst xmlns:p="http://schemas.openxmlformats.org/presentationml/2006/main">
  <p:tag name="AS_UNIQUEID" val="1400"/>
</p:tagLst>
</file>

<file path=ppt/tags/tag134.xml><?xml version="1.0" encoding="utf-8"?>
<p:tagLst xmlns:p="http://schemas.openxmlformats.org/presentationml/2006/main">
  <p:tag name="AS_UNIQUEID" val="1230"/>
</p:tagLst>
</file>

<file path=ppt/tags/tag135.xml><?xml version="1.0" encoding="utf-8"?>
<p:tagLst xmlns:p="http://schemas.openxmlformats.org/presentationml/2006/main">
  <p:tag name="AS_UNIQUEID" val="1231"/>
</p:tagLst>
</file>

<file path=ppt/tags/tag136.xml><?xml version="1.0" encoding="utf-8"?>
<p:tagLst xmlns:p="http://schemas.openxmlformats.org/presentationml/2006/main">
  <p:tag name="AS_UNIQUEID" val="1232"/>
</p:tagLst>
</file>

<file path=ppt/tags/tag137.xml><?xml version="1.0" encoding="utf-8"?>
<p:tagLst xmlns:p="http://schemas.openxmlformats.org/presentationml/2006/main">
  <p:tag name="AS_UNIQUEID" val="1233"/>
</p:tagLst>
</file>

<file path=ppt/tags/tag138.xml><?xml version="1.0" encoding="utf-8"?>
<p:tagLst xmlns:p="http://schemas.openxmlformats.org/presentationml/2006/main">
  <p:tag name="AS_UNIQUEID" val="1234"/>
</p:tagLst>
</file>

<file path=ppt/tags/tag139.xml><?xml version="1.0" encoding="utf-8"?>
<p:tagLst xmlns:p="http://schemas.openxmlformats.org/presentationml/2006/main">
  <p:tag name="AS_UNIQUEID" val="1401"/>
</p:tagLst>
</file>

<file path=ppt/tags/tag140.xml><?xml version="1.0" encoding="utf-8"?>
<p:tagLst xmlns:p="http://schemas.openxmlformats.org/presentationml/2006/main">
  <p:tag name="AS_UNIQUEID" val="1236"/>
</p:tagLst>
</file>

<file path=ppt/tags/tag141.xml><?xml version="1.0" encoding="utf-8"?>
<p:tagLst xmlns:p="http://schemas.openxmlformats.org/presentationml/2006/main">
  <p:tag name="AS_UNIQUEID" val="1237"/>
</p:tagLst>
</file>

<file path=ppt/tags/tag142.xml><?xml version="1.0" encoding="utf-8"?>
<p:tagLst xmlns:p="http://schemas.openxmlformats.org/presentationml/2006/main">
  <p:tag name="AS_UNIQUEID" val="1238"/>
</p:tagLst>
</file>

<file path=ppt/tags/tag143.xml><?xml version="1.0" encoding="utf-8"?>
<p:tagLst xmlns:p="http://schemas.openxmlformats.org/presentationml/2006/main">
  <p:tag name="AS_UNIQUEID" val="1239"/>
</p:tagLst>
</file>

<file path=ppt/tags/tag144.xml><?xml version="1.0" encoding="utf-8"?>
<p:tagLst xmlns:p="http://schemas.openxmlformats.org/presentationml/2006/main">
  <p:tag name="AS_UNIQUEID" val="1240"/>
</p:tagLst>
</file>

<file path=ppt/tags/tag145.xml><?xml version="1.0" encoding="utf-8"?>
<p:tagLst xmlns:p="http://schemas.openxmlformats.org/presentationml/2006/main">
  <p:tag name="AS_UNIQUEID" val="1402"/>
</p:tagLst>
</file>

<file path=ppt/tags/tag146.xml><?xml version="1.0" encoding="utf-8"?>
<p:tagLst xmlns:p="http://schemas.openxmlformats.org/presentationml/2006/main">
  <p:tag name="AS_UNIQUEID" val="1242"/>
</p:tagLst>
</file>

<file path=ppt/tags/tag147.xml><?xml version="1.0" encoding="utf-8"?>
<p:tagLst xmlns:p="http://schemas.openxmlformats.org/presentationml/2006/main">
  <p:tag name="AS_UNIQUEID" val="1243"/>
</p:tagLst>
</file>

<file path=ppt/tags/tag148.xml><?xml version="1.0" encoding="utf-8"?>
<p:tagLst xmlns:p="http://schemas.openxmlformats.org/presentationml/2006/main">
  <p:tag name="AS_UNIQUEID" val="1244"/>
</p:tagLst>
</file>

<file path=ppt/tags/tag149.xml><?xml version="1.0" encoding="utf-8"?>
<p:tagLst xmlns:p="http://schemas.openxmlformats.org/presentationml/2006/main">
  <p:tag name="AS_UNIQUEID" val="1245"/>
</p:tagLst>
</file>

<file path=ppt/tags/tag150.xml><?xml version="1.0" encoding="utf-8"?>
<p:tagLst xmlns:p="http://schemas.openxmlformats.org/presentationml/2006/main">
  <p:tag name="AS_UNIQUEID" val="1403"/>
</p:tagLst>
</file>

<file path=ppt/tags/tag151.xml><?xml version="1.0" encoding="utf-8"?>
<p:tagLst xmlns:p="http://schemas.openxmlformats.org/presentationml/2006/main">
  <p:tag name="AS_UNIQUEID" val="1247"/>
</p:tagLst>
</file>

<file path=ppt/tags/tag152.xml><?xml version="1.0" encoding="utf-8"?>
<p:tagLst xmlns:p="http://schemas.openxmlformats.org/presentationml/2006/main">
  <p:tag name="AS_UNIQUEID" val="1248"/>
</p:tagLst>
</file>

<file path=ppt/tags/tag153.xml><?xml version="1.0" encoding="utf-8"?>
<p:tagLst xmlns:p="http://schemas.openxmlformats.org/presentationml/2006/main">
  <p:tag name="AS_UNIQUEID" val="1249"/>
</p:tagLst>
</file>

<file path=ppt/tags/tag154.xml><?xml version="1.0" encoding="utf-8"?>
<p:tagLst xmlns:p="http://schemas.openxmlformats.org/presentationml/2006/main">
  <p:tag name="AS_UNIQUEID" val="1250"/>
</p:tagLst>
</file>

<file path=ppt/tags/tag155.xml><?xml version="1.0" encoding="utf-8"?>
<p:tagLst xmlns:p="http://schemas.openxmlformats.org/presentationml/2006/main">
  <p:tag name="AS_UNIQUEID" val="1251"/>
</p:tagLst>
</file>

<file path=ppt/tags/tag156.xml><?xml version="1.0" encoding="utf-8"?>
<p:tagLst xmlns:p="http://schemas.openxmlformats.org/presentationml/2006/main">
  <p:tag name="AS_UNIQUEID" val="1252"/>
</p:tagLst>
</file>

<file path=ppt/tags/tag157.xml><?xml version="1.0" encoding="utf-8"?>
<p:tagLst xmlns:p="http://schemas.openxmlformats.org/presentationml/2006/main">
  <p:tag name="AS_UNIQUEID" val="1273"/>
</p:tagLst>
</file>

<file path=ppt/tags/tag158.xml><?xml version="1.0" encoding="utf-8"?>
<p:tagLst xmlns:p="http://schemas.openxmlformats.org/presentationml/2006/main">
  <p:tag name="AS_UNIQUEID" val="1406"/>
</p:tagLst>
</file>

<file path=ppt/tags/tag159.xml><?xml version="1.0" encoding="utf-8"?>
<p:tagLst xmlns:p="http://schemas.openxmlformats.org/presentationml/2006/main">
  <p:tag name="AS_UNIQUEID" val="1254"/>
</p:tagLst>
</file>

<file path=ppt/tags/tag160.xml><?xml version="1.0" encoding="utf-8"?>
<p:tagLst xmlns:p="http://schemas.openxmlformats.org/presentationml/2006/main">
  <p:tag name="AS_UNIQUEID" val="1255"/>
</p:tagLst>
</file>

<file path=ppt/tags/tag161.xml><?xml version="1.0" encoding="utf-8"?>
<p:tagLst xmlns:p="http://schemas.openxmlformats.org/presentationml/2006/main">
  <p:tag name="AS_UNIQUEID" val="1256"/>
</p:tagLst>
</file>

<file path=ppt/tags/tag162.xml><?xml version="1.0" encoding="utf-8"?>
<p:tagLst xmlns:p="http://schemas.openxmlformats.org/presentationml/2006/main">
  <p:tag name="AS_UNIQUEID" val="1257"/>
</p:tagLst>
</file>

<file path=ppt/tags/tag163.xml><?xml version="1.0" encoding="utf-8"?>
<p:tagLst xmlns:p="http://schemas.openxmlformats.org/presentationml/2006/main">
  <p:tag name="AS_UNIQUEID" val="1258"/>
</p:tagLst>
</file>

<file path=ppt/tags/tag164.xml><?xml version="1.0" encoding="utf-8"?>
<p:tagLst xmlns:p="http://schemas.openxmlformats.org/presentationml/2006/main">
  <p:tag name="AS_UNIQUEID" val="1259"/>
</p:tagLst>
</file>

<file path=ppt/tags/tag165.xml><?xml version="1.0" encoding="utf-8"?>
<p:tagLst xmlns:p="http://schemas.openxmlformats.org/presentationml/2006/main">
  <p:tag name="AS_UNIQUEID" val="1404"/>
</p:tagLst>
</file>

<file path=ppt/tags/tag166.xml><?xml version="1.0" encoding="utf-8"?>
<p:tagLst xmlns:p="http://schemas.openxmlformats.org/presentationml/2006/main">
  <p:tag name="AS_UNIQUEID" val="1276"/>
</p:tagLst>
</file>

<file path=ppt/tags/tag167.xml><?xml version="1.0" encoding="utf-8"?>
<p:tagLst xmlns:p="http://schemas.openxmlformats.org/presentationml/2006/main">
  <p:tag name="AS_UNIQUEID" val="1277"/>
</p:tagLst>
</file>

<file path=ppt/tags/tag168.xml><?xml version="1.0" encoding="utf-8"?>
<p:tagLst xmlns:p="http://schemas.openxmlformats.org/presentationml/2006/main">
  <p:tag name="AS_UNIQUEID" val="1278"/>
</p:tagLst>
</file>

<file path=ppt/tags/tag169.xml><?xml version="1.0" encoding="utf-8"?>
<p:tagLst xmlns:p="http://schemas.openxmlformats.org/presentationml/2006/main">
  <p:tag name="AS_UNIQUEID" val="1405"/>
</p:tagLst>
</file>

<file path=ppt/tags/tag170.xml><?xml version="1.0" encoding="utf-8"?>
<p:tagLst xmlns:p="http://schemas.openxmlformats.org/presentationml/2006/main">
  <p:tag name="AS_UNIQUEID" val="1280"/>
</p:tagLst>
</file>

<file path=ppt/tags/tag171.xml><?xml version="1.0" encoding="utf-8"?>
<p:tagLst xmlns:p="http://schemas.openxmlformats.org/presentationml/2006/main">
  <p:tag name="AS_UNIQUEID" val="1281"/>
</p:tagLst>
</file>

<file path=ppt/tags/tag172.xml><?xml version="1.0" encoding="utf-8"?>
<p:tagLst xmlns:p="http://schemas.openxmlformats.org/presentationml/2006/main">
  <p:tag name="AS_UNIQUEID" val="1282"/>
</p:tagLst>
</file>

<file path=ppt/tags/tag173.xml><?xml version="1.0" encoding="utf-8"?>
<p:tagLst xmlns:p="http://schemas.openxmlformats.org/presentationml/2006/main">
  <p:tag name="AS_UNIQUEID" val="1407"/>
</p:tagLst>
</file>

<file path=ppt/tags/tag174.xml><?xml version="1.0" encoding="utf-8"?>
<p:tagLst xmlns:p="http://schemas.openxmlformats.org/presentationml/2006/main">
  <p:tag name="AS_UNIQUEID" val="1284"/>
  <p:tag name="KSO_WM_BEAUTIFY_FLAG" val=""/>
</p:tagLst>
</file>

<file path=ppt/tags/tag175.xml><?xml version="1.0" encoding="utf-8"?>
<p:tagLst xmlns:p="http://schemas.openxmlformats.org/presentationml/2006/main">
  <p:tag name="AS_UNIQUEID" val="471"/>
  <p:tag name="KSO_WM_BEAUTIFY_FLAG" val=""/>
</p:tagLst>
</file>

<file path=ppt/tags/tag176.xml><?xml version="1.0" encoding="utf-8"?>
<p:tagLst xmlns:p="http://schemas.openxmlformats.org/presentationml/2006/main">
  <p:tag name="AS_UNIQUEID" val="1408"/>
</p:tagLst>
</file>

<file path=ppt/tags/tag177.xml><?xml version="1.0" encoding="utf-8"?>
<p:tagLst xmlns:p="http://schemas.openxmlformats.org/presentationml/2006/main">
  <p:tag name="AS_UNIQUEID" val="1286"/>
</p:tagLst>
</file>

<file path=ppt/tags/tag178.xml><?xml version="1.0" encoding="utf-8"?>
<p:tagLst xmlns:p="http://schemas.openxmlformats.org/presentationml/2006/main">
  <p:tag name="AS_UNIQUEID" val="1409"/>
</p:tagLst>
</file>

<file path=ppt/tags/tag179.xml><?xml version="1.0" encoding="utf-8"?>
<p:tagLst xmlns:p="http://schemas.openxmlformats.org/presentationml/2006/main">
  <p:tag name="AS_UNIQUEID" val="1288"/>
</p:tagLst>
</file>

<file path=ppt/tags/tag180.xml><?xml version="1.0" encoding="utf-8"?>
<p:tagLst xmlns:p="http://schemas.openxmlformats.org/presentationml/2006/main">
  <p:tag name="AS_UNIQUEID" val="1289"/>
</p:tagLst>
</file>

<file path=ppt/tags/tag181.xml><?xml version="1.0" encoding="utf-8"?>
<p:tagLst xmlns:p="http://schemas.openxmlformats.org/presentationml/2006/main">
  <p:tag name="AS_UNIQUEID" val="1410"/>
</p:tagLst>
</file>

<file path=ppt/tags/tag182.xml><?xml version="1.0" encoding="utf-8"?>
<p:tagLst xmlns:p="http://schemas.openxmlformats.org/presentationml/2006/main">
  <p:tag name="AS_UNIQUEID" val="612"/>
</p:tagLst>
</file>

<file path=ppt/tags/tag183.xml><?xml version="1.0" encoding="utf-8"?>
<p:tagLst xmlns:p="http://schemas.openxmlformats.org/presentationml/2006/main">
  <p:tag name="AS_UNIQUEID" val="613"/>
</p:tagLst>
</file>

<file path=ppt/tags/tag184.xml><?xml version="1.0" encoding="utf-8"?>
<p:tagLst xmlns:p="http://schemas.openxmlformats.org/presentationml/2006/main">
  <p:tag name="AS_UNIQUEID" val="614"/>
</p:tagLst>
</file>

<file path=ppt/tags/tag185.xml><?xml version="1.0" encoding="utf-8"?>
<p:tagLst xmlns:p="http://schemas.openxmlformats.org/presentationml/2006/main">
  <p:tag name="AS_UNIQUEID" val="615"/>
</p:tagLst>
</file>

<file path=ppt/tags/tag186.xml><?xml version="1.0" encoding="utf-8"?>
<p:tagLst xmlns:p="http://schemas.openxmlformats.org/presentationml/2006/main">
  <p:tag name="AS_UNIQUEID" val="616"/>
</p:tagLst>
</file>

<file path=ppt/tags/tag187.xml><?xml version="1.0" encoding="utf-8"?>
<p:tagLst xmlns:p="http://schemas.openxmlformats.org/presentationml/2006/main">
  <p:tag name="AS_UNIQUEID" val="617"/>
</p:tagLst>
</file>

<file path=ppt/tags/tag188.xml><?xml version="1.0" encoding="utf-8"?>
<p:tagLst xmlns:p="http://schemas.openxmlformats.org/presentationml/2006/main">
  <p:tag name="AS_UNIQUEID" val="618"/>
</p:tagLst>
</file>

<file path=ppt/tags/tag189.xml><?xml version="1.0" encoding="utf-8"?>
<p:tagLst xmlns:p="http://schemas.openxmlformats.org/presentationml/2006/main">
  <p:tag name="AS_UNIQUEID" val="619"/>
</p:tagLst>
</file>

<file path=ppt/tags/tag190.xml><?xml version="1.0" encoding="utf-8"?>
<p:tagLst xmlns:p="http://schemas.openxmlformats.org/presentationml/2006/main">
  <p:tag name="AS_UNIQUEID" val="620"/>
</p:tagLst>
</file>

<file path=ppt/tags/tag191.xml><?xml version="1.0" encoding="utf-8"?>
<p:tagLst xmlns:p="http://schemas.openxmlformats.org/presentationml/2006/main">
  <p:tag name="AS_UNIQUEID" val="621"/>
</p:tagLst>
</file>

<file path=ppt/tags/tag192.xml><?xml version="1.0" encoding="utf-8"?>
<p:tagLst xmlns:p="http://schemas.openxmlformats.org/presentationml/2006/main">
  <p:tag name="AS_UNIQUEID" val="1291"/>
  <p:tag name="KSO_WM_BEAUTIFY_FLAG" val=""/>
</p:tagLst>
</file>

<file path=ppt/tags/tag193.xml><?xml version="1.0" encoding="utf-8"?>
<p:tagLst xmlns:p="http://schemas.openxmlformats.org/presentationml/2006/main">
  <p:tag name="AS_UNIQUEID" val="1411"/>
</p:tagLst>
</file>

<file path=ppt/tags/tag194.xml><?xml version="1.0" encoding="utf-8"?>
<p:tagLst xmlns:p="http://schemas.openxmlformats.org/presentationml/2006/main">
  <p:tag name="AS_UNIQUEID" val="1293"/>
</p:tagLst>
</file>

<file path=ppt/tags/tag195.xml><?xml version="1.0" encoding="utf-8"?>
<p:tagLst xmlns:p="http://schemas.openxmlformats.org/presentationml/2006/main">
  <p:tag name="AS_UNIQUEID" val="1294"/>
  <p:tag name="KSO_WM_BEAUTIFY_FLAG" val=""/>
</p:tagLst>
</file>

<file path=ppt/tags/tag196.xml><?xml version="1.0" encoding="utf-8"?>
<p:tagLst xmlns:p="http://schemas.openxmlformats.org/presentationml/2006/main">
  <p:tag name="AS_UNIQUEID" val="1412"/>
</p:tagLst>
</file>

<file path=ppt/tags/tag197.xml><?xml version="1.0" encoding="utf-8"?>
<p:tagLst xmlns:p="http://schemas.openxmlformats.org/presentationml/2006/main">
  <p:tag name="AS_UNIQUEID" val="1296"/>
</p:tagLst>
</file>

<file path=ppt/tags/tag198.xml><?xml version="1.0" encoding="utf-8"?>
<p:tagLst xmlns:p="http://schemas.openxmlformats.org/presentationml/2006/main">
  <p:tag name="AS_UNIQUEID" val="1297"/>
</p:tagLst>
</file>

<file path=ppt/tags/tag199.xml><?xml version="1.0" encoding="utf-8"?>
<p:tagLst xmlns:p="http://schemas.openxmlformats.org/presentationml/2006/main">
  <p:tag name="AS_UNIQUEID" val="1298"/>
  <p:tag name="KSO_WM_BEAUTIFY_FLAG" val=""/>
</p:tagLst>
</file>

<file path=ppt/tags/tag200.xml><?xml version="1.0" encoding="utf-8"?>
<p:tagLst xmlns:p="http://schemas.openxmlformats.org/presentationml/2006/main">
  <p:tag name="AS_UNIQUEID" val="1413"/>
</p:tagLst>
</file>

<file path=ppt/tags/tag201.xml><?xml version="1.0" encoding="utf-8"?>
<p:tagLst xmlns:p="http://schemas.openxmlformats.org/presentationml/2006/main">
  <p:tag name="AS_UNIQUEID" val="1300"/>
</p:tagLst>
</file>

<file path=ppt/tags/tag202.xml><?xml version="1.0" encoding="utf-8"?>
<p:tagLst xmlns:p="http://schemas.openxmlformats.org/presentationml/2006/main">
  <p:tag name="AS_UNIQUEID" val="1301"/>
</p:tagLst>
</file>

<file path=ppt/tags/tag203.xml><?xml version="1.0" encoding="utf-8"?>
<p:tagLst xmlns:p="http://schemas.openxmlformats.org/presentationml/2006/main">
  <p:tag name="AS_UNIQUEID" val="1414"/>
</p:tagLst>
</file>

<file path=ppt/tags/tag204.xml><?xml version="1.0" encoding="utf-8"?>
<p:tagLst xmlns:p="http://schemas.openxmlformats.org/presentationml/2006/main">
  <p:tag name="AS_UNIQUEID" val="1303"/>
</p:tagLst>
</file>

<file path=ppt/tags/tag205.xml><?xml version="1.0" encoding="utf-8"?>
<p:tagLst xmlns:p="http://schemas.openxmlformats.org/presentationml/2006/main">
  <p:tag name="AS_UNIQUEID" val="1304"/>
</p:tagLst>
</file>

<file path=ppt/tags/tag206.xml><?xml version="1.0" encoding="utf-8"?>
<p:tagLst xmlns:p="http://schemas.openxmlformats.org/presentationml/2006/main">
  <p:tag name="AS_UNIQUEID" val="1415"/>
</p:tagLst>
</file>

<file path=ppt/tags/tag207.xml><?xml version="1.0" encoding="utf-8"?>
<p:tagLst xmlns:p="http://schemas.openxmlformats.org/presentationml/2006/main">
  <p:tag name="AS_UNIQUEID" val="623"/>
</p:tagLst>
</file>

<file path=ppt/tags/tag208.xml><?xml version="1.0" encoding="utf-8"?>
<p:tagLst xmlns:p="http://schemas.openxmlformats.org/presentationml/2006/main">
  <p:tag name="AS_UNIQUEID" val="624"/>
</p:tagLst>
</file>

<file path=ppt/tags/tag209.xml><?xml version="1.0" encoding="utf-8"?>
<p:tagLst xmlns:p="http://schemas.openxmlformats.org/presentationml/2006/main">
  <p:tag name="AS_UNIQUEID" val="627"/>
</p:tagLst>
</file>

<file path=ppt/tags/tag210.xml><?xml version="1.0" encoding="utf-8"?>
<p:tagLst xmlns:p="http://schemas.openxmlformats.org/presentationml/2006/main">
  <p:tag name="AS_UNIQUEID" val="1306"/>
  <p:tag name="KSO_WM_BEAUTIFY_FLAG" val=""/>
</p:tagLst>
</file>

<file path=ppt/tags/tag211.xml><?xml version="1.0" encoding="utf-8"?>
<p:tagLst xmlns:p="http://schemas.openxmlformats.org/presentationml/2006/main">
  <p:tag name="AS_UNIQUEID" val="1307"/>
</p:tagLst>
</file>

<file path=ppt/tags/tag212.xml><?xml version="1.0" encoding="utf-8"?>
<p:tagLst xmlns:p="http://schemas.openxmlformats.org/presentationml/2006/main">
  <p:tag name="AS_UNIQUEID" val="1416"/>
</p:tagLst>
</file>

<file path=ppt/tags/tag213.xml><?xml version="1.0" encoding="utf-8"?>
<p:tagLst xmlns:p="http://schemas.openxmlformats.org/presentationml/2006/main">
  <p:tag name="AS_UNIQUEID" val="1309"/>
</p:tagLst>
</file>

<file path=ppt/tags/tag214.xml><?xml version="1.0" encoding="utf-8"?>
<p:tagLst xmlns:p="http://schemas.openxmlformats.org/presentationml/2006/main">
  <p:tag name="AS_UNIQUEID" val="1310"/>
  <p:tag name="KSO_WM_BEAUTIFY_FLAG" val=""/>
</p:tagLst>
</file>

<file path=ppt/tags/tag215.xml><?xml version="1.0" encoding="utf-8"?>
<p:tagLst xmlns:p="http://schemas.openxmlformats.org/presentationml/2006/main">
  <p:tag name="AS_UNIQUEID" val="1417"/>
</p:tagLst>
</file>

<file path=ppt/tags/tag216.xml><?xml version="1.0" encoding="utf-8"?>
<p:tagLst xmlns:p="http://schemas.openxmlformats.org/presentationml/2006/main">
  <p:tag name="AS_UNIQUEID" val="1312"/>
</p:tagLst>
</file>

<file path=ppt/tags/tag217.xml><?xml version="1.0" encoding="utf-8"?>
<p:tagLst xmlns:p="http://schemas.openxmlformats.org/presentationml/2006/main">
  <p:tag name="AS_UNIQUEID" val="1313"/>
</p:tagLst>
</file>

<file path=ppt/tags/tag218.xml><?xml version="1.0" encoding="utf-8"?>
<p:tagLst xmlns:p="http://schemas.openxmlformats.org/presentationml/2006/main">
  <p:tag name="AS_UNIQUEID" val="1418"/>
</p:tagLst>
</file>

<file path=ppt/tags/tag219.xml><?xml version="1.0" encoding="utf-8"?>
<p:tagLst xmlns:p="http://schemas.openxmlformats.org/presentationml/2006/main">
  <p:tag name="AS_UNIQUEID" val="629"/>
</p:tagLst>
</file>

<file path=ppt/tags/tag220.xml><?xml version="1.0" encoding="utf-8"?>
<p:tagLst xmlns:p="http://schemas.openxmlformats.org/presentationml/2006/main">
  <p:tag name="AS_UNIQUEID" val="630"/>
</p:tagLst>
</file>

<file path=ppt/tags/tag221.xml><?xml version="1.0" encoding="utf-8"?>
<p:tagLst xmlns:p="http://schemas.openxmlformats.org/presentationml/2006/main">
  <p:tag name="AS_UNIQUEID" val="1419"/>
</p:tagLst>
</file>

<file path=ppt/tags/tag222.xml><?xml version="1.0" encoding="utf-8"?>
<p:tagLst xmlns:p="http://schemas.openxmlformats.org/presentationml/2006/main">
  <p:tag name="AS_UNIQUEID" val="632"/>
</p:tagLst>
</file>

<file path=ppt/tags/tag223.xml><?xml version="1.0" encoding="utf-8"?>
<p:tagLst xmlns:p="http://schemas.openxmlformats.org/presentationml/2006/main">
  <p:tag name="AS_UNIQUEID" val="633"/>
</p:tagLst>
</file>

<file path=ppt/tags/tag224.xml><?xml version="1.0" encoding="utf-8"?>
<p:tagLst xmlns:p="http://schemas.openxmlformats.org/presentationml/2006/main">
  <p:tag name="AS_UNIQUEID" val="634"/>
</p:tagLst>
</file>

<file path=ppt/tags/tag225.xml><?xml version="1.0" encoding="utf-8"?>
<p:tagLst xmlns:p="http://schemas.openxmlformats.org/presentationml/2006/main">
  <p:tag name="AS_UNIQUEID" val="635"/>
</p:tagLst>
</file>

<file path=ppt/tags/tag226.xml><?xml version="1.0" encoding="utf-8"?>
<p:tagLst xmlns:p="http://schemas.openxmlformats.org/presentationml/2006/main">
  <p:tag name="AS_UNIQUEID" val="1316"/>
</p:tagLst>
</file>

<file path=ppt/tags/tag227.xml><?xml version="1.0" encoding="utf-8"?>
<p:tagLst xmlns:p="http://schemas.openxmlformats.org/presentationml/2006/main">
  <p:tag name="AS_UNIQUEID" val="1317"/>
  <p:tag name="KSO_WM_BEAUTIFY_FLAG" val=""/>
</p:tagLst>
</file>

<file path=ppt/tags/tag228.xml><?xml version="1.0" encoding="utf-8"?>
<p:tagLst xmlns:p="http://schemas.openxmlformats.org/presentationml/2006/main">
  <p:tag name="AS_UNIQUEID" val="1318"/>
</p:tagLst>
</file>

<file path=ppt/tags/tag229.xml><?xml version="1.0" encoding="utf-8"?>
<p:tagLst xmlns:p="http://schemas.openxmlformats.org/presentationml/2006/main">
  <p:tag name="AS_UNIQUEID" val="1420"/>
</p:tagLst>
</file>

<file path=ppt/tags/tag230.xml><?xml version="1.0" encoding="utf-8"?>
<p:tagLst xmlns:p="http://schemas.openxmlformats.org/presentationml/2006/main">
  <p:tag name="AS_UNIQUEID" val="1320"/>
</p:tagLst>
</file>

<file path=ppt/tags/tag231.xml><?xml version="1.0" encoding="utf-8"?>
<p:tagLst xmlns:p="http://schemas.openxmlformats.org/presentationml/2006/main">
  <p:tag name="AS_UNIQUEID" val="1421"/>
</p:tagLst>
</file>

<file path=ppt/tags/tag232.xml><?xml version="1.0" encoding="utf-8"?>
<p:tagLst xmlns:p="http://schemas.openxmlformats.org/presentationml/2006/main">
  <p:tag name="AS_UNIQUEID" val="1322"/>
  <p:tag name="KSO_WM_BEAUTIFY_FLAG" val=""/>
</p:tagLst>
</file>

<file path=ppt/tags/tag233.xml><?xml version="1.0" encoding="utf-8"?>
<p:tagLst xmlns:p="http://schemas.openxmlformats.org/presentationml/2006/main">
  <p:tag name="AS_UNIQUEID" val="1422"/>
</p:tagLst>
</file>

<file path=ppt/tags/tag234.xml><?xml version="1.0" encoding="utf-8"?>
<p:tagLst xmlns:p="http://schemas.openxmlformats.org/presentationml/2006/main">
  <p:tag name="AS_UNIQUEID" val="1324"/>
</p:tagLst>
</file>

<file path=ppt/tags/tag235.xml><?xml version="1.0" encoding="utf-8"?>
<p:tagLst xmlns:p="http://schemas.openxmlformats.org/presentationml/2006/main">
  <p:tag name="AS_UNIQUEID" val="1325"/>
  <p:tag name="KSO_WM_BEAUTIFY_FLAG" val=""/>
</p:tagLst>
</file>

<file path=ppt/tags/tag236.xml><?xml version="1.0" encoding="utf-8"?>
<p:tagLst xmlns:p="http://schemas.openxmlformats.org/presentationml/2006/main">
  <p:tag name="AS_UNIQUEID" val="1326"/>
</p:tagLst>
</file>

<file path=ppt/tags/tag237.xml><?xml version="1.0" encoding="utf-8"?>
<p:tagLst xmlns:p="http://schemas.openxmlformats.org/presentationml/2006/main">
  <p:tag name="AS_UNIQUEID" val="1423"/>
</p:tagLst>
</file>

<file path=ppt/tags/tag238.xml><?xml version="1.0" encoding="utf-8"?>
<p:tagLst xmlns:p="http://schemas.openxmlformats.org/presentationml/2006/main">
  <p:tag name="AS_UNIQUEID" val="1328"/>
</p:tagLst>
</file>

<file path=ppt/tags/tag239.xml><?xml version="1.0" encoding="utf-8"?>
<p:tagLst xmlns:p="http://schemas.openxmlformats.org/presentationml/2006/main">
  <p:tag name="AS_UNIQUEID" val="636"/>
  <p:tag name="KSO_WM_BEAUTIFY_FLAG" val=""/>
</p:tagLst>
</file>

<file path=ppt/tags/tag240.xml><?xml version="1.0" encoding="utf-8"?>
<p:tagLst xmlns:p="http://schemas.openxmlformats.org/presentationml/2006/main">
  <p:tag name="AS_UNIQUEID" val="637"/>
  <p:tag name="KSO_WM_BEAUTIFY_FLAG" val=""/>
</p:tagLst>
</file>

<file path=ppt/tags/tag241.xml><?xml version="1.0" encoding="utf-8"?>
<p:tagLst xmlns:p="http://schemas.openxmlformats.org/presentationml/2006/main">
  <p:tag name="AS_UNIQUEID" val="638"/>
  <p:tag name="KSO_WM_BEAUTIFY_FLAG" val=""/>
</p:tagLst>
</file>

<file path=ppt/tags/tag242.xml><?xml version="1.0" encoding="utf-8"?>
<p:tagLst xmlns:p="http://schemas.openxmlformats.org/presentationml/2006/main">
  <p:tag name="AS_UNIQUEID" val="1329"/>
</p:tagLst>
</file>

<file path=ppt/tags/tag243.xml><?xml version="1.0" encoding="utf-8"?>
<p:tagLst xmlns:p="http://schemas.openxmlformats.org/presentationml/2006/main">
  <p:tag name="AS_UNIQUEID" val="1424"/>
</p:tagLst>
</file>

<file path=ppt/tags/tag244.xml><?xml version="1.0" encoding="utf-8"?>
<p:tagLst xmlns:p="http://schemas.openxmlformats.org/presentationml/2006/main">
  <p:tag name="AS_UNIQUEID" val="1331"/>
</p:tagLst>
</file>

<file path=ppt/tags/tag245.xml><?xml version="1.0" encoding="utf-8"?>
<p:tagLst xmlns:p="http://schemas.openxmlformats.org/presentationml/2006/main">
  <p:tag name="AS_UNIQUEID" val="1425"/>
</p:tagLst>
</file>

<file path=ppt/tags/tag246.xml><?xml version="1.0" encoding="utf-8"?>
<p:tagLst xmlns:p="http://schemas.openxmlformats.org/presentationml/2006/main">
  <p:tag name="AS_UNIQUEID" val="1333"/>
</p:tagLst>
</file>

<file path=ppt/tags/tag247.xml><?xml version="1.0" encoding="utf-8"?>
<p:tagLst xmlns:p="http://schemas.openxmlformats.org/presentationml/2006/main">
  <p:tag name="AS_UNIQUEID" val="1334"/>
</p:tagLst>
</file>

<file path=ppt/tags/tag248.xml><?xml version="1.0" encoding="utf-8"?>
<p:tagLst xmlns:p="http://schemas.openxmlformats.org/presentationml/2006/main">
  <p:tag name="AS_UNIQUEID" val="1426"/>
</p:tagLst>
</file>

<file path=ppt/tags/tag249.xml><?xml version="1.0" encoding="utf-8"?>
<p:tagLst xmlns:p="http://schemas.openxmlformats.org/presentationml/2006/main">
  <p:tag name="AS_UNIQUEID" val="1336"/>
</p:tagLst>
</file>

<file path=ppt/tags/tag250.xml><?xml version="1.0" encoding="utf-8"?>
<p:tagLst xmlns:p="http://schemas.openxmlformats.org/presentationml/2006/main">
  <p:tag name="AS_UNIQUEID" val="1502"/>
</p:tagLst>
</file>

<file path=ppt/tags/tag251.xml><?xml version="1.0" encoding="utf-8"?>
<p:tagLst xmlns:p="http://schemas.openxmlformats.org/presentationml/2006/main">
  <p:tag name="AS_UNIQUEID" val="1503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宋体</vt:lpstr>
      <vt:lpstr>华文中宋</vt:lpstr>
      <vt:lpstr>Calibri Light</vt:lpstr>
      <vt:lpstr>华文新魏</vt:lpstr>
      <vt:lpstr>隶书</vt:lpstr>
      <vt:lpstr>华文行楷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练习：</vt:lpstr>
      <vt:lpstr>参考答案：</vt:lpstr>
      <vt:lpstr>PowerPoint Presentation</vt:lpstr>
      <vt:lpstr>PowerPoint Presentation</vt:lpstr>
      <vt:lpstr>练习</vt:lpstr>
      <vt:lpstr>③法——怎么样、怎么办，主要是回答方法和途径方面的问题，可以简称为“法”。</vt:lpstr>
      <vt:lpstr>PowerPoint Presentation</vt:lpstr>
      <vt:lpstr>PowerPoint Presentation</vt:lpstr>
      <vt:lpstr>④果——会怎样，主要是回答结果和效能方面的问题（意义、作用、价值、影响），可以简称为“果”。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2024-09-28T11:37:51.689</cp:lastPrinted>
  <dcterms:created xsi:type="dcterms:W3CDTF">2024-09-28T03:37:51Z</dcterms:created>
  <dcterms:modified xsi:type="dcterms:W3CDTF">2024-09-28T03:37:53Z</dcterms:modified>
</cp:coreProperties>
</file>