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E8C7CE3-C594-4B0D-AC7A-6BD4FF06B5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680BF0-6AD2-4179-94C8-A8C8569473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FCD8476-0E70-44FC-A773-5FEFC8CBA2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290E120-9CF6-41EF-8E84-BC520C1E74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BB54E7E-CD1D-4FAD-9DD2-27FE8B9CFE5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6CA2891-0B34-4DC4-B060-A38D4EBA62E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0A1C9DD-7FF2-489C-9AE7-BC4AA8ED01C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57192D-42F4-4891-9214-110E0FEB93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833806-AFB9-4519-AFE3-E0EDA58387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CCFECB-AD61-422A-BC10-CE7B063DE9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A66B5B-96CB-43C0-BAF9-41FAEAF014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8007127143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solidFill>
                <a:latin typeface="Microsoft Yahei"/>
                <a:ea typeface="Microsoft Yahei"/>
                <a:cs typeface="Microsoft Yahei"/>
              </a:rPr>
              <a:t>中小学生心理健康诊断</a:t>
            </a:r>
          </a:p>
        </p:txBody>
      </p:sp>
      <p:sp>
        <p:nvSpPr>
          <p:cNvPr id="5" name="TextBox 5"/>
          <p:cNvSpPr txBox="1"/>
          <p:nvPr/>
        </p:nvSpPr>
        <p:spPr>
          <a:xfrm>
            <a:off x="4704397" y="3288030"/>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solidFill>
                <a:latin typeface="Microsoft Yahei"/>
                <a:ea typeface="Microsoft Yahei"/>
                <a:cs typeface="Microsoft Yahei"/>
              </a:rPr>
              <a:t>汇报人：XXX</a:t>
            </a:r>
          </a:p>
        </p:txBody>
      </p:sp>
      <p:sp>
        <p:nvSpPr>
          <p:cNvPr id="6" name="TextBox 6"/>
          <p:cNvSpPr txBox="1"/>
          <p:nvPr/>
        </p:nvSpPr>
        <p:spPr>
          <a:xfrm>
            <a:off x="4704397" y="3754755"/>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solidFill>
                <a:latin typeface="Microsoft Yahei"/>
                <a:ea typeface="Microsoft Yahei"/>
                <a:cs typeface="Microsoft Yahe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中小学生心理健康的标准</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中小学生心理健康问题的表现</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中小学生心理健康问题的原因分析</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中小学生心理健康的诊断方法</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中小学生心理健康的干预措施</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990" r="1499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中小学生心理健康诊断的目的是为了了解和评估中小学生的心理状态，识别和解决潜在的心理问题，促进学生的健康成长和发展。</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随着社会的发展和教育的改革，中小学生的心理健康问题越来越受到关注。学生面临着学习压力、人际关系、自我认知等多方面的挑战，因此，对他们的心理状态进行科学、客观的诊断显得尤为重要。</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背景</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401" r="30401"/>
          <a:stretch>
            <a:fillRect/>
          </a:stretch>
        </p:blipFill>
        <p:spPr>
          <a:xfrm>
            <a:off x="1256536" y="1126660"/>
            <a:ext cx="3172115" cy="5563760"/>
          </a:xfrm>
          <a:prstGeom prst="rect">
            <a:avLst/>
          </a:prstGeom>
        </p:spPr>
      </p:pic>
      <p:cxnSp>
        <p:nvCxnSpPr>
          <p:cNvPr id="3" name="Connector 3"/>
          <p:cNvCxnSpPr/>
          <p:nvPr/>
        </p:nvCxnSpPr>
        <p:spPr>
          <a:xfrm>
            <a:off x="4422775" y="1963738"/>
            <a:ext cx="141922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3970338" y="3735388"/>
            <a:ext cx="230187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2298700" y="5410200"/>
            <a:ext cx="2921000"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6" name="Freeform 6"/>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solidFill>
                <a:latin typeface="Microsoft Yahei"/>
                <a:ea typeface="Microsoft Yahei"/>
                <a:cs typeface="Microsoft Yahei"/>
              </a:rPr>
              <a:t>01</a:t>
            </a:r>
          </a:p>
        </p:txBody>
      </p:sp>
      <p:sp>
        <p:nvSpPr>
          <p:cNvPr id="13" name="TextBox 13"/>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solidFill>
                <a:latin typeface="Microsoft Yahei"/>
                <a:ea typeface="Microsoft Yahei"/>
                <a:cs typeface="Microsoft Yahei"/>
              </a:rPr>
              <a:t>02</a:t>
            </a:r>
          </a:p>
        </p:txBody>
      </p:sp>
      <p:sp>
        <p:nvSpPr>
          <p:cNvPr id="14" name="TextBox 14"/>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solidFill>
                <a:latin typeface="Microsoft Yahei"/>
                <a:ea typeface="Microsoft Yahei"/>
                <a:cs typeface="Microsoft Yahei"/>
              </a:rPr>
              <a:t>03</a:t>
            </a:r>
          </a:p>
        </p:txBody>
      </p:sp>
      <p:sp>
        <p:nvSpPr>
          <p:cNvPr id="15" name="TextBox 15"/>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促进全面发展</a:t>
            </a:r>
          </a:p>
        </p:txBody>
      </p:sp>
      <p:sp>
        <p:nvSpPr>
          <p:cNvPr id="16" name="TextBox 16"/>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solidFill>
                <a:latin typeface="Microsoft Yahei"/>
                <a:ea typeface="Microsoft Yahei"/>
                <a:cs typeface="Microsoft Yahei"/>
              </a:rPr>
              <a:t>良好的心理健康是中小学生全面发展的重要基础。心理健康的学生更容易形成积极的生活态度、良好的行为习惯和健全的人格，从而更好地适应社会和生活。</a:t>
            </a:r>
          </a:p>
        </p:txBody>
      </p:sp>
      <p:sp>
        <p:nvSpPr>
          <p:cNvPr id="17" name="TextBox 17"/>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提高学习效率</a:t>
            </a:r>
          </a:p>
        </p:txBody>
      </p:sp>
      <p:sp>
        <p:nvSpPr>
          <p:cNvPr id="18" name="TextBox 18"/>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solidFill>
                <a:latin typeface="Microsoft Yahei"/>
                <a:ea typeface="Microsoft Yahei"/>
                <a:cs typeface="Microsoft Yahei"/>
              </a:rPr>
              <a:t>心理健康的学生在学习上更容易保持专注和动力，提高学习效率。同时，他们能够更好地应对学习压力，减少焦虑和抑郁等情绪问题，保持良好的学习状态。</a:t>
            </a:r>
          </a:p>
        </p:txBody>
      </p:sp>
      <p:sp>
        <p:nvSpPr>
          <p:cNvPr id="19" name="TextBox 19"/>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培养人际交往能力</a:t>
            </a:r>
          </a:p>
        </p:txBody>
      </p:sp>
      <p:sp>
        <p:nvSpPr>
          <p:cNvPr id="20" name="TextBox 20"/>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solidFill>
                <a:latin typeface="Microsoft Yahei"/>
                <a:ea typeface="Microsoft Yahei"/>
                <a:cs typeface="Microsoft Yahei"/>
              </a:rPr>
              <a:t>心理健康的学生在人际交往中更容易建立良好的人际关系，提高沟通能力和合作精神。这有助于他们在未来的生活和工作中更好地融入社会，实现自我价值。</a:t>
            </a:r>
          </a:p>
        </p:txBody>
      </p:sp>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中小学生心理健康的重要性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solidFill>
                <a:latin typeface="Microsoft Yahei"/>
                <a:ea typeface="Microsoft Yahei"/>
                <a:cs typeface="Microsoft Yahei"/>
              </a:rPr>
              <a:t>中小学生心理健康的标准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情绪稳定性是指中小学生在面对压力、挫折或负面情绪时，能够保持情绪的稳定，不出现过度的反应或情绪波动。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情绪稳定性是中小学生心理健康的重要标准之一。学生应能够控制自己的情绪，避免因小事而大发脾气或长时间陷入消极情绪中。在面对挑战或困难时，能够保持冷静，积极应对。</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情绪稳定性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8313" r="1831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自我认知与自我调节是指中小学生能够正确认识自己的优点和不足，并在此基础上进行自我调节，以达到自我完善和成长。</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学生应具备自我评价的能力，了解自己的长处和短处，不因优点而自大，也不因不足而自卑。同时，能够根据自我认知进行自我调节，调整自己的行为和情绪，以达到更好的状态。</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自我认知与自我调节</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人际关系是指中小学生与家人、同学、老师等建立良好关系的能力，能够与人和谐相处，尊重他人，理解并处理好人际关系中的冲突。</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良好的人际关系对中小学生的心理健康至关重要。学生应能够与家人建立亲密的关系，与同学和睦相处，尊重老师。在面对人际冲突时，能够理性处理，寻求妥善的解决方案。</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人际关系</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学习适应性是指中小学生适应学习环境、应对学习压力、提高学习效率的能力，包括学习态度、学习方法、时间管理等。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学习适应性是衡量中小学生心理健康的重要标准之一。学生应具备良好的学习态度，积极主动地参与学习活动。同时，掌握有效的学习方法，提高学习效率。合理安排时间，减轻学习压力对心理健康的影响。</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学习适应性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solidFill>
                <a:latin typeface="Microsoft Yahei"/>
                <a:ea typeface="Microsoft Yahei"/>
                <a:cs typeface="Microsoft Yahei"/>
              </a:rPr>
              <a:t>中小学生心理健康问题的表现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表现为过度担忧、紧张不安、害怕等情绪，影响日常生活和学习。</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焦虑</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抑郁</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情绪波动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情绪低落、消极，对事物失去兴趣，影响学习和社交活动。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情绪不稳定，易怒、易激动，难以控制自己的情绪。</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情绪问题</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11" b="21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571" b="757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6650" r="6650"/>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学习问题</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学习困难</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学习动力不足，注意力不集中，记忆力减退等。</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学习压力过大</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由于学习压力过大而产生焦虑、抑郁等情绪问题。</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学习习惯不良</a:t>
            </a:r>
          </a:p>
        </p:txBody>
      </p:sp>
      <p:sp>
        <p:nvSpPr>
          <p:cNvPr id="34" name="TextBox 34"/>
          <p:cNvSpPr txBox="1"/>
          <p:nvPr/>
        </p:nvSpPr>
        <p:spPr>
          <a:xfrm>
            <a:off x="7880459" y="2039620"/>
            <a:ext cx="3286271" cy="1654845"/>
          </a:xfrm>
          <a:prstGeom prst="rect">
            <a:avLst/>
          </a:prstGeom>
        </p:spPr>
        <p:txBody>
          <a:bodyPr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缺乏良好的学习习惯和方法，导致学习效果不佳。</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害怕与人交往，缺乏社交技巧，难以建立良好的人际关系。</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3792" r="3792"/>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2833" r="12833"/>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社交恐惧</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与同学、老师、家长关系紧张，容易发生冲突。</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人际关系紧张</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感到孤独、寂寞，缺乏情感支持和归属感。</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孤独感</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人际关系问题</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表现为过度活跃、冲动、注意力不集中等行为特征。</a:t>
            </a:r>
          </a:p>
        </p:txBody>
      </p:sp>
      <p:pic>
        <p:nvPicPr>
          <p:cNvPr id="6" name="Picture 6"/>
          <p:cNvPicPr>
            <a:picLocks noChangeAspect="1"/>
          </p:cNvPicPr>
          <p:nvPr/>
        </p:nvPicPr>
        <p:blipFill>
          <a:blip r:embed="rId2"/>
          <a:srcRect l="12458" r="1245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多动症</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容易发脾气、打架、破坏物品等行为特征。</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攻击性行为</a:t>
            </a:r>
          </a:p>
        </p:txBody>
      </p:sp>
      <p:pic>
        <p:nvPicPr>
          <p:cNvPr id="10" name="Picture 10"/>
          <p:cNvPicPr>
            <a:picLocks noChangeAspect="1"/>
          </p:cNvPicPr>
          <p:nvPr/>
        </p:nvPicPr>
        <p:blipFill>
          <a:blip r:embed="rId3"/>
          <a:srcRect l="10000" r="100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9625" r="96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如自残、自杀等行为特征，需要特别关注和及时干预。</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自我伤害行为</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行为问题</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https://d.book118.com/178007127143006036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2024-09-16T13:09:38.352</cp:lastPrinted>
  <dcterms:created xsi:type="dcterms:W3CDTF">2024-09-16T05:09:38Z</dcterms:created>
  <dcterms:modified xsi:type="dcterms:W3CDTF">2024-09-16T05:09:40Z</dcterms:modified>
</cp:coreProperties>
</file>