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KEOBC+MS-UIGothic"/>
      <p:regular r:id="rId15"/>
    </p:embeddedFont>
    <p:embeddedFont>
      <p:font typeface="RIEJLW+PDHKMI+ArialMT"/>
      <p:regular r:id="rId16"/>
    </p:embeddedFont>
    <p:embeddedFont>
      <p:font typeface="QCMILO+MGUHEI+MicrosoftYaHei"/>
      <p:regular r:id="rId17"/>
    </p:embeddedFont>
    <p:embeddedFont>
      <p:font typeface="WSCSFG+OPNUNK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A7D10-7E16-4755-A681-FD069D61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30FFC-4368-4D26-BE26-E00D0B43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2A61-B642-4E0C-9F07-7E7335140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9C1FD-737B-4C2D-A177-86B2E275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3BE06-46DE-4D6B-9E95-C64EE8A2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F3E8A-74C4-411E-B9A5-E6BD9BFA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7FD24-BE27-4B0F-B3AA-C81F62D36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A64D1-DE4A-44D0-887D-1BD27035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40A33-3AE7-4F3F-9AD5-C3530482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54ACE-3316-468F-9522-26604A93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0FB06-ED2E-445E-9DF6-0CDF989E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2024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73810" y="2039219"/>
            <a:ext cx="8014202" cy="3117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A5B2"/>
                </a:solidFill>
                <a:latin typeface="PKEOBC+MS-UIGothic"/>
                <a:cs typeface="PKEOBC+MS-UIGothic"/>
              </a:rPr>
              <a:t>定稿医院窗口服</a:t>
            </a:r>
            <a:r>
              <a:rPr sz="4550" spc="27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4550" spc="23">
                <a:solidFill>
                  <a:srgbClr val="00A5B2"/>
                </a:solidFill>
                <a:latin typeface="PKEOBC+MS-UIGothic"/>
                <a:cs typeface="PKEOBC+MS-UIGothic"/>
              </a:rPr>
              <a:t>人</a:t>
            </a:r>
            <a:r>
              <a:rPr sz="4550" spc="27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4550" spc="23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4550">
                <a:solidFill>
                  <a:srgbClr val="00A5B2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4550"/>
              </a:lnSpc>
              <a:spcBef>
                <a:spcPts val="2035"/>
              </a:spcBef>
              <a:spcAft>
                <a:spcPct val="0"/>
              </a:spcAft>
            </a:pPr>
            <a:r>
              <a:rPr sz="4550" spc="25">
                <a:solidFill>
                  <a:srgbClr val="00A5B2"/>
                </a:solidFill>
                <a:latin typeface="PKEOBC+MS-UIGothic"/>
                <a:cs typeface="PKEOBC+MS-UIGothic"/>
              </a:rPr>
              <a:t>理念</a:t>
            </a:r>
            <a:r>
              <a:rPr sz="4550" spc="23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4550" spc="25">
                <a:solidFill>
                  <a:srgbClr val="00A5B2"/>
                </a:solidFill>
                <a:latin typeface="PKEOBC+MS-UIGothic"/>
                <a:cs typeface="PKEOBC+MS-UIGothic"/>
              </a:rPr>
              <a:t>入与沟通技巧培</a:t>
            </a:r>
            <a:r>
              <a:rPr sz="4550" spc="23">
                <a:solidFill>
                  <a:srgbClr val="00A5B2"/>
                </a:solidFill>
                <a:latin typeface="SimSun"/>
                <a:cs typeface="SimSun"/>
              </a:rPr>
              <a:t>训课</a:t>
            </a:r>
          </a:p>
          <a:p>
            <a:pPr marL="3195319" marR="0">
              <a:lnSpc>
                <a:spcPts val="4550"/>
              </a:lnSpc>
              <a:spcBef>
                <a:spcPts val="2034"/>
              </a:spcBef>
              <a:spcAft>
                <a:spcPct val="0"/>
              </a:spcAft>
            </a:pPr>
            <a:r>
              <a:rPr sz="4550">
                <a:solidFill>
                  <a:srgbClr val="00A5B2"/>
                </a:solidFill>
                <a:latin typeface="PKEOBC+MS-UIGothic"/>
                <a:cs typeface="PKEOB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737574"/>
            <a:ext cx="2776488" cy="14988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RIEJLW+PDHKMI+ArialMT"/>
                <a:cs typeface="RIEJLW+PDHKM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700">
                <a:solidFill>
                  <a:srgbClr val="00A5B2"/>
                </a:solidFill>
                <a:latin typeface="PKEOBC+MS-UIGothic"/>
                <a:cs typeface="PKEOBC+MS-UIGothic"/>
              </a:rPr>
              <a:t>理念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2700">
                <a:solidFill>
                  <a:srgbClr val="00A5B2"/>
                </a:solidFill>
                <a:latin typeface="PKEOBC+MS-UIGothic"/>
                <a:cs typeface="PKEOBC+MS-UIGothic"/>
              </a:rPr>
              <a:t>入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RIEJLW+PDHKMI+ArialMT"/>
                <a:cs typeface="RIEJLW+PDHKM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PKEOBC+MS-UIGothic"/>
                <a:cs typeface="PKEOBC+MS-UIGothic"/>
              </a:rPr>
              <a:t>沟通技巧培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PKEOBC+MS-UIGothic"/>
                <a:cs typeface="PKEOBC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QCMILO+MGUHEI+MicrosoftYaHei"/>
                <a:cs typeface="QCMILO+MGUHEI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CSFG+OPNUNK+MicrosoftYaHei-Bold"/>
                <a:cs typeface="WSCSFG+OPNUN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A5B2"/>
                </a:solidFill>
                <a:latin typeface="PKEOBC+MS-UIGothic"/>
                <a:cs typeface="PKEOBC+MS-UIGothic"/>
              </a:rPr>
              <a:t>理念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3600">
                <a:solidFill>
                  <a:srgbClr val="00A5B2"/>
                </a:solidFill>
                <a:latin typeface="PKEOBC+MS-UIGothic"/>
                <a:cs typeface="PKEOBC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理念的定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000" spc="15">
                <a:solidFill>
                  <a:srgbClr val="00A5B2"/>
                </a:solidFill>
                <a:latin typeface="PKEOBC+MS-UIGothic"/>
                <a:cs typeface="PKEOBC+MS-UIGothic"/>
              </a:rPr>
              <a:t>理念的定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理念是指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或个人在提供服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所秉持的价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、信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念和行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文化的核心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成部分。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于医院窗口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理念是指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其工作行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、提升服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的根本原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000" spc="15">
                <a:solidFill>
                  <a:srgbClr val="00A5B2"/>
                </a:solidFill>
                <a:latin typeface="PKEOBC+MS-UIGothic"/>
                <a:cs typeface="PKEOBC+MS-UIGothic"/>
              </a:rPr>
              <a:t>理念的重要性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21982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理念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于医院窗口服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度、服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量和工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作效率具有重要影响。正确的服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理念能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帮助服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好地理解患者需求，提高患者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意度，增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医院的整体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KEOBC+MS-UIGothic"/>
                <a:cs typeface="PKEOBC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医院窗口服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的核心价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诚</a:t>
            </a: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信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2300">
                <a:solidFill>
                  <a:srgbClr val="00A5B2"/>
                </a:solidFill>
                <a:latin typeface="PKEOBC+MS-UIGothic"/>
                <a:cs typeface="PKEOBC+MS-UIGothic"/>
              </a:rPr>
              <a:t>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医院窗口服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高度的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信意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，遵守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道德和行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范，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医院的声誉和患者的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患者至上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医院窗口服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以患者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中心，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全心全意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患者服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，关注患者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的需求和感受，努力提高患者的</a:t>
            </a:r>
          </a:p>
          <a:p>
            <a:pPr marL="1905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就医体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优质</a:t>
            </a: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医院窗口服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提供高效、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致的服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，不断提高服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量和水平，以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足患者日益增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健康需求。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理念在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实际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工作中的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PKEOBC+MS-UIGothic"/>
                <a:cs typeface="PKEOBC+MS-UIGothic"/>
              </a:rPr>
              <a:t>化服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PKEOBC+MS-UIGothic"/>
                <a:cs typeface="PKEOBC+MS-UIGothic"/>
              </a:rPr>
              <a:t>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KEOBC+MS-UIGothic"/>
                <a:cs typeface="PKEOBC+MS-UIGothic"/>
              </a:rPr>
              <a:t>激励与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PKEOBC+MS-UIGothic"/>
                <a:cs typeface="PKEOBC+MS-UIGothic"/>
              </a:rPr>
              <a:t>价机制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、宣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和教育等途径，不断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化医院窗口服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使其能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地将服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理念融入日常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工作中。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建立激励与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价机制，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行定期考核和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价，表彰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秀服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，激励全体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工共同践行服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理念。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KEOBC+MS-UIGothic"/>
                <a:cs typeface="PKEOBC+MS-UIGothic"/>
              </a:rPr>
              <a:t>关注患者体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鼓励服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关注患者需求和感受，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听患者意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流程和方式，提高患者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PKEOBC+MS-UIGothic"/>
                <a:cs typeface="PKEOBC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CSFG+OPNUNK+MicrosoftYaHei-Bold"/>
                <a:cs typeface="WSCSFG+OPNUN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PKEOBC+MS-UIGothic"/>
                <a:cs typeface="PKEOBC+MS-UIGothic"/>
              </a:rPr>
              <a:t>沟通技巧培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有效沟通的重要性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建立良好医患关系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有效的沟通有助于建立信任，减少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解，促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医患关系的和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提高服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务质</a:t>
            </a:r>
            <a:r>
              <a:rPr sz="2300">
                <a:solidFill>
                  <a:srgbClr val="00A5B2"/>
                </a:solidFill>
                <a:latin typeface="PKEOBC+MS-UIGothic"/>
                <a:cs typeface="PKEOBC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良好的沟通技巧能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更加人性化，提升患者的就医体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及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时发现</a:t>
            </a: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并解决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有效的沟通，服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可以及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了解患者需求，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并解决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窗口服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中的沟通技巧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CSFG+OPNUNK+MicrosoftYaHei-Bold"/>
                <a:cs typeface="WSCSFG+OPNUN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CSFG+OPNUNK+MicrosoftYaHei-Bold"/>
                <a:cs typeface="WSCSFG+OPNUN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CSFG+OPNUNK+MicrosoftYaHei-Bold"/>
                <a:cs typeface="WSCSFG+OPNUN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00A5B2"/>
                </a:solidFill>
                <a:latin typeface="PKEOBC+MS-UIGothic"/>
                <a:cs typeface="PKEOBC+MS-UIGothic"/>
              </a:rPr>
              <a:t>听技巧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PKEOBC+MS-UIGothic"/>
                <a:cs typeface="PKEOBC+MS-UIGothic"/>
              </a:rPr>
              <a:t>表达技巧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PKEOBC+MS-UIGothic"/>
                <a:cs typeface="PKEOBC+MS-UIGothic"/>
              </a:rPr>
              <a:t>情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绪</a:t>
            </a:r>
            <a:r>
              <a:rPr sz="2000" spc="25">
                <a:solidFill>
                  <a:srgbClr val="00A5B2"/>
                </a:solidFill>
                <a:latin typeface="PKEOBC+MS-UIGothic"/>
                <a:cs typeface="PKEOBC+MS-UIGothic"/>
              </a:rPr>
              <a:t>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窗口服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耐心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和需求，确保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准确理解。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清晰、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地回答患者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，避免使用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专业术语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以免造成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解。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保持冷静、友善的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避免因患者情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而影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响沟通效果。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KEOBC+MS-UIGothic"/>
                <a:cs typeface="PKEOBC+MS-UIGothic"/>
              </a:rPr>
              <a:t>沟通障碍与解决方案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言障碍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文化差异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KEOBC+MS-UIGothic"/>
                <a:cs typeface="PKEOBC+MS-UIGothic"/>
              </a:rPr>
              <a:t>信息不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00A5B2"/>
                </a:solidFill>
                <a:latin typeface="PKEOBC+MS-UIGothic"/>
                <a:cs typeface="PKEOBC+MS-UIGothic"/>
              </a:rPr>
              <a:t>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于不同地区的患者，服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易懂的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行沟通。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尊重患者文化背景，避免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提供必要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的信息，帮助患者更好地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理解病情和治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方案。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因文化差异造成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PKEOBC+MS-UIGothic"/>
                <a:cs typeface="PKEOBC+MS-UIGothic"/>
              </a:rPr>
              <a:t>解或冲突。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https://d.book118.com/178012024026006046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PKEOBC+MS-UIGothic</vt:lpstr>
      <vt:lpstr>SimSun</vt:lpstr>
      <vt:lpstr>RIEJLW+PDHKMI+ArialMT</vt:lpstr>
      <vt:lpstr>Times New Roman</vt:lpstr>
      <vt:lpstr>QCMILO+MGUHEI+MicrosoftYaHei</vt:lpstr>
      <vt:lpstr>WSCSFG+OPNUNK+MicrosoftYaHei-Bold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2024-09-26T23:29:42.607</cp:lastPrinted>
  <dcterms:created xsi:type="dcterms:W3CDTF">2024-09-26T15:29:42Z</dcterms:created>
  <dcterms:modified xsi:type="dcterms:W3CDTF">2024-09-26T15:29:43Z</dcterms:modified>
</cp:coreProperties>
</file>