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84814B5-7A66-4E72-ACD8-F464935696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2E30EE5-F2E5-4E98-A3F5-035780CD98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3F0F5B1-DC6F-4485-A0E6-9690B83F8F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8BCC39F-447E-4D2C-B308-D1E85B3DC22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8894698-E41C-4BE8-8FBB-78311D90A65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203DE11-9E2A-4453-AE14-BB7FDE77A58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13E6C09-71EB-4081-80F3-8A6D0A5031B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ADF7E90-14DF-4C07-BF49-867FBAFC11E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B8A827B-1168-4E54-B2E3-4B5D686AEAF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3DD8C87-DE24-4904-B672-19B952CACE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3E4EB23-44D5-48E4-BEA0-5118B4AB66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78012105072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13147" y="731459"/>
            <a:ext cx="5352910" cy="30152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750" b="1">
                <a:solidFill>
                  <a:srgbClr val="FFFFFF">
                    <a:alpha val="100000"/>
                  </a:srgbClr>
                </a:solidFill>
                <a:latin typeface="Microsoft Yahei"/>
                <a:ea typeface="Microsoft Yahei"/>
                <a:cs typeface="Microsoft Yahei"/>
              </a:rPr>
              <a:t>CH5现金资产业务商业银行经营与供应链金融</a:t>
            </a:r>
          </a:p>
        </p:txBody>
      </p:sp>
      <p:sp>
        <p:nvSpPr>
          <p:cNvPr id="3" name="TextBox 3"/>
          <p:cNvSpPr txBox="1"/>
          <p:nvPr/>
        </p:nvSpPr>
        <p:spPr>
          <a:xfrm>
            <a:off x="813147" y="5029297"/>
            <a:ext cx="3867150" cy="4953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en-US" sz="2025">
              <a:solidFill>
                <a:srgbClr val="FFFFFF">
                  <a:alpha val="100000"/>
                </a:srgbClr>
              </a:solidFill>
              <a:latin typeface="Microsoft Yahei"/>
              <a:ea typeface="Microsoft Yahei"/>
              <a:cs typeface="Microsoft Yahei"/>
            </a:endParaRPr>
          </a:p>
        </p:txBody>
      </p:sp>
      <p:sp>
        <p:nvSpPr>
          <p:cNvPr id="4" name="TextBox 4"/>
          <p:cNvSpPr txBox="1"/>
          <p:nvPr/>
        </p:nvSpPr>
        <p:spPr>
          <a:xfrm>
            <a:off x="813147" y="5621716"/>
            <a:ext cx="4267200" cy="5048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a:solidFill>
                  <a:srgbClr val="FFFFFF">
                    <a:alpha val="100000"/>
                  </a:srgbClr>
                </a:solidFill>
                <a:latin typeface="Microsoft Yahei"/>
                <a:ea typeface="Microsoft Yahei"/>
                <a:cs typeface="Microsoft Yahei"/>
              </a:rPr>
              <a:t>2024-02-01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15579" y="1400762"/>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1381903" y="1114301"/>
            <a:ext cx="3256160" cy="57292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5CA5F4">
                    <a:alpha val="100000"/>
                  </a:srgbClr>
                </a:solidFill>
                <a:latin typeface="微软雅黑"/>
                <a:ea typeface="微软雅黑"/>
                <a:cs typeface="微软雅黑"/>
              </a:rPr>
              <a:t>CONTENTS</a:t>
            </a:r>
            <a:endParaRPr lang="en-US" sz="1100"/>
          </a:p>
        </p:txBody>
      </p:sp>
      <p:sp>
        <p:nvSpPr>
          <p:cNvPr id="5" name="TextBox 5"/>
          <p:cNvSpPr txBox="1"/>
          <p:nvPr/>
        </p:nvSpPr>
        <p:spPr>
          <a:xfrm>
            <a:off x="4147367" y="948549"/>
            <a:ext cx="6449687" cy="4960901"/>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现金资产业务种类与特点</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商业银行经营策略及风险控制</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供应链金融模式下的现金资产业务创新</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跨境贸易结算与现金资产业务国际化</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金融科技对现金资产业务影响及前景展望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9600" b="1">
                <a:solidFill>
                  <a:srgbClr val="FFFFFF">
                    <a:alpha val="100000"/>
                  </a:srgbClr>
                </a:solidFill>
                <a:latin typeface="Microsoft Yahei"/>
                <a:ea typeface="Microsoft Yahei"/>
                <a:cs typeface="Microsoft Yahei"/>
              </a:rPr>
              <a:t>01</a:t>
            </a:r>
          </a:p>
        </p:txBody>
      </p:sp>
      <p:sp>
        <p:nvSpPr>
          <p:cNvPr id="3" name="TextBox 3"/>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引言</a:t>
            </a:r>
          </a:p>
        </p:txBody>
      </p:sp>
      <p:sp>
        <p:nvSpPr>
          <p:cNvPr id="4" name="TextBox 4"/>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5CA5F4">
                    <a:alpha val="100000"/>
                  </a:srgbClr>
                </a:solidFill>
                <a:latin typeface="Microsoft Yahei"/>
                <a:ea typeface="Microsoft Yahei"/>
                <a:cs typeface="Microsoft Yahei"/>
              </a:rPr>
              <a:t>CHAPTER</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4833" r="4833"/>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现金资产业务特点</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流动性强、风险性低、收益性弱。</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现金资产业务定义</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指商业银行通过吸收存款、发放贷款、办理结算等业务过程中所涉及的现金及现金等价物的经营和管理活动。</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现金资产业务种类</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包括库存现金、在中央银行的存款、存放同业款项以及托收中的现金等。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现金资产业务概述</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商业银行是以经营工商业存、放款为主要业务，并以获取利润为目的的货币经营企业。</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商业银行概述</a:t>
            </a:r>
          </a:p>
        </p:txBody>
      </p:sp>
      <p:pic>
        <p:nvPicPr>
          <p:cNvPr id="5" name="Picture 5"/>
          <p:cNvPicPr>
            <a:picLocks noChangeAspect="1"/>
          </p:cNvPicPr>
          <p:nvPr/>
        </p:nvPicPr>
        <p:blipFill>
          <a:blip r:embed="rId2"/>
          <a:srcRect l="8125" r="8125"/>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面临经济环境、政策环境、市场环境等多方面的挑战和机遇。</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商业银行经营环境</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包括市场定位、产品创新、风险管理等方面的策略。</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商业银行经营策略</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商业银行经营背景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供应链金融概述</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供应链金融是指基于供应链上下游企业之间的真实交易，通过金融手段实现资金流、信息流和物流的高效整合，为供应链上的企业提供融资、结算、风险管理等综合性金融服务。</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供应链金融发展趋势</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随着物联网、大数据、人工智能等技术的不断发展，供应链金融将朝着更加智能化、自动化的方向发展，同时，供应链金融的风险管理也将更加精细化、全面化。</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供应链金融对商业银行的影响</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供应链金融为商业银行提供了新的业务增长点和风险控制手段，同时也对商业银行的风险管理能力提出了更高的要求。</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供应链金融发展趋势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9600" b="1">
                <a:solidFill>
                  <a:srgbClr val="FFFFFF">
                    <a:alpha val="100000"/>
                  </a:srgbClr>
                </a:solidFill>
                <a:latin typeface="Microsoft Yahei"/>
                <a:ea typeface="Microsoft Yahei"/>
                <a:cs typeface="Microsoft Yahei"/>
              </a:rPr>
              <a:t>02</a:t>
            </a:r>
          </a:p>
        </p:txBody>
      </p:sp>
      <p:sp>
        <p:nvSpPr>
          <p:cNvPr id="3" name="TextBox 3"/>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现金资产业务种类与特点</a:t>
            </a:r>
          </a:p>
        </p:txBody>
      </p:sp>
      <p:sp>
        <p:nvSpPr>
          <p:cNvPr id="4" name="TextBox 4"/>
          <p:cNvSpPr txBox="1"/>
          <p:nvPr/>
        </p:nvSpPr>
        <p:spPr>
          <a:xfrm>
            <a:off x="5017700" y="1098427"/>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5CA5F4">
                    <a:alpha val="100000"/>
                  </a:srgbClr>
                </a:solidFill>
                <a:latin typeface="Microsoft Yahei"/>
                <a:ea typeface="Microsoft Yahei"/>
                <a:cs typeface="Microsoft Yahei"/>
              </a:rPr>
              <a:t>CHAPTER</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指商业银行为了满足客户随时提现和银行自身的日常零星开支而保留的现金。</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库存现金的概念</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适度存量控制，保障业务运营需要，降低机会成本。</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库存现金的管理原则</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通过实时监测系统，掌握各营业网点现金存量和流量，及时调度，确保现金供应。</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库存现金的监测与调度</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库存现金管理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存款准备金的概念</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指商业银行按照法定比例向中央银行缴存的存款，用于保障客户存款的支付和清算。</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存款准备金率</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由中央银行确定并调整，影响商业银行的资金成本和信贷规模。</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存款准备金的管理</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商业银行需按照规定时间和比例缴存，并确保账户余额充足。</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存款准备金业务</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477400" y="2610745"/>
            <a:ext cx="1568482" cy="1639538"/>
            <a:chOff x="6477400" y="2610745"/>
            <a:chExt cx="1568482" cy="1639538"/>
          </a:xfrm>
        </p:grpSpPr>
        <p:sp>
          <p:nvSpPr>
            <p:cNvPr id="3" name="Freeform 3"/>
            <p:cNvSpPr/>
            <p:nvPr/>
          </p:nvSpPr>
          <p:spPr>
            <a:xfrm rot="15417784">
              <a:off x="6477400" y="2610745"/>
              <a:ext cx="1568482" cy="1639538"/>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0817784">
              <a:off x="7071664" y="3240538"/>
              <a:ext cx="380048" cy="38004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8078838" y="2037055"/>
            <a:ext cx="3224117" cy="3370231"/>
            <a:chOff x="8078838" y="2037055"/>
            <a:chExt cx="3224117" cy="3370231"/>
          </a:xfrm>
        </p:grpSpPr>
        <p:sp>
          <p:nvSpPr>
            <p:cNvPr id="6" name="Freeform 6"/>
            <p:cNvSpPr/>
            <p:nvPr/>
          </p:nvSpPr>
          <p:spPr>
            <a:xfrm rot="16200000">
              <a:off x="8078838" y="2037055"/>
              <a:ext cx="3224117" cy="3370231"/>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0817784">
              <a:off x="9350711" y="3363792"/>
              <a:ext cx="680371" cy="68037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259021" y="4383062"/>
            <a:ext cx="977456" cy="1021747"/>
            <a:chOff x="7259021" y="4383062"/>
            <a:chExt cx="977456" cy="1021747"/>
          </a:xfrm>
        </p:grpSpPr>
        <p:sp>
          <p:nvSpPr>
            <p:cNvPr id="9" name="Freeform 9"/>
            <p:cNvSpPr/>
            <p:nvPr/>
          </p:nvSpPr>
          <p:spPr>
            <a:xfrm rot="16200000">
              <a:off x="7259021" y="4383062"/>
              <a:ext cx="977456" cy="1021747"/>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629353" y="4775492"/>
              <a:ext cx="236887" cy="23688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1" name="AutoShape 11"/>
          <p:cNvSpPr/>
          <p:nvPr/>
        </p:nvSpPr>
        <p:spPr>
          <a:xfrm>
            <a:off x="870036" y="2413316"/>
            <a:ext cx="584258" cy="584258"/>
          </a:xfrm>
          <a:prstGeom prst="ellipse">
            <a:avLst/>
          </a:prstGeom>
          <a:no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2" name="AutoShape 12"/>
          <p:cNvSpPr/>
          <p:nvPr/>
        </p:nvSpPr>
        <p:spPr>
          <a:xfrm>
            <a:off x="965342" y="2512808"/>
            <a:ext cx="395855"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1">
                    <a:alpha val="100000"/>
                  </a:schemeClr>
                </a:solidFill>
                <a:latin typeface="Microsoft Yahei"/>
                <a:ea typeface="Microsoft Yahei"/>
                <a:cs typeface="Microsoft Yahei"/>
              </a:rPr>
              <a:t>01</a:t>
            </a:r>
            <a:endParaRPr lang="en-US" sz="1100"/>
          </a:p>
        </p:txBody>
      </p:sp>
      <p:sp>
        <p:nvSpPr>
          <p:cNvPr id="13" name="TextBox 13"/>
          <p:cNvSpPr txBox="1"/>
          <p:nvPr/>
        </p:nvSpPr>
        <p:spPr>
          <a:xfrm>
            <a:off x="1641736" y="2429872"/>
            <a:ext cx="4120112" cy="78656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指商业银行之间为了业务合作和资金清算需要而开立的存款账户。</a:t>
            </a:r>
          </a:p>
        </p:txBody>
      </p:sp>
      <p:sp>
        <p:nvSpPr>
          <p:cNvPr id="14" name="TextBox 14"/>
          <p:cNvSpPr txBox="1"/>
          <p:nvPr/>
        </p:nvSpPr>
        <p:spPr>
          <a:xfrm>
            <a:off x="1641736" y="2158409"/>
            <a:ext cx="37814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同业存放的概念</a:t>
            </a:r>
          </a:p>
        </p:txBody>
      </p:sp>
      <p:sp>
        <p:nvSpPr>
          <p:cNvPr id="15" name="AutoShape 15"/>
          <p:cNvSpPr/>
          <p:nvPr/>
        </p:nvSpPr>
        <p:spPr>
          <a:xfrm>
            <a:off x="870036" y="3552810"/>
            <a:ext cx="584258" cy="584258"/>
          </a:xfrm>
          <a:prstGeom prst="ellipse">
            <a:avLst/>
          </a:prstGeom>
          <a:noFill/>
          <a:ln w="19050">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6" name="AutoShape 16"/>
          <p:cNvSpPr/>
          <p:nvPr/>
        </p:nvSpPr>
        <p:spPr>
          <a:xfrm>
            <a:off x="946292" y="3654420"/>
            <a:ext cx="453011"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2">
                    <a:alpha val="100000"/>
                  </a:schemeClr>
                </a:solidFill>
                <a:latin typeface="Microsoft Yahei"/>
                <a:ea typeface="Microsoft Yahei"/>
                <a:cs typeface="Microsoft Yahei"/>
              </a:rPr>
              <a:t>02</a:t>
            </a:r>
            <a:endParaRPr lang="en-US" sz="1100"/>
          </a:p>
        </p:txBody>
      </p:sp>
      <p:sp>
        <p:nvSpPr>
          <p:cNvPr id="17" name="TextBox 17"/>
          <p:cNvSpPr txBox="1"/>
          <p:nvPr/>
        </p:nvSpPr>
        <p:spPr>
          <a:xfrm>
            <a:off x="1641736" y="3615528"/>
            <a:ext cx="4114800" cy="799744"/>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是商业银行之间进行短期资金融通的市场，用于调节临时性资金余缺。</a:t>
            </a:r>
          </a:p>
        </p:txBody>
      </p:sp>
      <p:sp>
        <p:nvSpPr>
          <p:cNvPr id="18" name="TextBox 18"/>
          <p:cNvSpPr txBox="1"/>
          <p:nvPr/>
        </p:nvSpPr>
        <p:spPr>
          <a:xfrm>
            <a:off x="1641736" y="3344066"/>
            <a:ext cx="37814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拆借市场的概念</a:t>
            </a:r>
          </a:p>
        </p:txBody>
      </p:sp>
      <p:sp>
        <p:nvSpPr>
          <p:cNvPr id="19" name="AutoShape 19"/>
          <p:cNvSpPr/>
          <p:nvPr/>
        </p:nvSpPr>
        <p:spPr>
          <a:xfrm>
            <a:off x="865802" y="4701631"/>
            <a:ext cx="584258" cy="584258"/>
          </a:xfrm>
          <a:prstGeom prst="ellipse">
            <a:avLst/>
          </a:prstGeom>
          <a:noFill/>
          <a:ln w="19050">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0" name="AutoShape 20"/>
          <p:cNvSpPr/>
          <p:nvPr/>
        </p:nvSpPr>
        <p:spPr>
          <a:xfrm>
            <a:off x="932957" y="4801125"/>
            <a:ext cx="453011"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3">
                    <a:alpha val="100000"/>
                  </a:schemeClr>
                </a:solidFill>
                <a:latin typeface="Microsoft Yahei"/>
                <a:ea typeface="Microsoft Yahei"/>
                <a:cs typeface="Microsoft Yahei"/>
              </a:rPr>
              <a:t>03</a:t>
            </a:r>
            <a:endParaRPr lang="en-US" sz="1100"/>
          </a:p>
        </p:txBody>
      </p:sp>
      <p:sp>
        <p:nvSpPr>
          <p:cNvPr id="21" name="TextBox 21"/>
          <p:cNvSpPr txBox="1"/>
          <p:nvPr/>
        </p:nvSpPr>
        <p:spPr>
          <a:xfrm>
            <a:off x="1641736" y="4814363"/>
            <a:ext cx="4114800" cy="78656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商业银行需对交易对手进行信用评估，控制交易额度和期限，防范信用风险和市场风险。</a:t>
            </a:r>
          </a:p>
        </p:txBody>
      </p:sp>
      <p:sp>
        <p:nvSpPr>
          <p:cNvPr id="22" name="TextBox 22"/>
          <p:cNvSpPr txBox="1"/>
          <p:nvPr/>
        </p:nvSpPr>
        <p:spPr>
          <a:xfrm>
            <a:off x="1641736" y="4542900"/>
            <a:ext cx="37814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同业存放及拆借市场操作的风险管理</a:t>
            </a:r>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同业存放及拆借市场操作</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证券回购的概念</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指商业银行在出售证券时，与买方约定在未来某一特定日期以双方约定的价格购回所售证券的交易行为。</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500" r="1650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逆回购的概念</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与证券回购相反，指商业银行在购买证券时，与卖方约定在未来某一特定日期以双方约定的价格将证券卖回给卖方的交易行为。</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证券回购与逆回购交易的作用</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是商业银行进行短期资金融通、调整资产负债结构、实施货币政策的重要工具。同时，也有助于提高市场流动性，促进货币市场与资本市场的协调发展。</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证券回购与逆回购交易</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9600" b="1">
                <a:solidFill>
                  <a:srgbClr val="FFFFFF">
                    <a:alpha val="100000"/>
                  </a:srgbClr>
                </a:solidFill>
                <a:latin typeface="Microsoft Yahei"/>
                <a:ea typeface="Microsoft Yahei"/>
                <a:cs typeface="Microsoft Yahei"/>
              </a:rPr>
              <a:t>03</a:t>
            </a:r>
          </a:p>
        </p:txBody>
      </p:sp>
      <p:sp>
        <p:nvSpPr>
          <p:cNvPr id="3" name="TextBox 3"/>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商业银行经营策略及风险控制</a:t>
            </a:r>
          </a:p>
        </p:txBody>
      </p:sp>
      <p:sp>
        <p:nvSpPr>
          <p:cNvPr id="4" name="TextBox 4"/>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5CA5F4">
                    <a:alpha val="100000"/>
                  </a:srgbClr>
                </a:solidFill>
                <a:latin typeface="Microsoft Yahei"/>
                <a:ea typeface="Microsoft Yahei"/>
                <a:cs typeface="Microsoft Yahei"/>
              </a:rPr>
              <a:t>CHAPTER</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资金来源多样化</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通过吸收存款、发行债券、同业拆借等多种方式筹集资金，降低流动性风险。</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资产负债管理</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优化资产负债结构，合理配置长短期资产，保持充足的流动性储备。</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流动性风险监测</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建立流动性风险预警机制，实时监测流动性状况，及时调整经营策略。</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流动性管理策略</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78786" y="3346403"/>
            <a:ext cx="2702514" cy="2702514"/>
          </a:xfrm>
          <a:prstGeom prst="donut">
            <a:avLst>
              <a:gd name="adj" fmla="val 6114"/>
            </a:avLst>
          </a:prstGeom>
          <a:solidFill>
            <a:schemeClr val="accent1">
              <a:lumMod val="75000"/>
              <a:alpha val="2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511044" y="2788639"/>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740703" y="3074788"/>
            <a:ext cx="778679" cy="77867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869496" y="1257010"/>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利率敏感性缺口管理</a:t>
            </a:r>
          </a:p>
        </p:txBody>
      </p:sp>
      <p:sp>
        <p:nvSpPr>
          <p:cNvPr id="6" name="TextBox 6"/>
          <p:cNvSpPr txBox="1"/>
          <p:nvPr/>
        </p:nvSpPr>
        <p:spPr>
          <a:xfrm>
            <a:off x="4177126" y="1812889"/>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通过调整资产和负债的利率敏感性，使缺口保持在可控范围内，降低利率风险。</a:t>
            </a:r>
          </a:p>
        </p:txBody>
      </p:sp>
      <p:sp>
        <p:nvSpPr>
          <p:cNvPr id="7" name="TextBox 7"/>
          <p:cNvSpPr txBox="1"/>
          <p:nvPr/>
        </p:nvSpPr>
        <p:spPr>
          <a:xfrm>
            <a:off x="8064328"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利率风险定价</a:t>
            </a:r>
          </a:p>
        </p:txBody>
      </p:sp>
      <p:sp>
        <p:nvSpPr>
          <p:cNvPr id="8" name="TextBox 8"/>
          <p:cNvSpPr txBox="1"/>
          <p:nvPr/>
        </p:nvSpPr>
        <p:spPr>
          <a:xfrm>
            <a:off x="8064328"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在贷款定价中充分考虑利率风险，确保收益覆盖潜在风险。</a:t>
            </a:r>
          </a:p>
        </p:txBody>
      </p:sp>
      <p:sp>
        <p:nvSpPr>
          <p:cNvPr id="9" name="TextBox 9"/>
          <p:cNvSpPr txBox="1"/>
          <p:nvPr/>
        </p:nvSpPr>
        <p:spPr>
          <a:xfrm>
            <a:off x="-279124"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利率衍生品交易</a:t>
            </a:r>
          </a:p>
        </p:txBody>
      </p:sp>
      <p:sp>
        <p:nvSpPr>
          <p:cNvPr id="10" name="TextBox 10"/>
          <p:cNvSpPr txBox="1"/>
          <p:nvPr/>
        </p:nvSpPr>
        <p:spPr>
          <a:xfrm>
            <a:off x="336137"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利用利率期货、利率期权等衍生品工具对冲利率风险。</a:t>
            </a:r>
          </a:p>
        </p:txBody>
      </p:sp>
      <p:sp>
        <p:nvSpPr>
          <p:cNvPr id="11" name="AutoShape 11"/>
          <p:cNvSpPr/>
          <p:nvPr/>
        </p:nvSpPr>
        <p:spPr>
          <a:xfrm>
            <a:off x="4521503" y="462526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599104" y="4625262"/>
            <a:ext cx="1219200" cy="12192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2700000">
            <a:off x="4825398" y="4929157"/>
            <a:ext cx="611410" cy="611410"/>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933514" y="4923096"/>
            <a:ext cx="550379" cy="550379"/>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利率风险管理方法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信用风险分散</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通过多元化投资、担保措施等方式分散信用风险，降低单一客户或行业的信用风险暴露。</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信用风险监测与预警</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建立信用风险监测体系，实时监测客户信用状况，及时发现并处置潜在风险。</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严格授信标准</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制定严格的授信政策和审批流程，确保贷款发放符合风险控制要求。</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信用风险防范措施</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27262" y="1849088"/>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35703" y="1849088"/>
            <a:ext cx="3294412" cy="3432906"/>
            <a:chOff x="1435703" y="1849088"/>
            <a:chExt cx="3294412" cy="3432906"/>
          </a:xfrm>
        </p:grpSpPr>
        <p:sp>
          <p:nvSpPr>
            <p:cNvPr id="4" name="AutoShape 4"/>
            <p:cNvSpPr/>
            <p:nvPr/>
          </p:nvSpPr>
          <p:spPr>
            <a:xfrm>
              <a:off x="1435703" y="18490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10800000">
              <a:off x="1435703" y="19875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6" name="Freeform 6"/>
          <p:cNvSpPr/>
          <p:nvPr/>
        </p:nvSpPr>
        <p:spPr>
          <a:xfrm>
            <a:off x="2699099" y="32826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5670599" y="1849088"/>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完善内部控制体系</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操作风险与内部控制</a:t>
              </a:r>
            </a:p>
          </p:txBody>
        </p:sp>
      </p:grpSp>
      <p:sp>
        <p:nvSpPr>
          <p:cNvPr id="30" name="TextBox 30"/>
          <p:cNvSpPr txBox="1"/>
          <p:nvPr/>
        </p:nvSpPr>
        <p:spPr>
          <a:xfrm>
            <a:off x="5527262" y="2424430"/>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建立健全内部控制制度和流程，确保各项业务操作规范、合规。</a:t>
            </a:r>
          </a:p>
        </p:txBody>
      </p:sp>
      <p:sp>
        <p:nvSpPr>
          <p:cNvPr id="31" name="AutoShape 31"/>
          <p:cNvSpPr/>
          <p:nvPr/>
        </p:nvSpPr>
        <p:spPr>
          <a:xfrm>
            <a:off x="5527262" y="3282680"/>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5670599" y="3282680"/>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加强员工培训与教育</a:t>
            </a:r>
          </a:p>
        </p:txBody>
      </p:sp>
      <p:sp>
        <p:nvSpPr>
          <p:cNvPr id="33" name="TextBox 33"/>
          <p:cNvSpPr txBox="1"/>
          <p:nvPr/>
        </p:nvSpPr>
        <p:spPr>
          <a:xfrm>
            <a:off x="5527262" y="387707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提高员工风险意识和操作技能，降低人为因素导致的操作风险。</a:t>
            </a:r>
          </a:p>
        </p:txBody>
      </p:sp>
      <p:sp>
        <p:nvSpPr>
          <p:cNvPr id="34" name="AutoShape 34"/>
          <p:cNvSpPr/>
          <p:nvPr/>
        </p:nvSpPr>
        <p:spPr>
          <a:xfrm>
            <a:off x="5527262" y="4771916"/>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5527262" y="536630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建立操作风险监测机制，及时发现并报告操作风险事件，确保风险得到及时控制和处置。</a:t>
            </a:r>
          </a:p>
        </p:txBody>
      </p:sp>
      <p:sp>
        <p:nvSpPr>
          <p:cNvPr id="36" name="TextBox 36"/>
          <p:cNvSpPr txBox="1"/>
          <p:nvPr/>
        </p:nvSpPr>
        <p:spPr>
          <a:xfrm>
            <a:off x="5688407" y="4771916"/>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操作风险监测与报告</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https://d.book118.com/178012105072006040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109</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2024-09-19T00:29:56.868</cp:lastPrinted>
  <dcterms:created xsi:type="dcterms:W3CDTF">2024-09-18T16:29:56Z</dcterms:created>
  <dcterms:modified xsi:type="dcterms:W3CDTF">2024-09-18T16:29:59Z</dcterms:modified>
</cp:coreProperties>
</file>