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80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7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84EFC-CACE-4FA2-AE09-396128874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5DDE6-A5E0-43A4-8EF0-68909023A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F400D-37BE-462D-8B07-DD337A63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DE90E-55D3-4610-B6EA-3002F1FA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C897FF-A338-4AFE-88A9-4A07AC936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39AFFB-F271-4FC8-9B21-A1C5C4C5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C77624-3709-4890-AD7F-93D3554E7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8E677-B44B-4E07-9E3F-2E1499267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EFC2C-D2E1-4C64-B068-3883D8696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9B841-5326-4CBD-8389-F1D32E433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C10AB-50EF-45F8-850F-9B2875142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791" r:id="rId2"/>
    <p:sldLayoutId id="2147487792" r:id="rId3"/>
    <p:sldLayoutId id="2147487793" r:id="rId4"/>
    <p:sldLayoutId id="2147487794" r:id="rId5"/>
    <p:sldLayoutId id="2147487795" r:id="rId6"/>
    <p:sldLayoutId id="2147487796" r:id="rId7"/>
    <p:sldLayoutId id="2147487797" r:id="rId8"/>
    <p:sldLayoutId id="2147487798" r:id="rId9"/>
    <p:sldLayoutId id="2147487799" r:id="rId10"/>
    <p:sldLayoutId id="214748780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14" Type="http://schemas.openxmlformats.org/officeDocument/2006/relationships/tags" Target="../tags/tag127.xml" /><Relationship Id="rId15" Type="http://schemas.openxmlformats.org/officeDocument/2006/relationships/tags" Target="../tags/tag128.xml" /><Relationship Id="rId16" Type="http://schemas.openxmlformats.org/officeDocument/2006/relationships/tags" Target="../tags/tag129.xml" /><Relationship Id="rId17" Type="http://schemas.openxmlformats.org/officeDocument/2006/relationships/tags" Target="../tags/tag130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505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饥饿营销的运用案例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XXX,a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饥饿营销的定义和特点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饥饿营销的运用案例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饥饿营销的优缺点分析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如何运用饥饿营销策略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运用饥饿营销策略需要注意的问题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饥饿营销的定义和特点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饥饿营销的定义</a:t>
            </a:r>
            <a:endParaRPr lang="zh-CN" altLang="en-US"/>
          </a:p>
        </p:txBody>
      </p:sp>
      <p:sp>
        <p:nvSpPr>
          <p:cNvPr id="1048978" name="Freeform 21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838200" y="1876755"/>
            <a:ext cx="2060965" cy="1747992"/>
          </a:xfrm>
          <a:custGeom>
            <a:gdLst>
              <a:gd name="T0" fmla="*/ 0 w 5260"/>
              <a:gd name="T1" fmla="*/ 3425 h 3426"/>
              <a:gd name="T2" fmla="*/ 5259 w 5260"/>
              <a:gd name="T3" fmla="*/ 1351 h 3426"/>
              <a:gd name="T4" fmla="*/ 5259 w 5260"/>
              <a:gd name="T5" fmla="*/ 0 h 3426"/>
              <a:gd name="T6" fmla="*/ 0 w 5260"/>
              <a:gd name="T7" fmla="*/ 2072 h 3426"/>
              <a:gd name="T8" fmla="*/ 0 w 5260"/>
              <a:gd name="T9" fmla="*/ 3425 h 342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25">
                <a:moveTo>
                  <a:pt x="0" y="3425"/>
                </a:moveTo>
                <a:lnTo>
                  <a:pt x="5259" y="1351"/>
                </a:lnTo>
                <a:lnTo>
                  <a:pt x="5259" y="0"/>
                </a:lnTo>
                <a:lnTo>
                  <a:pt x="0" y="2072"/>
                </a:lnTo>
                <a:lnTo>
                  <a:pt x="0" y="3425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980" name="Freeform 22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838200" y="2915957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982" name="Freeform 2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838200" y="2918392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Freeform 22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838200" y="3960029"/>
            <a:ext cx="2060965" cy="1752492"/>
          </a:xfrm>
          <a:custGeom>
            <a:gdLst>
              <a:gd name="T0" fmla="*/ 0 w 5260"/>
              <a:gd name="T1" fmla="*/ 3433 h 3434"/>
              <a:gd name="T2" fmla="*/ 5259 w 5260"/>
              <a:gd name="T3" fmla="*/ 1359 h 3434"/>
              <a:gd name="T4" fmla="*/ 5259 w 5260"/>
              <a:gd name="T5" fmla="*/ 0 h 3434"/>
              <a:gd name="T6" fmla="*/ 0 w 5260"/>
              <a:gd name="T7" fmla="*/ 2072 h 3434"/>
              <a:gd name="T8" fmla="*/ 0 w 5260"/>
              <a:gd name="T9" fmla="*/ 3433 h 343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3433">
                <a:moveTo>
                  <a:pt x="0" y="3433"/>
                </a:moveTo>
                <a:lnTo>
                  <a:pt x="5259" y="1359"/>
                </a:lnTo>
                <a:lnTo>
                  <a:pt x="5259" y="0"/>
                </a:lnTo>
                <a:lnTo>
                  <a:pt x="0" y="2072"/>
                </a:lnTo>
                <a:lnTo>
                  <a:pt x="0" y="3433"/>
                </a:lnTo>
              </a:path>
            </a:pathLst>
          </a:custGeom>
          <a:gradFill>
            <a:gsLst>
              <a:gs pos="21000">
                <a:schemeClr val="accent1">
                  <a:lumMod val="75000"/>
                </a:schemeClr>
              </a:gs>
              <a:gs pos="79000">
                <a:schemeClr val="accent1">
                  <a:alpha val="100000"/>
                </a:scheme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000">
              <a:solidFill>
                <a:schemeClr val="lt1"/>
              </a:solidFill>
            </a:endParaRPr>
          </a:p>
        </p:txBody>
      </p:sp>
      <p:sp>
        <p:nvSpPr>
          <p:cNvPr id="1048986" name="Freeform 2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838200" y="5003492"/>
            <a:ext cx="2060965" cy="708648"/>
          </a:xfrm>
          <a:custGeom>
            <a:gdLst>
              <a:gd name="T0" fmla="*/ 5259 w 5260"/>
              <a:gd name="T1" fmla="*/ 1352 h 1353"/>
              <a:gd name="T2" fmla="*/ 0 w 5260"/>
              <a:gd name="T3" fmla="*/ 1352 h 1353"/>
              <a:gd name="T4" fmla="*/ 0 w 5260"/>
              <a:gd name="T5" fmla="*/ 0 h 1353"/>
              <a:gd name="T6" fmla="*/ 5259 w 5260"/>
              <a:gd name="T7" fmla="*/ 0 h 1353"/>
              <a:gd name="T8" fmla="*/ 4647 w 5260"/>
              <a:gd name="T9" fmla="*/ 677 h 1353"/>
              <a:gd name="T10" fmla="*/ 5259 w 5260"/>
              <a:gd name="T11" fmla="*/ 1352 h 13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3">
                <a:moveTo>
                  <a:pt x="5259" y="1352"/>
                </a:moveTo>
                <a:lnTo>
                  <a:pt x="0" y="1352"/>
                </a:lnTo>
                <a:lnTo>
                  <a:pt x="0" y="0"/>
                </a:lnTo>
                <a:lnTo>
                  <a:pt x="5259" y="0"/>
                </a:lnTo>
                <a:lnTo>
                  <a:pt x="4647" y="677"/>
                </a:lnTo>
                <a:lnTo>
                  <a:pt x="5259" y="1352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Freeform 26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838200" y="3962464"/>
            <a:ext cx="2060965" cy="706340"/>
          </a:xfrm>
          <a:custGeom>
            <a:gdLst>
              <a:gd name="T0" fmla="*/ 5259 w 5260"/>
              <a:gd name="T1" fmla="*/ 1350 h 1351"/>
              <a:gd name="T2" fmla="*/ 0 w 5260"/>
              <a:gd name="T3" fmla="*/ 1350 h 1351"/>
              <a:gd name="T4" fmla="*/ 0 w 5260"/>
              <a:gd name="T5" fmla="*/ 0 h 1351"/>
              <a:gd name="T6" fmla="*/ 5259 w 5260"/>
              <a:gd name="T7" fmla="*/ 0 h 1351"/>
              <a:gd name="T8" fmla="*/ 5259 w 5260"/>
              <a:gd name="T9" fmla="*/ 1350 h 13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260" h="1351">
                <a:moveTo>
                  <a:pt x="5259" y="1350"/>
                </a:moveTo>
                <a:lnTo>
                  <a:pt x="0" y="1350"/>
                </a:lnTo>
                <a:lnTo>
                  <a:pt x="0" y="0"/>
                </a:lnTo>
                <a:lnTo>
                  <a:pt x="5259" y="0"/>
                </a:lnTo>
                <a:lnTo>
                  <a:pt x="5259" y="1350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0" name="正文"/>
          <p:cNvSpPr txBox="1"/>
          <p:nvPr>
            <p:custDataLst>
              <p:tags r:id="rId8"/>
            </p:custDataLst>
          </p:nvPr>
        </p:nvSpPr>
        <p:spPr>
          <a:xfrm>
            <a:off x="2974438" y="1792134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定义：饥饿营销是指通过控制产品的供应量，制造出供不应求的假象，从而维持产品高价销售的一种营销策略。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9"/>
            </p:custDataLst>
          </p:nvPr>
        </p:nvSpPr>
        <p:spPr>
          <a:xfrm>
            <a:off x="2974438" y="2843511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特点：饥饿营销通常需要制造出供不应求的局面，通过限量供应、限时抢购等方式来提高产品的知名度和价值感。同时，饥饿营销也需要通过宣传和推广来吸引消费者的关注和购买欲望。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10"/>
            </p:custDataLst>
          </p:nvPr>
        </p:nvSpPr>
        <p:spPr>
          <a:xfrm>
            <a:off x="2974438" y="3894888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运用案例：在汽车行业中，一些品牌会采用饥饿营销策略来提高产品的售价和利润。例如，一些高端品牌会限量供应某些车型，或者在特定时间段内推出限时抢购活动，以吸引消费者的关注和购买欲望。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6" name="正文"/>
          <p:cNvSpPr txBox="1"/>
          <p:nvPr>
            <p:custDataLst>
              <p:tags r:id="rId11"/>
            </p:custDataLst>
          </p:nvPr>
        </p:nvSpPr>
        <p:spPr>
          <a:xfrm>
            <a:off x="2974438" y="4946266"/>
            <a:ext cx="8380072" cy="803556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注意事项：饥饿营销需要谨慎运用，避免过度供应或过度宣传导致消费者反感。同时，也需要根据市场需求和竞争情况来制定合适的策略，以确保产品的销售和品牌的形象。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98" name="Freeform 23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838200" y="1854839"/>
            <a:ext cx="2060965" cy="708648"/>
          </a:xfrm>
          <a:custGeom>
            <a:gdLst>
              <a:gd name="T0" fmla="*/ 5259 w 5260"/>
              <a:gd name="T1" fmla="*/ 1353 h 1354"/>
              <a:gd name="T2" fmla="*/ 0 w 5260"/>
              <a:gd name="T3" fmla="*/ 1353 h 1354"/>
              <a:gd name="T4" fmla="*/ 603 w 5260"/>
              <a:gd name="T5" fmla="*/ 677 h 1354"/>
              <a:gd name="T6" fmla="*/ 0 w 5260"/>
              <a:gd name="T7" fmla="*/ 0 h 1354"/>
              <a:gd name="T8" fmla="*/ 5259 w 5260"/>
              <a:gd name="T9" fmla="*/ 0 h 1354"/>
              <a:gd name="T10" fmla="*/ 5259 w 5260"/>
              <a:gd name="T11" fmla="*/ 1353 h 13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5260" h="1354">
                <a:moveTo>
                  <a:pt x="5259" y="1353"/>
                </a:moveTo>
                <a:lnTo>
                  <a:pt x="0" y="1353"/>
                </a:lnTo>
                <a:lnTo>
                  <a:pt x="603" y="677"/>
                </a:lnTo>
                <a:lnTo>
                  <a:pt x="0" y="0"/>
                </a:lnTo>
                <a:lnTo>
                  <a:pt x="5259" y="0"/>
                </a:lnTo>
                <a:lnTo>
                  <a:pt x="5259" y="1353"/>
                </a:lnTo>
              </a:path>
            </a:pathLst>
          </a:custGeom>
          <a:gradFill>
            <a:gsLst>
              <a:gs pos="0">
                <a:schemeClr val="accent1">
                  <a:lumMod val="70000"/>
                  <a:lumOff val="30000"/>
                  <a:alpha val="10000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  <a:effectLst>
            <a:outerShdw blurRad="203200" dist="76200" dir="8100000" algn="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饥饿营销的特点</a:t>
            </a:r>
            <a:endParaRPr lang="zh-CN" altLang="en-US"/>
          </a:p>
        </p:txBody>
      </p:sp>
      <p:sp>
        <p:nvSpPr>
          <p:cNvPr id="104903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营造话题：通过制造话题或热点事件，吸引消费者的关注和讨论，提高产品的知名度和曝光率。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限量供应：通过限量生产或限量销售，营造出一种稀缺感，吸引消费者购买。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延迟满足：通过延迟产品上市或提供预订等方式，让消费者等待一段时间才能获得产品，增加产品的吸引力。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社交媒体传播：通过社交媒体等渠道进行传播和推广，让更多人了解和关注产品，扩大品牌影响力。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饥饿营销的运用案例</a:t>
            </a:r>
            <a:endParaRPr lang="zh-CN" altLang="en-US">
              <a:sym typeface="+mn-lt"/>
            </a:endParaRPr>
          </a:p>
        </p:txBody>
      </p:sp>
      <p:sp>
        <p:nvSpPr>
          <p:cNvPr id="10491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小米手机</a:t>
            </a:r>
            <a:endParaRPr lang="zh-CN" altLang="en-US"/>
          </a:p>
        </p:txBody>
      </p:sp>
      <p:sp>
        <p:nvSpPr>
          <p:cNvPr id="10491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饥饿营销策略的运用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限量销售，引发消费者抢购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通过社交媒体等渠道宣传造势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成功案例分析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苹果公司</a:t>
            </a:r>
            <a:endParaRPr lang="zh-CN" altLang="en-US"/>
          </a:p>
        </p:txBody>
      </p:sp>
      <p:sp>
        <p:nvSpPr>
          <p:cNvPr id="10492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iPhone的发布周期：通过控制产品的发布周期，创造需求和期待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iPhone的限量销售：通过限量销售，提高产品的价值和知名度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iPhone的独特设计：独特的设计和功能，吸引消费者购买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iPhone的售后服务：优质的售后服务，提高客户满意度和忠诚度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特斯拉汽车</a:t>
            </a:r>
            <a:endParaRPr lang="zh-CN" altLang="en-US"/>
          </a:p>
        </p:txBody>
      </p:sp>
      <p:sp>
        <p:nvSpPr>
          <p:cNvPr id="104928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案例分析：特斯拉在推出Model S和Model X等高端车型时，采用了限时限量销售的方式，使得消费者在短时间内争相购买，进一步提高了品牌知名度和市场竞争力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总结：特斯拉汽车的成功运用了饥饿营销策略，为其他企业提供了可借鉴的经验和启示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30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饥饿营销策略：特斯拉采用限量生产方式，营造供不应求的局面，提高品牌知名度和价值</a:t>
            </a:r>
            <a:endParaRPr lang="zh-CN" altLang="en-US" sz="1900">
              <a:latin typeface="+mn-ea"/>
              <a:ea typeface="+mn-ea"/>
            </a:endParaRPr>
          </a:p>
        </p:txBody>
      </p:sp>
      <p:sp>
        <p:nvSpPr>
          <p:cNvPr id="104930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900">
                <a:latin typeface="+mn-ea"/>
                <a:ea typeface="+mn-ea"/>
              </a:rPr>
              <a:t>运用效果：特斯拉通过饥饿营销策略，成功吸引了大量消费者的关注和购买欲望，实现了品牌价值的提升和市场份额的扩大</a:t>
            </a:r>
            <a:endParaRPr lang="zh-CN" altLang="en-US" sz="19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饥饿营销的优缺点分析</a:t>
            </a:r>
            <a:endParaRPr lang="zh-CN" altLang="en-US">
              <a:sym typeface="+mn-lt"/>
            </a:endParaRPr>
          </a:p>
        </p:txBody>
      </p:sp>
      <p:sp>
        <p:nvSpPr>
          <p:cNvPr id="10493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https://d.book118.com/178015055117006036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20999999344348907,&quot;transparency&quot;:0},{&quot;brightness&quot;:0,&quot;colorType&quot;:1,&quot;foreColorIndex&quot;:5,&quot;pos&quot;:0.79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i*1_4_1"/>
  <p:tag name="KSO_WM_UNIT_INDEX" val="1_4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HIGHLIGHT" val="0"/>
  <p:tag name="KSO_WM_UNIT_ID" val="diagram20231670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单击此处输入(你的)智能图形项正文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.30000001192092896,&quot;colorType&quot;:1,&quot;foreColorIndex&quot;:5,&quot;pos&quot;:0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949527559055,&quot;width&quot;:863.7164566929134}"/>
  <p:tag name="KSO_WM_TAG_VERSION" val="3.0"/>
  <p:tag name="KSO_WM_TEMPLATE_CATEGORY" val="diagram"/>
  <p:tag name="KSO_WM_TEMPLATE_INDEX" val="2023167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饥饿营销的运用案例</vt:lpstr>
      <vt:lpstr>目录</vt:lpstr>
      <vt:lpstr>单击添加章节标题</vt:lpstr>
      <vt:lpstr>饥饿营销的定义和特点</vt:lpstr>
      <vt:lpstr>PowerPoint Presentation</vt:lpstr>
      <vt:lpstr>饥饿营销的定义</vt:lpstr>
      <vt:lpstr>饥饿营销的特点</vt:lpstr>
      <vt:lpstr>饥饿营销的运用案例</vt:lpstr>
      <vt:lpstr>PowerPoint Presentation</vt:lpstr>
      <vt:lpstr>小米手机</vt:lpstr>
      <vt:lpstr>苹果公司</vt:lpstr>
      <vt:lpstr>特斯拉汽车</vt:lpstr>
      <vt:lpstr>饥饿营销的优缺点分析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2024-09-16T05:14:34.300</cp:lastPrinted>
  <dcterms:created xsi:type="dcterms:W3CDTF">2024-09-15T21:14:34Z</dcterms:created>
  <dcterms:modified xsi:type="dcterms:W3CDTF">2024-09-15T21:14:36Z</dcterms:modified>
</cp:coreProperties>
</file>