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9144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01CA92B-1991-4FAE-93A1-B0299B8F1C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2F927A-8221-4FAC-9E1F-290E03D0A7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108F65D-4324-461B-AF13-075DE11970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40BBDCE-96AE-4019-9EFF-F1D23FD4347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FA67FF4-4B76-4A2C-AC6C-2A9C7ABBDEE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D0D0C1B-519E-4FF8-A07F-466A92D6EFA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D2270E1-1909-4298-85A8-39548CDB52A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B5CB7F5-4EE9-4595-8B4A-C91354078C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7C59F43-FCCB-4C13-AB24-960DEAB968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9219C46-06C1-494B-829F-B43078D567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BD80963-0397-4C18-9B46-ECA844074B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pic>
        <p:nvPicPr>
          <p:cNvPr id="4" name="Picture 2" descr="E:\hx\安斯泰来\七色花\七色花模板文件\七色花ppt模板\图片\七色花02.png"/>
          <p:cNvPicPr>
            <a:picLocks noChangeAspect="1" noChangeArrowheads="1"/>
          </p:cNvPicPr>
          <p:nvPr userDrawn="1"/>
        </p:nvPicPr>
        <p:blipFill>
          <a:blip r:embed="rId1"/>
          <a:stretch>
            <a:fillRect/>
          </a:stretch>
        </p:blipFill>
        <p:spPr bwMode="auto">
          <a:xfrm>
            <a:off x="3670300" y="3429000"/>
            <a:ext cx="5473700" cy="3429000"/>
          </a:xfrm>
          <a:prstGeom prst="rect">
            <a:avLst/>
          </a:prstGeom>
          <a:noFill/>
          <a:ln w="9525">
            <a:noFill/>
            <a:miter lim="800000"/>
          </a:ln>
        </p:spPr>
      </p:pic>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5" name="日期占位符 3"/>
          <p:cNvSpPr>
            <a:spLocks noGrp="1"/>
          </p:cNvSpPr>
          <p:nvPr>
            <p:ph type="dt" sz="half" idx="10"/>
          </p:nvPr>
        </p:nvSpPr>
        <p:spPr/>
        <p:txBody>
          <a:bodyPr/>
          <a:lstStyle>
            <a:lvl1pPr>
              <a:defRPr/>
            </a:lvl1pPr>
          </a:lstStyle>
          <a:p>
            <a:pPr>
              <a:defRPr/>
            </a:pPr>
            <a:fld id="{93C88331-D709-4938-B632-FEF6C74E7D45}" type="datetimeFigureOut">
              <a:rPr lang="zh-CN" altLang="en-US"/>
              <a:pPr>
                <a:defRPr/>
              </a:pPr>
              <a:t>2016-11-6</a:t>
            </a:fld>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1CE19FC-0C80-4487-858D-6CEC69312AE0}" type="slidenum">
              <a:rPr lang="zh-CN" altLang="en-US"/>
              <a:pPr>
                <a:defRPr/>
              </a:pPr>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18589B7-E119-458A-971D-9F7872028BCB}" type="datetimeFigureOut">
              <a:rPr lang="zh-CN" altLang="en-US"/>
              <a:pPr>
                <a:defRPr/>
              </a:pPr>
              <a:t>2016-11-6</a:t>
            </a:fld>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AE11BB8-511C-439C-8B8D-1B60E49F0FC0}" type="slidenum">
              <a:rPr lang="zh-CN" altLang="en-US"/>
              <a:pPr>
                <a:defRPr/>
              </a:pPr>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4412919A-B9C4-4F33-BF33-AA96B3D75590}" type="datetimeFigureOut">
              <a:rPr lang="zh-CN" altLang="en-US"/>
              <a:pPr>
                <a:defRPr/>
              </a:pPr>
              <a:t>2016-11-6</a:t>
            </a:fld>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7037793-A728-4725-A0FF-629F8CCD73C2}" type="slidenum">
              <a:rPr lang="zh-CN" altLang="en-US"/>
              <a:pPr>
                <a:defRPr/>
              </a:pPr>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F602E12E-5D16-487C-BB7E-FCDF31C1253E}" type="datetimeFigureOut">
              <a:rPr lang="zh-CN" altLang="en-US"/>
              <a:pPr>
                <a:defRPr/>
              </a:pPr>
              <a:t>2016-11-6</a:t>
            </a:fld>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8FF1B43-60CA-49CC-AA45-3CE1157AB8FC}" type="slidenum">
              <a:rPr lang="zh-CN" altLang="en-US"/>
              <a:pPr>
                <a:defRPr/>
              </a:pPr>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C909E27A-8A83-460B-B39E-1A47BF86521D}" type="datetimeFigureOut">
              <a:rPr lang="zh-CN" altLang="en-US"/>
              <a:pPr>
                <a:defRPr/>
              </a:pPr>
              <a:t>2016-11-6</a:t>
            </a:fld>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2A2F97A5-978C-4D49-ADBB-F5B455B12954}" type="slidenum">
              <a:rPr lang="zh-CN" altLang="en-US"/>
              <a:pPr>
                <a:defRPr/>
              </a:pPr>
              <a:t>‹#›</a:t>
            </a:fld>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2D5160E2-3B51-42E2-9AF3-6AFB8D7A6703}" type="datetimeFigureOut">
              <a:rPr lang="zh-CN" altLang="en-US"/>
              <a:pPr>
                <a:defRPr/>
              </a:pPr>
              <a:t>2016-11-6</a:t>
            </a:fld>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4DA12FCB-BBC7-4922-A9CC-F8B13FEDA084}" type="slidenum">
              <a:rPr lang="zh-CN" altLang="en-US"/>
              <a:pPr>
                <a:defRPr/>
              </a:pPr>
              <a:t>‹#›</a:t>
            </a:fld>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3"/>
          <p:cNvSpPr>
            <a:spLocks noGrp="1"/>
          </p:cNvSpPr>
          <p:nvPr>
            <p:ph type="dt" sz="half" idx="10"/>
          </p:nvPr>
        </p:nvSpPr>
        <p:spPr/>
        <p:txBody>
          <a:bodyPr/>
          <a:lstStyle>
            <a:lvl1pPr>
              <a:defRPr/>
            </a:lvl1pPr>
          </a:lstStyle>
          <a:p>
            <a:pPr>
              <a:defRPr/>
            </a:pPr>
            <a:fld id="{C7AD3B07-E6CB-4D14-A407-66B064E485F3}" type="datetimeFigureOut">
              <a:rPr lang="zh-CN" altLang="en-US"/>
              <a:pPr>
                <a:defRPr/>
              </a:pPr>
              <a:t>2016-11-6</a:t>
            </a:fld>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D5F86267-F06C-48FB-9ED4-15CC933272F4}" type="slidenum">
              <a:rPr lang="zh-CN" altLang="en-US"/>
              <a:pPr>
                <a:defRPr/>
              </a:pPr>
              <a:t>‹#›</a:t>
            </a:fld>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C042338E-126B-4F3D-9023-2DF61595A2EA}" type="datetimeFigureOut">
              <a:rPr lang="zh-CN" altLang="en-US"/>
              <a:pPr>
                <a:defRPr/>
              </a:pPr>
              <a:t>2016-11-6</a:t>
            </a:fld>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02585C4-D582-4CC8-961C-FC40B70F459E}" type="slidenum">
              <a:rPr lang="zh-CN" altLang="en-US"/>
              <a:pPr>
                <a:defRPr/>
              </a:pPr>
              <a:t>‹#›</a:t>
            </a:fld>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1C58A326-209E-4669-88A8-D3CCF6EF72A1}" type="datetimeFigureOut">
              <a:rPr lang="zh-CN" altLang="en-US"/>
              <a:pPr>
                <a:defRPr/>
              </a:pPr>
              <a:t>2016-11-6</a:t>
            </a:fld>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23F276C1-A81F-4B7E-B5D3-FB0C481E374E}" type="slidenum">
              <a:rPr lang="zh-CN" altLang="en-US"/>
              <a:pPr>
                <a:defRPr/>
              </a:pPr>
              <a:t>‹#›</a:t>
            </a:fld>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0C326AA-F14A-4024-9D1F-1D74C59C9821}" type="datetimeFigureOut">
              <a:rPr lang="zh-CN" altLang="en-US"/>
              <a:pPr>
                <a:defRPr/>
              </a:pPr>
              <a:t>2016-11-6</a:t>
            </a:fld>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CC8F389-8F90-4A71-BD2A-06000DCFE738}" type="slidenum">
              <a:rPr lang="zh-CN" altLang="en-US"/>
              <a:pPr>
                <a:defRPr/>
              </a:pPr>
              <a:t>‹#›</a:t>
            </a:fld>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8436A43E-588C-40F1-A784-BAFBB59F352C}" type="datetimeFigureOut">
              <a:rPr lang="zh-CN" altLang="en-US"/>
              <a:pPr>
                <a:defRPr/>
              </a:pPr>
              <a:t>2016-11-6</a:t>
            </a:fld>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3866540-9598-4602-B446-4C6A086D73CD}" type="slidenum">
              <a:rPr lang="zh-CN" altLang="en-US"/>
              <a:pPr>
                <a:defRPr/>
              </a:pPr>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1026" name="标题占位符 1"/>
          <p:cNvSpPr>
            <a:spLocks noGrp="1"/>
          </p:cNvSpPr>
          <p:nvPr>
            <p:ph type="title"/>
          </p:nvPr>
        </p:nvSpPr>
        <p:spPr bwMode="auto">
          <a:xfrm>
            <a:off x="457200" y="115888"/>
            <a:ext cx="8229600" cy="1143000"/>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zh-CN"/>
            </a:defPPr>
            <a:lvl1pPr algn="l" rtl="0" fontAlgn="auto">
              <a:spcBef>
                <a:spcPct val="0"/>
              </a:spcBef>
              <a:spcAft>
                <a:spcPct val="0"/>
              </a:spcAft>
              <a:defRPr sz="1200" kern="1200">
                <a:solidFill>
                  <a:schemeClr val="tx1">
                    <a:tint val="75000"/>
                  </a:schemeClr>
                </a:solidFill>
                <a:latin typeface="Arial" pitchFamily="34" charset="0"/>
                <a:ea typeface="微软雅黑" pitchFamily="34" charset="-122"/>
                <a:cs typeface="Arial" pitchFamily="34" charset="0"/>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a:defRPr/>
            </a:pPr>
            <a:fld id="{8E2239C6-0799-469D-8B6C-F0994511C84E}" type="datetimeFigureOut">
              <a:rPr lang="zh-CN" altLang="en-US"/>
              <a:pPr>
                <a:defRPr/>
              </a:pPr>
              <a:t>2016-11-6</a:t>
            </a:fld>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zh-CN"/>
            </a:defPPr>
            <a:lvl1pPr algn="ctr" rtl="0" fontAlgn="auto">
              <a:spcBef>
                <a:spcPct val="0"/>
              </a:spcBef>
              <a:spcAft>
                <a:spcPct val="0"/>
              </a:spcAft>
              <a:defRPr sz="1200" kern="1200">
                <a:solidFill>
                  <a:schemeClr val="tx1">
                    <a:tint val="75000"/>
                  </a:schemeClr>
                </a:solidFill>
                <a:latin typeface="Arial" pitchFamily="34" charset="0"/>
                <a:ea typeface="微软雅黑" pitchFamily="34" charset="-122"/>
                <a:cs typeface="Arial" pitchFamily="34" charset="0"/>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zh-CN"/>
            </a:defPPr>
            <a:lvl1pPr algn="r" rtl="0" fontAlgn="auto">
              <a:spcBef>
                <a:spcPct val="0"/>
              </a:spcBef>
              <a:spcAft>
                <a:spcPct val="0"/>
              </a:spcAft>
              <a:defRPr sz="1200" kern="1200">
                <a:solidFill>
                  <a:schemeClr val="tx1">
                    <a:tint val="75000"/>
                  </a:schemeClr>
                </a:solidFill>
                <a:latin typeface="Arial" pitchFamily="34" charset="0"/>
                <a:ea typeface="微软雅黑" pitchFamily="34" charset="-122"/>
                <a:cs typeface="Arial" pitchFamily="34" charset="0"/>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a:defRPr/>
            </a:pPr>
            <a:fld id="{D39FF63C-3E50-4833-97C3-CDFC9D41DD61}" type="slidenum">
              <a:rPr lang="zh-CN" altLang="en-US"/>
              <a:pPr>
                <a:defRPr/>
              </a:pPr>
              <a:t>‹#›</a:t>
            </a:fld>
          </a:p>
        </p:txBody>
      </p:sp>
      <p:sp>
        <p:nvSpPr>
          <p:cNvPr id="7" name="矩形 6"/>
          <p:cNvSpPr/>
          <p:nvPr userDrawn="1"/>
        </p:nvSpPr>
        <p:spPr>
          <a:xfrm flipV="1">
            <a:off x="0" y="6453188"/>
            <a:ext cx="9144000" cy="46037"/>
          </a:xfrm>
          <a:prstGeom prst="rect">
            <a:avLst/>
          </a:prstGeom>
          <a:solidFill>
            <a:srgbClr val="FF0000"/>
          </a:solidFill>
          <a:ln>
            <a:solidFill>
              <a:srgbClr val="D2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algn="ctr" fontAlgn="auto">
              <a:spcBef>
                <a:spcPct val="0"/>
              </a:spcBef>
              <a:spcAft>
                <a:spcPct val="0"/>
              </a:spcAft>
              <a:defRPr/>
            </a:pPr>
            <a:endParaRPr lang="zh-CN" altLang="en-US">
              <a:latin typeface="Arial" pitchFamily="34" charset="0"/>
              <a:ea typeface="微软雅黑" pitchFamily="34" charset="-122"/>
              <a:cs typeface="Arial" pitchFamily="34" charset="0"/>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rtl="0" eaLnBrk="0" fontAlgn="base" hangingPunct="0">
        <a:spcBef>
          <a:spcPct val="0"/>
        </a:spcBef>
        <a:spcAft>
          <a:spcPct val="0"/>
        </a:spcAft>
        <a:defRPr sz="3200" b="1" kern="1200">
          <a:solidFill>
            <a:schemeClr val="tx1"/>
          </a:solidFill>
          <a:latin typeface="Arial" pitchFamily="34" charset="0"/>
          <a:ea typeface="微软雅黑" pitchFamily="34" charset="-122"/>
          <a:cs typeface="Arial" pitchFamily="34" charset="0"/>
        </a:defRPr>
      </a:lvl1pPr>
      <a:lvl2pPr algn="ctr" rtl="0" eaLnBrk="0" fontAlgn="base" hangingPunct="0">
        <a:spcBef>
          <a:spcPct val="0"/>
        </a:spcBef>
        <a:spcAft>
          <a:spcPct val="0"/>
        </a:spcAft>
        <a:defRPr sz="3200" b="1">
          <a:solidFill>
            <a:schemeClr val="tx1"/>
          </a:solidFill>
          <a:latin typeface="Arial"/>
          <a:ea typeface="微软雅黑"/>
          <a:cs typeface="Arial"/>
        </a:defRPr>
      </a:lvl2pPr>
      <a:lvl3pPr algn="ctr" rtl="0" eaLnBrk="0" fontAlgn="base" hangingPunct="0">
        <a:spcBef>
          <a:spcPct val="0"/>
        </a:spcBef>
        <a:spcAft>
          <a:spcPct val="0"/>
        </a:spcAft>
        <a:defRPr sz="3200" b="1">
          <a:solidFill>
            <a:schemeClr val="tx1"/>
          </a:solidFill>
          <a:latin typeface="Arial"/>
          <a:ea typeface="微软雅黑"/>
          <a:cs typeface="Arial"/>
        </a:defRPr>
      </a:lvl3pPr>
      <a:lvl4pPr algn="ctr" rtl="0" eaLnBrk="0" fontAlgn="base" hangingPunct="0">
        <a:spcBef>
          <a:spcPct val="0"/>
        </a:spcBef>
        <a:spcAft>
          <a:spcPct val="0"/>
        </a:spcAft>
        <a:defRPr sz="3200" b="1">
          <a:solidFill>
            <a:schemeClr val="tx1"/>
          </a:solidFill>
          <a:latin typeface="Arial"/>
          <a:ea typeface="微软雅黑"/>
          <a:cs typeface="Arial"/>
        </a:defRPr>
      </a:lvl4pPr>
      <a:lvl5pPr algn="ctr" rtl="0" eaLnBrk="0" fontAlgn="base" hangingPunct="0">
        <a:spcBef>
          <a:spcPct val="0"/>
        </a:spcBef>
        <a:spcAft>
          <a:spcPct val="0"/>
        </a:spcAft>
        <a:defRPr sz="3200" b="1">
          <a:solidFill>
            <a:schemeClr val="tx1"/>
          </a:solidFill>
          <a:latin typeface="Arial"/>
          <a:ea typeface="微软雅黑"/>
          <a:cs typeface="Arial"/>
        </a:defRPr>
      </a:lvl5pPr>
      <a:lvl6pPr marL="457200" algn="ctr" rtl="0" fontAlgn="base">
        <a:spcBef>
          <a:spcPct val="0"/>
        </a:spcBef>
        <a:spcAft>
          <a:spcPct val="0"/>
        </a:spcAft>
        <a:defRPr sz="3200" b="1">
          <a:solidFill>
            <a:schemeClr val="tx1"/>
          </a:solidFill>
          <a:latin typeface="Arial"/>
          <a:ea typeface="微软雅黑"/>
          <a:cs typeface="Arial"/>
        </a:defRPr>
      </a:lvl6pPr>
      <a:lvl7pPr marL="914400" algn="ctr" rtl="0" fontAlgn="base">
        <a:spcBef>
          <a:spcPct val="0"/>
        </a:spcBef>
        <a:spcAft>
          <a:spcPct val="0"/>
        </a:spcAft>
        <a:defRPr sz="3200" b="1">
          <a:solidFill>
            <a:schemeClr val="tx1"/>
          </a:solidFill>
          <a:latin typeface="Arial"/>
          <a:ea typeface="微软雅黑"/>
          <a:cs typeface="Arial"/>
        </a:defRPr>
      </a:lvl7pPr>
      <a:lvl8pPr marL="1371600" algn="ctr" rtl="0" fontAlgn="base">
        <a:spcBef>
          <a:spcPct val="0"/>
        </a:spcBef>
        <a:spcAft>
          <a:spcPct val="0"/>
        </a:spcAft>
        <a:defRPr sz="3200" b="1">
          <a:solidFill>
            <a:schemeClr val="tx1"/>
          </a:solidFill>
          <a:latin typeface="Arial"/>
          <a:ea typeface="微软雅黑"/>
          <a:cs typeface="Arial"/>
        </a:defRPr>
      </a:lvl8pPr>
      <a:lvl9pPr marL="1828800" algn="ctr" rtl="0" fontAlgn="base">
        <a:spcBef>
          <a:spcPct val="0"/>
        </a:spcBef>
        <a:spcAft>
          <a:spcPct val="0"/>
        </a:spcAft>
        <a:defRPr sz="3200" b="1">
          <a:solidFill>
            <a:schemeClr val="tx1"/>
          </a:solidFill>
          <a:latin typeface="Arial"/>
          <a:ea typeface="微软雅黑"/>
          <a:cs typeface="Arial"/>
        </a:defRPr>
      </a:lvl9pPr>
    </p:titleStyle>
    <p:bodyStyle>
      <a:lvl1pPr marL="342900" indent="-342900" algn="l" rtl="0" eaLnBrk="0" fontAlgn="base" hangingPunct="0">
        <a:spcBef>
          <a:spcPct val="20000"/>
        </a:spcBef>
        <a:spcAft>
          <a:spcPct val="0"/>
        </a:spcAft>
        <a:buFont typeface="Arial"/>
        <a:buChar char="•"/>
        <a:defRPr sz="2400" kern="1200">
          <a:solidFill>
            <a:schemeClr val="tx1"/>
          </a:solidFill>
          <a:latin typeface="Arial" pitchFamily="34" charset="0"/>
          <a:ea typeface="微软雅黑" pitchFamily="34" charset="-122"/>
          <a:cs typeface="Arial" pitchFamily="34" charset="0"/>
        </a:defRPr>
      </a:lvl1pPr>
      <a:lvl2pPr marL="742950" indent="-285750" algn="l" rtl="0" eaLnBrk="0" fontAlgn="base" hangingPunct="0">
        <a:spcBef>
          <a:spcPct val="20000"/>
        </a:spcBef>
        <a:spcAft>
          <a:spcPct val="0"/>
        </a:spcAft>
        <a:buFont typeface="Arial"/>
        <a:buChar char="–"/>
        <a:defRPr sz="2000" kern="1200">
          <a:solidFill>
            <a:schemeClr val="tx1"/>
          </a:solidFill>
          <a:latin typeface="Arial" pitchFamily="34" charset="0"/>
          <a:ea typeface="微软雅黑" pitchFamily="34" charset="-122"/>
          <a:cs typeface="Arial" pitchFamily="34" charset="0"/>
        </a:defRPr>
      </a:lvl2pPr>
      <a:lvl3pPr marL="1143000" indent="-228600" algn="l" rtl="0" eaLnBrk="0" fontAlgn="base" hangingPunct="0">
        <a:spcBef>
          <a:spcPct val="20000"/>
        </a:spcBef>
        <a:spcAft>
          <a:spcPct val="0"/>
        </a:spcAft>
        <a:buFont typeface="Arial"/>
        <a:buChar char="•"/>
        <a:defRPr kern="1200">
          <a:solidFill>
            <a:schemeClr val="tx1"/>
          </a:solidFill>
          <a:latin typeface="Arial" pitchFamily="34" charset="0"/>
          <a:ea typeface="微软雅黑" pitchFamily="34" charset="-122"/>
          <a:cs typeface="Arial" pitchFamily="34" charset="0"/>
        </a:defRPr>
      </a:lvl3pPr>
      <a:lvl4pPr marL="1600200" indent="-228600" algn="l" rtl="0" eaLnBrk="0" fontAlgn="base" hangingPunct="0">
        <a:spcBef>
          <a:spcPct val="20000"/>
        </a:spcBef>
        <a:spcAft>
          <a:spcPct val="0"/>
        </a:spcAft>
        <a:buFont typeface="Arial"/>
        <a:buChar char="–"/>
        <a:defRPr sz="1600" kern="1200">
          <a:solidFill>
            <a:schemeClr val="tx1"/>
          </a:solidFill>
          <a:latin typeface="Arial" pitchFamily="34" charset="0"/>
          <a:ea typeface="微软雅黑" pitchFamily="34" charset="-122"/>
          <a:cs typeface="Arial" pitchFamily="34" charset="0"/>
        </a:defRPr>
      </a:lvl4pPr>
      <a:lvl5pPr marL="2057400" indent="-228600" algn="l" rtl="0" eaLnBrk="0" fontAlgn="base" hangingPunct="0">
        <a:spcBef>
          <a:spcPct val="20000"/>
        </a:spcBef>
        <a:spcAft>
          <a:spcPct val="0"/>
        </a:spcAft>
        <a:buFont typeface="Arial"/>
        <a:buChar char="»"/>
        <a:defRPr sz="1600" kern="1200">
          <a:solidFill>
            <a:schemeClr val="tx1"/>
          </a:solidFill>
          <a:latin typeface="Arial" pitchFamily="34" charset="0"/>
          <a:ea typeface="微软雅黑" pitchFamily="34" charset="-122"/>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5.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78016055113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5"/>
          <p:cNvSpPr txBox="1">
            <a:spLocks noChangeArrowheads="1"/>
          </p:cNvSpPr>
          <p:nvPr/>
        </p:nvSpPr>
        <p:spPr bwMode="auto">
          <a:xfrm>
            <a:off x="1258888" y="2348880"/>
            <a:ext cx="7129462" cy="2836862"/>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algn="ctr">
              <a:lnSpc>
                <a:spcPct val="150000"/>
              </a:lnSpc>
            </a:pPr>
            <a:r>
              <a:rPr lang="en-US" altLang="zh-CN" sz="3600" b="1">
                <a:solidFill>
                  <a:srgbClr val="000099"/>
                </a:solidFill>
                <a:ea typeface="微软雅黑"/>
                <a:cs typeface="Arial"/>
              </a:rPr>
              <a:t>KDIGO</a:t>
            </a:r>
            <a:r>
              <a:rPr lang="zh-CN" altLang="en-US" sz="3600" b="1">
                <a:solidFill>
                  <a:srgbClr val="000099"/>
                </a:solidFill>
                <a:ea typeface="微软雅黑"/>
                <a:cs typeface="Arial"/>
              </a:rPr>
              <a:t>肾小球肾炎临床实践指南</a:t>
            </a:r>
            <a:endParaRPr lang="en-US" altLang="zh-CN" sz="3600" b="1">
              <a:solidFill>
                <a:srgbClr val="000099"/>
              </a:solidFill>
              <a:ea typeface="微软雅黑"/>
              <a:cs typeface="Arial"/>
            </a:endParaRPr>
          </a:p>
          <a:p>
            <a:pPr algn="ctr">
              <a:lnSpc>
                <a:spcPct val="150000"/>
              </a:lnSpc>
            </a:pPr>
            <a:r>
              <a:rPr lang="en-US" altLang="zh-CN" sz="3600" b="1">
                <a:ea typeface="微软雅黑"/>
                <a:cs typeface="Arial"/>
              </a:rPr>
              <a:t>——</a:t>
            </a:r>
            <a:r>
              <a:rPr lang="zh-CN" altLang="en-US" sz="3600" b="1">
                <a:ea typeface="微软雅黑"/>
                <a:cs typeface="Arial"/>
              </a:rPr>
              <a:t>微小病变</a:t>
            </a:r>
            <a:r>
              <a:rPr lang="zh-CN" altLang="en-US" sz="3600" b="1" smtClean="0">
                <a:ea typeface="微软雅黑"/>
                <a:cs typeface="Arial"/>
              </a:rPr>
              <a:t>肾病</a:t>
            </a:r>
            <a:r>
              <a:rPr lang="zh-CN" altLang="zh-CN" sz="3600" b="1" smtClean="0">
                <a:ea typeface="微软雅黑"/>
                <a:cs typeface="Arial"/>
              </a:rPr>
              <a:t>循</a:t>
            </a:r>
            <a:r>
              <a:rPr lang="zh-CN" altLang="zh-CN" sz="3600" b="1">
                <a:ea typeface="微软雅黑"/>
                <a:cs typeface="Arial"/>
              </a:rPr>
              <a:t>证治疗</a:t>
            </a:r>
            <a:endParaRPr lang="en-US" altLang="zh-CN" sz="3600" b="1">
              <a:ea typeface="微软雅黑"/>
              <a:cs typeface="Arial"/>
            </a:endParaRPr>
          </a:p>
          <a:p>
            <a:pPr algn="ctr">
              <a:lnSpc>
                <a:spcPct val="150000"/>
              </a:lnSpc>
            </a:pPr>
            <a:endParaRPr lang="en-US" altLang="zh-CN" sz="3200" b="1">
              <a:solidFill>
                <a:srgbClr val="000099"/>
              </a:solidFill>
              <a:latin typeface="微软雅黑"/>
              <a:ea typeface="微软雅黑"/>
              <a:cs typeface="Arial"/>
            </a:endParaRPr>
          </a:p>
          <a:p>
            <a:pPr algn="ctr"/>
            <a:endParaRPr lang="en-US" altLang="zh-CN" sz="2400" b="1">
              <a:latin typeface="Calibri" pitchFamily="34" charset="0"/>
              <a:ea typeface="微软雅黑"/>
              <a:cs typeface="Arial"/>
            </a:endParaRPr>
          </a:p>
        </p:txBody>
      </p:sp>
      <p:pic>
        <p:nvPicPr>
          <p:cNvPr id="3"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249238" y="115888"/>
            <a:ext cx="1270000" cy="1160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51140152"/>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1654557" y="1196752"/>
            <a:ext cx="5581739" cy="4848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矩形 3"/>
          <p:cNvSpPr>
            <a:spLocks noChangeArrowheads="1"/>
          </p:cNvSpPr>
          <p:nvPr/>
        </p:nvSpPr>
        <p:spPr bwMode="auto">
          <a:xfrm>
            <a:off x="5148263" y="6524625"/>
            <a:ext cx="3960812"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a:lnSpc>
                <a:spcPct val="97000"/>
              </a:lnSpc>
              <a:buSzTx/>
            </a:pPr>
            <a:r>
              <a:rPr lang="en-US" altLang="zh-CN" sz="1200">
                <a:solidFill>
                  <a:srgbClr val="000000"/>
                </a:solidFill>
                <a:ea typeface="微软雅黑" pitchFamily="34" charset="-122"/>
                <a:sym typeface="Arial"/>
              </a:rPr>
              <a:t>Eknoyan G, et al. Kidney inter., Suppl. 2012;2:139-274.</a:t>
            </a:r>
            <a:endParaRPr lang="zh-CN" altLang="en-US"/>
          </a:p>
        </p:txBody>
      </p:sp>
      <p:sp>
        <p:nvSpPr>
          <p:cNvPr id="9" name="标题 1"/>
          <p:cNvSpPr>
            <a:spLocks noGrp="1"/>
          </p:cNvSpPr>
          <p:nvPr>
            <p:ph type="title"/>
          </p:nvPr>
        </p:nvSpPr>
        <p:spPr>
          <a:xfrm>
            <a:off x="323528" y="274638"/>
            <a:ext cx="8568952" cy="634082"/>
          </a:xfrm>
        </p:spPr>
        <p:txBody>
          <a:bodyPr>
            <a:noAutofit/>
          </a:bodyPr>
          <a:lstStyle/>
          <a:p>
            <a:pPr eaLnBrk="1" hangingPunct="1">
              <a:defRPr/>
            </a:pPr>
            <a:r>
              <a:rPr lang="en-US" altLang="zh-CN"/>
              <a:t>KDIGO</a:t>
            </a:r>
            <a:r>
              <a:rPr lang="zh-CN" altLang="en-US"/>
              <a:t>肾小球肾炎指南</a:t>
            </a:r>
            <a:r>
              <a:rPr lang="zh-CN" altLang="en-US" smtClean="0"/>
              <a:t>之</a:t>
            </a:r>
            <a:br>
              <a:rPr lang="en-US" altLang="zh-CN" smtClean="0"/>
            </a:br>
            <a:r>
              <a:rPr lang="zh-CN" altLang="en-US" smtClean="0"/>
              <a:t>成人微小病变肾病（</a:t>
            </a:r>
            <a:r>
              <a:rPr lang="en-US" altLang="zh-CN" smtClean="0"/>
              <a:t>MCD</a:t>
            </a:r>
            <a:r>
              <a:rPr lang="zh-CN" altLang="en-US" smtClean="0"/>
              <a:t>）篇</a:t>
            </a:r>
            <a:endParaRPr lang="zh-CN" altLang="en-US">
              <a:sym typeface="Arial" pitchFamily="34" charset="0"/>
            </a:endParaRPr>
          </a:p>
        </p:txBody>
      </p:sp>
      <p:pic>
        <p:nvPicPr>
          <p:cNvPr id="5"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bwMode="auto">
          <a:xfrm>
            <a:off x="249238" y="115888"/>
            <a:ext cx="1270000" cy="1160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2203383"/>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a:xfrm>
            <a:off x="467544" y="274638"/>
            <a:ext cx="8229600" cy="634082"/>
          </a:xfrm>
        </p:spPr>
        <p:txBody>
          <a:bodyPr>
            <a:noAutofit/>
          </a:bodyPr>
          <a:lstStyle/>
          <a:p>
            <a:r>
              <a:rPr lang="en-US" altLang="zh-CN" smtClean="0"/>
              <a:t>KDIGO </a:t>
            </a:r>
            <a:r>
              <a:rPr lang="zh-CN" altLang="en-US" smtClean="0"/>
              <a:t>肾小球肾炎指南推荐</a:t>
            </a:r>
            <a:br>
              <a:rPr lang="en-US" altLang="zh-CN" smtClean="0"/>
            </a:br>
            <a:r>
              <a:rPr lang="zh-CN" altLang="en-US" smtClean="0"/>
              <a:t>成人初发</a:t>
            </a:r>
            <a:r>
              <a:rPr lang="en-US" altLang="zh-CN" smtClean="0"/>
              <a:t>MCD</a:t>
            </a:r>
            <a:r>
              <a:rPr lang="zh-CN" altLang="en-US" smtClean="0"/>
              <a:t>的治疗</a:t>
            </a:r>
            <a:endParaRPr lang="zh-CN" altLang="en-US" b="1">
              <a:solidFill>
                <a:srgbClr val="C00000"/>
              </a:solidFill>
            </a:endParaRPr>
          </a:p>
        </p:txBody>
      </p:sp>
      <p:sp>
        <p:nvSpPr>
          <p:cNvPr id="6" name="矩形 3"/>
          <p:cNvSpPr>
            <a:spLocks noChangeArrowheads="1"/>
          </p:cNvSpPr>
          <p:nvPr/>
        </p:nvSpPr>
        <p:spPr bwMode="auto">
          <a:xfrm>
            <a:off x="5148263" y="6524625"/>
            <a:ext cx="3960812"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a:lnSpc>
                <a:spcPct val="97000"/>
              </a:lnSpc>
              <a:buSzTx/>
            </a:pPr>
            <a:r>
              <a:rPr lang="en-US" altLang="zh-CN" sz="1200">
                <a:solidFill>
                  <a:srgbClr val="000000"/>
                </a:solidFill>
                <a:ea typeface="微软雅黑" pitchFamily="34" charset="-122"/>
                <a:sym typeface="Arial"/>
              </a:rPr>
              <a:t>Eknoyan G, et al. Kidney inter., Suppl. 2012;2:139-274.</a:t>
            </a:r>
            <a:endParaRPr lang="zh-CN" altLang="en-US"/>
          </a:p>
        </p:txBody>
      </p:sp>
      <p:graphicFrame>
        <p:nvGraphicFramePr>
          <p:cNvPr id="8" name="Group 3"/>
          <p:cNvGraphicFramePr>
            <a:graphicFrameLocks noGrp="1"/>
          </p:cNvGraphicFramePr>
          <p:nvPr>
            <p:extLst>
              <p:ext uri="{D42A27DB-BD31-4B8C-83A1-F6EECF244321}">
                <p14:modId xmlns:p14="http://schemas.microsoft.com/office/powerpoint/2010/main" xmlns="" val="1465991378"/>
              </p:ext>
            </p:extLst>
          </p:nvPr>
        </p:nvGraphicFramePr>
        <p:xfrm>
          <a:off x="467544" y="1412775"/>
          <a:ext cx="8352928" cy="4651491"/>
        </p:xfrm>
        <a:graphic>
          <a:graphicData uri="http://schemas.openxmlformats.org/drawingml/2006/table">
            <a:tbl>
              <a:tblPr/>
              <a:tblGrid>
                <a:gridCol w="8352928"/>
              </a:tblGrid>
              <a:tr h="520161">
                <a:tc>
                  <a:txBody>
                    <a:bodyPr vert="horz" wrap="square"/>
                    <a:lstStyle/>
                    <a:p>
                      <a:pPr marL="0" marR="0" indent="0" algn="l" defTabSz="914400" rtl="0" eaLnBrk="1" fontAlgn="auto" latinLnBrk="0" hangingPunct="1">
                        <a:lnSpc>
                          <a:spcPct val="100000"/>
                        </a:lnSpc>
                        <a:spcBef>
                          <a:spcPts val="600"/>
                        </a:spcBef>
                        <a:spcAft>
                          <a:spcPct val="0"/>
                        </a:spcAft>
                        <a:buClrTx/>
                        <a:buSzTx/>
                        <a:buFontTx/>
                        <a:buNone/>
                        <a:defRPr/>
                      </a:pPr>
                      <a:r>
                        <a:rPr lang="en-US" altLang="zh-CN" sz="2000" b="0" smtClean="0">
                          <a:solidFill>
                            <a:schemeClr val="tx1">
                              <a:lumMod val="95000"/>
                              <a:lumOff val="5000"/>
                            </a:schemeClr>
                          </a:solidFill>
                          <a:latin typeface="Arial" pitchFamily="34" charset="0"/>
                          <a:ea typeface="微软雅黑" pitchFamily="34" charset="-122"/>
                          <a:cs typeface="Arial" pitchFamily="34" charset="0"/>
                        </a:rPr>
                        <a:t>5.1.1</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a:t>
                      </a:r>
                      <a:r>
                        <a:rPr lang="zh-CN" altLang="en-US" sz="2000" b="0" smtClean="0">
                          <a:solidFill>
                            <a:srgbClr val="C00000"/>
                          </a:solidFill>
                          <a:latin typeface="Arial" pitchFamily="34" charset="0"/>
                          <a:ea typeface="微软雅黑" pitchFamily="34" charset="-122"/>
                          <a:cs typeface="Arial" pitchFamily="34" charset="0"/>
                        </a:rPr>
                        <a:t>推荐</a:t>
                      </a:r>
                      <a:r>
                        <a:rPr lang="zh-CN" altLang="en-US" sz="2000" b="0" smtClean="0">
                          <a:solidFill>
                            <a:schemeClr val="tx1"/>
                          </a:solidFill>
                          <a:latin typeface="Arial" pitchFamily="34" charset="0"/>
                          <a:ea typeface="微软雅黑" pitchFamily="34" charset="-122"/>
                          <a:cs typeface="Arial" pitchFamily="34" charset="0"/>
                        </a:rPr>
                        <a:t>糖皮质激素作为初发</a:t>
                      </a:r>
                      <a:r>
                        <a:rPr lang="en-US" altLang="zh-CN" sz="2000" b="0" smtClean="0">
                          <a:solidFill>
                            <a:schemeClr val="tx1"/>
                          </a:solidFill>
                          <a:latin typeface="Arial" pitchFamily="34" charset="0"/>
                          <a:ea typeface="微软雅黑" pitchFamily="34" charset="-122"/>
                          <a:cs typeface="Arial" pitchFamily="34" charset="0"/>
                        </a:rPr>
                        <a:t>MCD</a:t>
                      </a:r>
                      <a:r>
                        <a:rPr lang="zh-CN" altLang="en-US" sz="2000" b="0" smtClean="0">
                          <a:solidFill>
                            <a:schemeClr val="tx1"/>
                          </a:solidFill>
                          <a:latin typeface="Arial" pitchFamily="34" charset="0"/>
                          <a:ea typeface="微软雅黑" pitchFamily="34" charset="-122"/>
                          <a:cs typeface="Arial" pitchFamily="34" charset="0"/>
                        </a:rPr>
                        <a:t>肾病综合征患者的初始治疗</a:t>
                      </a:r>
                      <a:r>
                        <a:rPr lang="zh-CN" altLang="en-US" sz="2000" b="1" baseline="0" smtClean="0">
                          <a:solidFill>
                            <a:srgbClr val="0070C0"/>
                          </a:solidFill>
                          <a:latin typeface="Arial" pitchFamily="34" charset="0"/>
                          <a:ea typeface="微软雅黑" pitchFamily="34" charset="-122"/>
                          <a:cs typeface="Arial" pitchFamily="34" charset="0"/>
                        </a:rPr>
                        <a:t>（</a:t>
                      </a:r>
                      <a:r>
                        <a:rPr lang="en-US" altLang="zh-CN" sz="2000" b="1" baseline="0" smtClean="0">
                          <a:solidFill>
                            <a:srgbClr val="0070C0"/>
                          </a:solidFill>
                          <a:latin typeface="Arial" pitchFamily="34" charset="0"/>
                          <a:ea typeface="微软雅黑" pitchFamily="34" charset="-122"/>
                          <a:cs typeface="Arial" pitchFamily="34" charset="0"/>
                        </a:rPr>
                        <a:t>1C</a:t>
                      </a:r>
                      <a:r>
                        <a:rPr lang="zh-CN" altLang="en-US" sz="2000" b="1" baseline="0" smtClean="0">
                          <a:solidFill>
                            <a:srgbClr val="0070C0"/>
                          </a:solidFill>
                          <a:latin typeface="Arial" pitchFamily="34" charset="0"/>
                          <a:ea typeface="微软雅黑" pitchFamily="34" charset="-122"/>
                          <a:cs typeface="Arial" pitchFamily="34" charset="0"/>
                        </a:rPr>
                        <a:t>）</a:t>
                      </a:r>
                      <a:endParaRPr lang="en-US" altLang="zh-CN" sz="2000" b="1" smtClean="0">
                        <a:solidFill>
                          <a:srgbClr val="0070C0"/>
                        </a:solidFill>
                        <a:latin typeface="Arial" pitchFamily="34" charset="0"/>
                        <a:ea typeface="微软雅黑" pitchFamily="34" charset="-122"/>
                        <a:cs typeface="Arial" pitchFamily="34" charset="0"/>
                      </a:endParaRPr>
                    </a:p>
                  </a:txBody>
                  <a:tcPr>
                    <a:lnL>
                      <a:noFill/>
                    </a:lnL>
                    <a:lnR>
                      <a:noFill/>
                    </a:lnR>
                    <a:lnT w="12700" cap="flat" cmpd="sng" algn="ctr">
                      <a:solidFill>
                        <a:srgbClr val="E36C09"/>
                      </a:solidFill>
                      <a:prstDash val="solid"/>
                      <a:round/>
                      <a:headEnd type="none" w="med" len="med"/>
                      <a:tailEnd type="none" w="med" len="med"/>
                    </a:lnT>
                    <a:lnB>
                      <a:noFill/>
                    </a:lnB>
                    <a:lnTlToBr>
                      <a:noFill/>
                    </a:lnTlToBr>
                    <a:lnBlToTr>
                      <a:noFill/>
                    </a:lnBlToTr>
                    <a:noFill/>
                  </a:tcPr>
                </a:tc>
              </a:tr>
              <a:tr h="767790">
                <a:tc>
                  <a:txBody>
                    <a:bodyPr vert="horz" wrap="square"/>
                    <a:lstStyle/>
                    <a:p>
                      <a:pPr marL="804863" indent="-804863">
                        <a:lnSpc>
                          <a:spcPct val="100000"/>
                        </a:lnSpc>
                        <a:spcBef>
                          <a:spcPts val="600"/>
                        </a:spcBef>
                      </a:pPr>
                      <a:r>
                        <a:rPr lang="en-US" altLang="zh-CN" sz="2000" b="0" smtClean="0">
                          <a:solidFill>
                            <a:schemeClr val="tx1">
                              <a:lumMod val="95000"/>
                              <a:lumOff val="5000"/>
                            </a:schemeClr>
                          </a:solidFill>
                          <a:latin typeface="Arial" pitchFamily="34" charset="0"/>
                          <a:ea typeface="微软雅黑" pitchFamily="34" charset="-122"/>
                          <a:cs typeface="Arial" pitchFamily="34" charset="0"/>
                        </a:rPr>
                        <a:t>5.1.2</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a:t>
                      </a:r>
                      <a:r>
                        <a:rPr lang="zh-CN" altLang="en-US" sz="2000" b="0" smtClean="0">
                          <a:solidFill>
                            <a:srgbClr val="C00000"/>
                          </a:solidFill>
                          <a:latin typeface="Arial" pitchFamily="34" charset="0"/>
                          <a:ea typeface="微软雅黑" pitchFamily="34" charset="-122"/>
                          <a:cs typeface="Arial" pitchFamily="34" charset="0"/>
                        </a:rPr>
                        <a:t>建议</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建议泼尼松或泼尼松龙</a:t>
                      </a:r>
                      <a:r>
                        <a:rPr lang="en-US" altLang="zh-CN" sz="2000" b="0" smtClean="0">
                          <a:solidFill>
                            <a:schemeClr val="tx1">
                              <a:lumMod val="95000"/>
                              <a:lumOff val="5000"/>
                            </a:schemeClr>
                          </a:solidFill>
                          <a:latin typeface="Arial" pitchFamily="34" charset="0"/>
                          <a:ea typeface="微软雅黑" pitchFamily="34" charset="-122"/>
                          <a:cs typeface="Arial" pitchFamily="34" charset="0"/>
                        </a:rPr>
                        <a:t>1mg/kg</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每日顿服（最大剂量</a:t>
                      </a:r>
                      <a:r>
                        <a:rPr lang="en-US" altLang="zh-CN" sz="2000" b="0" smtClean="0">
                          <a:solidFill>
                            <a:schemeClr val="tx1">
                              <a:lumMod val="95000"/>
                              <a:lumOff val="5000"/>
                            </a:schemeClr>
                          </a:solidFill>
                          <a:latin typeface="Arial" pitchFamily="34" charset="0"/>
                          <a:ea typeface="微软雅黑" pitchFamily="34" charset="-122"/>
                          <a:cs typeface="Arial" pitchFamily="34" charset="0"/>
                        </a:rPr>
                        <a:t>80mg</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），或者</a:t>
                      </a:r>
                      <a:r>
                        <a:rPr lang="en-US" altLang="zh-CN" sz="2000" b="0" smtClean="0">
                          <a:solidFill>
                            <a:schemeClr val="tx1">
                              <a:lumMod val="95000"/>
                              <a:lumOff val="5000"/>
                            </a:schemeClr>
                          </a:solidFill>
                          <a:latin typeface="Arial" pitchFamily="34" charset="0"/>
                          <a:ea typeface="微软雅黑" pitchFamily="34" charset="-122"/>
                          <a:cs typeface="Arial" pitchFamily="34" charset="0"/>
                        </a:rPr>
                        <a:t>2mg/kg</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隔日顿服（最大剂量</a:t>
                      </a:r>
                      <a:r>
                        <a:rPr lang="en-US" altLang="zh-CN" sz="2000" b="0" smtClean="0">
                          <a:solidFill>
                            <a:schemeClr val="tx1">
                              <a:lumMod val="95000"/>
                              <a:lumOff val="5000"/>
                            </a:schemeClr>
                          </a:solidFill>
                          <a:latin typeface="Arial" pitchFamily="34" charset="0"/>
                          <a:ea typeface="微软雅黑" pitchFamily="34" charset="-122"/>
                          <a:cs typeface="Arial" pitchFamily="34" charset="0"/>
                        </a:rPr>
                        <a:t>120mg</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a:t>
                      </a:r>
                      <a:r>
                        <a:rPr lang="zh-CN" altLang="en-US" sz="2000" b="1" smtClean="0">
                          <a:solidFill>
                            <a:srgbClr val="0070C0"/>
                          </a:solidFill>
                          <a:latin typeface="Arial" pitchFamily="34" charset="0"/>
                          <a:ea typeface="微软雅黑" pitchFamily="34" charset="-122"/>
                          <a:cs typeface="Arial" pitchFamily="34" charset="0"/>
                        </a:rPr>
                        <a:t>（</a:t>
                      </a:r>
                      <a:r>
                        <a:rPr lang="en-US" altLang="zh-CN" sz="2000" b="1" smtClean="0">
                          <a:solidFill>
                            <a:srgbClr val="0070C0"/>
                          </a:solidFill>
                          <a:latin typeface="Arial" pitchFamily="34" charset="0"/>
                          <a:ea typeface="微软雅黑" pitchFamily="34" charset="-122"/>
                          <a:cs typeface="Arial" pitchFamily="34" charset="0"/>
                        </a:rPr>
                        <a:t>2C</a:t>
                      </a:r>
                      <a:r>
                        <a:rPr lang="zh-CN" altLang="en-US" sz="2000" b="1" smtClean="0">
                          <a:solidFill>
                            <a:srgbClr val="0070C0"/>
                          </a:solidFill>
                          <a:latin typeface="Arial" pitchFamily="34" charset="0"/>
                          <a:ea typeface="微软雅黑" pitchFamily="34" charset="-122"/>
                          <a:cs typeface="Arial" pitchFamily="34" charset="0"/>
                        </a:rPr>
                        <a:t>）</a:t>
                      </a:r>
                      <a:endParaRPr lang="en-US" altLang="zh-CN" sz="2000" b="1" smtClean="0">
                        <a:solidFill>
                          <a:srgbClr val="0070C0"/>
                        </a:solidFill>
                        <a:latin typeface="Arial" pitchFamily="34" charset="0"/>
                        <a:ea typeface="微软雅黑" pitchFamily="34" charset="-122"/>
                        <a:cs typeface="Arial" pitchFamily="34" charset="0"/>
                      </a:endParaRPr>
                    </a:p>
                  </a:txBody>
                  <a:tcPr>
                    <a:lnL>
                      <a:noFill/>
                    </a:lnL>
                    <a:lnR>
                      <a:noFill/>
                    </a:lnR>
                    <a:lnT w="12700" cap="flat" cmpd="sng" algn="ctr">
                      <a:noFill/>
                      <a:prstDash val="solid"/>
                      <a:round/>
                      <a:headEnd type="none" w="med" len="med"/>
                      <a:tailEnd type="none" w="med" len="med"/>
                    </a:lnT>
                    <a:lnB>
                      <a:noFill/>
                    </a:lnB>
                    <a:lnTlToBr>
                      <a:noFill/>
                    </a:lnTlToBr>
                    <a:lnBlToTr>
                      <a:noFill/>
                    </a:lnBlToTr>
                    <a:solidFill>
                      <a:schemeClr val="bg1">
                        <a:lumMod val="85000"/>
                      </a:schemeClr>
                    </a:solidFill>
                  </a:tcPr>
                </a:tc>
              </a:tr>
              <a:tr h="767790">
                <a:tc>
                  <a:txBody>
                    <a:bodyPr vert="horz" wrap="square"/>
                    <a:lstStyle/>
                    <a:p>
                      <a:pPr marL="804863" indent="-804863">
                        <a:lnSpc>
                          <a:spcPct val="100000"/>
                        </a:lnSpc>
                        <a:spcBef>
                          <a:spcPts val="600"/>
                        </a:spcBef>
                      </a:pPr>
                      <a:r>
                        <a:rPr lang="en-US" altLang="zh-CN" sz="2000" b="0" smtClean="0">
                          <a:solidFill>
                            <a:schemeClr val="tx1">
                              <a:lumMod val="95000"/>
                              <a:lumOff val="5000"/>
                            </a:schemeClr>
                          </a:solidFill>
                          <a:latin typeface="Arial" pitchFamily="34" charset="0"/>
                          <a:ea typeface="微软雅黑" pitchFamily="34" charset="-122"/>
                          <a:cs typeface="Arial" pitchFamily="34" charset="0"/>
                        </a:rPr>
                        <a:t>5.1.3</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a:t>
                      </a:r>
                      <a:r>
                        <a:rPr lang="zh-CN" altLang="en-US" sz="2000" b="0" smtClean="0">
                          <a:solidFill>
                            <a:srgbClr val="C00000"/>
                          </a:solidFill>
                          <a:latin typeface="Arial" pitchFamily="34" charset="0"/>
                          <a:ea typeface="微软雅黑" pitchFamily="34" charset="-122"/>
                          <a:cs typeface="Arial" pitchFamily="34" charset="0"/>
                        </a:rPr>
                        <a:t>建议</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建议起始的大剂量糖皮质激素至少维持</a:t>
                      </a:r>
                      <a:r>
                        <a:rPr lang="en-US" altLang="zh-CN" sz="2000" b="0" smtClean="0">
                          <a:solidFill>
                            <a:schemeClr val="tx1">
                              <a:lumMod val="95000"/>
                              <a:lumOff val="5000"/>
                            </a:schemeClr>
                          </a:solidFill>
                          <a:latin typeface="Arial" pitchFamily="34" charset="0"/>
                          <a:ea typeface="微软雅黑" pitchFamily="34" charset="-122"/>
                          <a:cs typeface="Arial" pitchFamily="34" charset="0"/>
                        </a:rPr>
                        <a:t>4</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周（达到完全缓解的患者），但不超过</a:t>
                      </a:r>
                      <a:r>
                        <a:rPr lang="en-US" altLang="zh-CN" sz="2000" b="0" smtClean="0">
                          <a:solidFill>
                            <a:schemeClr val="tx1">
                              <a:lumMod val="95000"/>
                              <a:lumOff val="5000"/>
                            </a:schemeClr>
                          </a:solidFill>
                          <a:latin typeface="Arial" pitchFamily="34" charset="0"/>
                          <a:ea typeface="微软雅黑" pitchFamily="34" charset="-122"/>
                          <a:cs typeface="Arial" pitchFamily="34" charset="0"/>
                        </a:rPr>
                        <a:t>16</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周（未达到完全缓解的患者）</a:t>
                      </a:r>
                      <a:r>
                        <a:rPr lang="zh-CN" altLang="en-US" sz="2000" b="1" smtClean="0">
                          <a:solidFill>
                            <a:srgbClr val="0070C0"/>
                          </a:solidFill>
                          <a:latin typeface="Arial" pitchFamily="34" charset="0"/>
                          <a:ea typeface="微软雅黑" pitchFamily="34" charset="-122"/>
                          <a:cs typeface="Arial" pitchFamily="34" charset="0"/>
                        </a:rPr>
                        <a:t>（</a:t>
                      </a:r>
                      <a:r>
                        <a:rPr lang="en-US" altLang="zh-CN" sz="2000" b="1" smtClean="0">
                          <a:solidFill>
                            <a:srgbClr val="0070C0"/>
                          </a:solidFill>
                          <a:latin typeface="Arial" pitchFamily="34" charset="0"/>
                          <a:ea typeface="微软雅黑" pitchFamily="34" charset="-122"/>
                          <a:cs typeface="Arial" pitchFamily="34" charset="0"/>
                        </a:rPr>
                        <a:t>2C</a:t>
                      </a:r>
                      <a:r>
                        <a:rPr lang="zh-CN" altLang="en-US" sz="2000" b="1" smtClean="0">
                          <a:solidFill>
                            <a:srgbClr val="0070C0"/>
                          </a:solidFill>
                          <a:latin typeface="Arial" pitchFamily="34" charset="0"/>
                          <a:ea typeface="微软雅黑" pitchFamily="34" charset="-122"/>
                          <a:cs typeface="Arial" pitchFamily="34" charset="0"/>
                        </a:rPr>
                        <a:t>）</a:t>
                      </a:r>
                      <a:endParaRPr lang="zh-CN" altLang="en-US" sz="2000" b="1">
                        <a:solidFill>
                          <a:srgbClr val="0070C0"/>
                        </a:solidFill>
                        <a:latin typeface="Arial" pitchFamily="34" charset="0"/>
                        <a:ea typeface="微软雅黑" pitchFamily="34" charset="-122"/>
                        <a:cs typeface="Arial" pitchFamily="34" charset="0"/>
                      </a:endParaRPr>
                    </a:p>
                  </a:txBody>
                  <a:tcPr>
                    <a:lnL>
                      <a:noFill/>
                    </a:lnL>
                    <a:lnR>
                      <a:noFill/>
                    </a:lnR>
                    <a:lnT w="12700" cap="flat" cmpd="sng" algn="ctr">
                      <a:noFill/>
                      <a:prstDash val="solid"/>
                      <a:round/>
                      <a:headEnd type="none" w="med" len="med"/>
                      <a:tailEnd type="none" w="med" len="med"/>
                    </a:lnT>
                    <a:lnB>
                      <a:noFill/>
                    </a:lnB>
                    <a:lnTlToBr>
                      <a:noFill/>
                    </a:lnTlToBr>
                    <a:lnBlToTr>
                      <a:noFill/>
                    </a:lnBlToTr>
                    <a:noFill/>
                  </a:tcPr>
                </a:tc>
              </a:tr>
              <a:tr h="497803">
                <a:tc>
                  <a:txBody>
                    <a:bodyPr vert="horz" wrap="square"/>
                    <a:lstStyle/>
                    <a:p>
                      <a:pPr>
                        <a:lnSpc>
                          <a:spcPct val="100000"/>
                        </a:lnSpc>
                        <a:spcBef>
                          <a:spcPts val="600"/>
                        </a:spcBef>
                      </a:pPr>
                      <a:r>
                        <a:rPr lang="en-US" altLang="zh-CN" sz="2000" b="0" smtClean="0">
                          <a:solidFill>
                            <a:schemeClr val="tx1">
                              <a:lumMod val="95000"/>
                              <a:lumOff val="5000"/>
                            </a:schemeClr>
                          </a:solidFill>
                          <a:latin typeface="Arial" pitchFamily="34" charset="0"/>
                          <a:ea typeface="微软雅黑" pitchFamily="34" charset="-122"/>
                          <a:cs typeface="Arial" pitchFamily="34" charset="0"/>
                        </a:rPr>
                        <a:t>5.1.4</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：达到缓解后，</a:t>
                      </a:r>
                      <a:r>
                        <a:rPr lang="zh-CN" altLang="en-US" sz="2000" b="0" smtClean="0">
                          <a:solidFill>
                            <a:srgbClr val="C00000"/>
                          </a:solidFill>
                          <a:latin typeface="Arial" pitchFamily="34" charset="0"/>
                          <a:ea typeface="微软雅黑" pitchFamily="34" charset="-122"/>
                          <a:cs typeface="Arial" pitchFamily="34" charset="0"/>
                        </a:rPr>
                        <a:t>建议</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糖皮质激素在</a:t>
                      </a:r>
                      <a:r>
                        <a:rPr lang="en-US" altLang="zh-CN" sz="2000" b="0" smtClean="0">
                          <a:solidFill>
                            <a:schemeClr val="tx1">
                              <a:lumMod val="95000"/>
                              <a:lumOff val="5000"/>
                            </a:schemeClr>
                          </a:solidFill>
                          <a:latin typeface="Arial" pitchFamily="34" charset="0"/>
                          <a:ea typeface="微软雅黑" pitchFamily="34" charset="-122"/>
                          <a:cs typeface="Arial" pitchFamily="34" charset="0"/>
                        </a:rPr>
                        <a:t>6</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个月内缓慢减量</a:t>
                      </a:r>
                      <a:r>
                        <a:rPr lang="zh-CN" altLang="en-US" sz="2000" b="1" smtClean="0">
                          <a:solidFill>
                            <a:srgbClr val="0070C0"/>
                          </a:solidFill>
                          <a:latin typeface="Arial" pitchFamily="34" charset="0"/>
                          <a:ea typeface="微软雅黑" pitchFamily="34" charset="-122"/>
                          <a:cs typeface="Arial" pitchFamily="34" charset="0"/>
                        </a:rPr>
                        <a:t>（</a:t>
                      </a:r>
                      <a:r>
                        <a:rPr lang="en-US" altLang="zh-CN" sz="2000" b="1" smtClean="0">
                          <a:solidFill>
                            <a:srgbClr val="0070C0"/>
                          </a:solidFill>
                          <a:latin typeface="Arial" pitchFamily="34" charset="0"/>
                          <a:ea typeface="微软雅黑" pitchFamily="34" charset="-122"/>
                          <a:cs typeface="Arial" pitchFamily="34" charset="0"/>
                        </a:rPr>
                        <a:t>2D</a:t>
                      </a:r>
                      <a:r>
                        <a:rPr lang="zh-CN" altLang="en-US" sz="2000" b="1" smtClean="0">
                          <a:solidFill>
                            <a:srgbClr val="0070C0"/>
                          </a:solidFill>
                          <a:latin typeface="Arial" pitchFamily="34" charset="0"/>
                          <a:ea typeface="微软雅黑" pitchFamily="34" charset="-122"/>
                          <a:cs typeface="Arial" pitchFamily="34" charset="0"/>
                        </a:rPr>
                        <a:t>）</a:t>
                      </a:r>
                      <a:endParaRPr lang="zh-CN" altLang="en-US" sz="2000" b="1">
                        <a:solidFill>
                          <a:srgbClr val="0070C0"/>
                        </a:solidFill>
                        <a:latin typeface="Arial" pitchFamily="34" charset="0"/>
                        <a:ea typeface="微软雅黑" pitchFamily="34" charset="-122"/>
                        <a:cs typeface="Arial" pitchFamily="34" charset="0"/>
                      </a:endParaRPr>
                    </a:p>
                  </a:txBody>
                  <a:tcPr>
                    <a:lnL>
                      <a:noFill/>
                    </a:lnL>
                    <a:lnR>
                      <a:noFill/>
                    </a:lnR>
                    <a:lnT w="12700" cap="flat" cmpd="sng" algn="ctr">
                      <a:noFill/>
                      <a:prstDash val="solid"/>
                      <a:round/>
                      <a:headEnd type="none" w="med" len="med"/>
                      <a:tailEnd type="none" w="med" len="med"/>
                    </a:lnT>
                    <a:lnB>
                      <a:noFill/>
                    </a:lnB>
                    <a:lnTlToBr>
                      <a:noFill/>
                    </a:lnTlToBr>
                    <a:lnBlToTr>
                      <a:noFill/>
                    </a:lnBlToTr>
                    <a:solidFill>
                      <a:schemeClr val="bg1">
                        <a:lumMod val="85000"/>
                      </a:schemeClr>
                    </a:solidFill>
                  </a:tcPr>
                </a:tc>
              </a:tr>
              <a:tr h="1352516">
                <a:tc>
                  <a:txBody>
                    <a:bodyPr vert="horz" wrap="square"/>
                    <a:lstStyle/>
                    <a:p>
                      <a:pPr marL="808038" indent="-808038">
                        <a:lnSpc>
                          <a:spcPct val="100000"/>
                        </a:lnSpc>
                        <a:spcBef>
                          <a:spcPts val="600"/>
                        </a:spcBef>
                      </a:pPr>
                      <a:r>
                        <a:rPr lang="en-US" altLang="zh-CN" sz="2000" b="0" smtClean="0">
                          <a:solidFill>
                            <a:schemeClr val="tx1">
                              <a:lumMod val="95000"/>
                              <a:lumOff val="5000"/>
                            </a:schemeClr>
                          </a:solidFill>
                          <a:latin typeface="Arial" pitchFamily="34" charset="0"/>
                          <a:ea typeface="微软雅黑" pitchFamily="34" charset="-122"/>
                          <a:cs typeface="Arial" pitchFamily="34" charset="0"/>
                        </a:rPr>
                        <a:t>5.1.5</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：对于使用糖皮质激素有相对禁忌证或不能耐受大剂量糖皮质激素的患者（如伴有血糖未控制的糖尿病、精神疾病、严重的骨质疏松等），</a:t>
                      </a:r>
                      <a:r>
                        <a:rPr lang="zh-CN" altLang="en-US" sz="2000" b="0" smtClean="0">
                          <a:solidFill>
                            <a:srgbClr val="C00000"/>
                          </a:solidFill>
                          <a:latin typeface="Arial" pitchFamily="34" charset="0"/>
                          <a:ea typeface="微软雅黑" pitchFamily="34" charset="-122"/>
                          <a:cs typeface="Arial" pitchFamily="34" charset="0"/>
                        </a:rPr>
                        <a:t>建议</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口服环磷酰胺或</a:t>
                      </a:r>
                      <a:r>
                        <a:rPr lang="en-US" altLang="zh-CN" sz="2000" b="0" smtClean="0">
                          <a:solidFill>
                            <a:srgbClr val="C00000"/>
                          </a:solidFill>
                          <a:latin typeface="Arial" pitchFamily="34" charset="0"/>
                          <a:ea typeface="微软雅黑" pitchFamily="34" charset="-122"/>
                          <a:cs typeface="Arial" pitchFamily="34" charset="0"/>
                        </a:rPr>
                        <a:t>CNI</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，与频繁复发</a:t>
                      </a:r>
                      <a:r>
                        <a:rPr lang="en-US" altLang="zh-CN" sz="2000" b="0" smtClean="0">
                          <a:solidFill>
                            <a:schemeClr val="tx1">
                              <a:lumMod val="95000"/>
                              <a:lumOff val="5000"/>
                            </a:schemeClr>
                          </a:solidFill>
                          <a:latin typeface="Arial" pitchFamily="34" charset="0"/>
                          <a:ea typeface="微软雅黑" pitchFamily="34" charset="-122"/>
                          <a:cs typeface="Arial" pitchFamily="34" charset="0"/>
                        </a:rPr>
                        <a:t>MCD</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的治疗方案相同</a:t>
                      </a:r>
                      <a:r>
                        <a:rPr lang="zh-CN" altLang="en-US" sz="2000" b="1" smtClean="0">
                          <a:solidFill>
                            <a:srgbClr val="0070C0"/>
                          </a:solidFill>
                          <a:latin typeface="Arial" pitchFamily="34" charset="0"/>
                          <a:ea typeface="微软雅黑" pitchFamily="34" charset="-122"/>
                          <a:cs typeface="Arial" pitchFamily="34" charset="0"/>
                        </a:rPr>
                        <a:t>（</a:t>
                      </a:r>
                      <a:r>
                        <a:rPr lang="en-US" altLang="zh-CN" sz="2000" b="1" smtClean="0">
                          <a:solidFill>
                            <a:srgbClr val="0070C0"/>
                          </a:solidFill>
                          <a:latin typeface="Arial" pitchFamily="34" charset="0"/>
                          <a:ea typeface="微软雅黑" pitchFamily="34" charset="-122"/>
                          <a:cs typeface="Arial" pitchFamily="34" charset="0"/>
                        </a:rPr>
                        <a:t>2D</a:t>
                      </a:r>
                      <a:r>
                        <a:rPr lang="zh-CN" altLang="en-US" sz="2000" b="1" smtClean="0">
                          <a:solidFill>
                            <a:srgbClr val="0070C0"/>
                          </a:solidFill>
                          <a:latin typeface="Arial" pitchFamily="34" charset="0"/>
                          <a:ea typeface="微软雅黑" pitchFamily="34" charset="-122"/>
                          <a:cs typeface="Arial" pitchFamily="34" charset="0"/>
                        </a:rPr>
                        <a:t>）</a:t>
                      </a:r>
                      <a:endParaRPr lang="zh-CN" altLang="en-US" sz="2000" b="1">
                        <a:solidFill>
                          <a:srgbClr val="0070C0"/>
                        </a:solidFill>
                        <a:latin typeface="Arial" pitchFamily="34" charset="0"/>
                        <a:ea typeface="微软雅黑" pitchFamily="34" charset="-122"/>
                        <a:cs typeface="Arial" pitchFamily="34" charset="0"/>
                      </a:endParaRPr>
                    </a:p>
                  </a:txBody>
                  <a:tcPr>
                    <a:lnL>
                      <a:noFill/>
                    </a:lnL>
                    <a:lnR>
                      <a:noFill/>
                    </a:lnR>
                    <a:lnT w="12700" cap="flat" cmpd="sng" algn="ctr">
                      <a:noFill/>
                      <a:prstDash val="solid"/>
                      <a:round/>
                      <a:headEnd type="none" w="med" len="med"/>
                      <a:tailEnd type="none" w="med" len="med"/>
                    </a:lnT>
                    <a:lnB>
                      <a:noFill/>
                    </a:lnB>
                    <a:lnTlToBr>
                      <a:noFill/>
                    </a:lnTlToBr>
                    <a:lnBlToTr>
                      <a:noFill/>
                    </a:lnBlToTr>
                    <a:noFill/>
                  </a:tcPr>
                </a:tc>
              </a:tr>
              <a:tr h="745431">
                <a:tc>
                  <a:txBody>
                    <a:bodyPr vert="horz" wrap="square"/>
                    <a:lstStyle/>
                    <a:p>
                      <a:pPr marL="804863" indent="-804863">
                        <a:lnSpc>
                          <a:spcPct val="100000"/>
                        </a:lnSpc>
                        <a:spcBef>
                          <a:spcPts val="600"/>
                        </a:spcBef>
                      </a:pPr>
                      <a:r>
                        <a:rPr lang="en-US" altLang="zh-CN" sz="2000" b="0" smtClean="0">
                          <a:solidFill>
                            <a:schemeClr val="tx1">
                              <a:lumMod val="95000"/>
                              <a:lumOff val="5000"/>
                            </a:schemeClr>
                          </a:solidFill>
                          <a:latin typeface="Arial" pitchFamily="34" charset="0"/>
                          <a:ea typeface="微软雅黑" pitchFamily="34" charset="-122"/>
                          <a:cs typeface="Arial" pitchFamily="34" charset="0"/>
                        </a:rPr>
                        <a:t>5.1.6</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：对非频繁复发的患者，复发时</a:t>
                      </a:r>
                      <a:r>
                        <a:rPr lang="zh-CN" altLang="en-US" sz="2000" b="0" smtClean="0">
                          <a:solidFill>
                            <a:srgbClr val="C00000"/>
                          </a:solidFill>
                          <a:latin typeface="Arial" pitchFamily="34" charset="0"/>
                          <a:ea typeface="微软雅黑" pitchFamily="34" charset="-122"/>
                          <a:cs typeface="Arial" pitchFamily="34" charset="0"/>
                        </a:rPr>
                        <a:t>建议</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采用初发</a:t>
                      </a:r>
                      <a:r>
                        <a:rPr lang="en-US" altLang="zh-CN" sz="2000" b="0" smtClean="0">
                          <a:solidFill>
                            <a:schemeClr val="tx1">
                              <a:lumMod val="95000"/>
                              <a:lumOff val="5000"/>
                            </a:schemeClr>
                          </a:solidFill>
                          <a:latin typeface="Arial" pitchFamily="34" charset="0"/>
                          <a:ea typeface="微软雅黑" pitchFamily="34" charset="-122"/>
                          <a:cs typeface="Arial" pitchFamily="34" charset="0"/>
                        </a:rPr>
                        <a:t>MCD</a:t>
                      </a:r>
                      <a:r>
                        <a:rPr lang="zh-CN" altLang="en-US" sz="2000" b="0" smtClean="0">
                          <a:solidFill>
                            <a:schemeClr val="tx1">
                              <a:lumMod val="95000"/>
                              <a:lumOff val="5000"/>
                            </a:schemeClr>
                          </a:solidFill>
                          <a:latin typeface="Arial" pitchFamily="34" charset="0"/>
                          <a:ea typeface="微软雅黑" pitchFamily="34" charset="-122"/>
                          <a:cs typeface="Arial" pitchFamily="34" charset="0"/>
                        </a:rPr>
                        <a:t>相同的治疗方案，重新使用大剂量糖皮质激素直到获得缓解</a:t>
                      </a:r>
                      <a:r>
                        <a:rPr lang="zh-CN" altLang="en-US" sz="2000" b="1" smtClean="0">
                          <a:solidFill>
                            <a:srgbClr val="0070C0"/>
                          </a:solidFill>
                          <a:latin typeface="Arial" pitchFamily="34" charset="0"/>
                          <a:ea typeface="微软雅黑" pitchFamily="34" charset="-122"/>
                          <a:cs typeface="Arial" pitchFamily="34" charset="0"/>
                        </a:rPr>
                        <a:t>（</a:t>
                      </a:r>
                      <a:r>
                        <a:rPr lang="en-US" altLang="zh-CN" sz="2000" b="1" smtClean="0">
                          <a:solidFill>
                            <a:srgbClr val="0070C0"/>
                          </a:solidFill>
                          <a:latin typeface="Arial" pitchFamily="34" charset="0"/>
                          <a:ea typeface="微软雅黑" pitchFamily="34" charset="-122"/>
                          <a:cs typeface="Arial" pitchFamily="34" charset="0"/>
                        </a:rPr>
                        <a:t>2D</a:t>
                      </a:r>
                      <a:r>
                        <a:rPr lang="zh-CN" altLang="en-US" sz="2000" b="1" smtClean="0">
                          <a:solidFill>
                            <a:srgbClr val="0070C0"/>
                          </a:solidFill>
                          <a:latin typeface="Arial" pitchFamily="34" charset="0"/>
                          <a:ea typeface="微软雅黑" pitchFamily="34" charset="-122"/>
                          <a:cs typeface="Arial" pitchFamily="34" charset="0"/>
                        </a:rPr>
                        <a:t>）</a:t>
                      </a:r>
                      <a:endParaRPr lang="zh-CN" altLang="en-US" sz="2000" b="1">
                        <a:solidFill>
                          <a:srgbClr val="0070C0"/>
                        </a:solidFill>
                        <a:latin typeface="Arial" pitchFamily="34" charset="0"/>
                        <a:ea typeface="微软雅黑" pitchFamily="34" charset="-122"/>
                        <a:cs typeface="Arial" pitchFamily="34" charset="0"/>
                      </a:endParaRPr>
                    </a:p>
                  </a:txBody>
                  <a:tcPr>
                    <a:lnL>
                      <a:noFill/>
                    </a:lnL>
                    <a:lnR>
                      <a:noFill/>
                    </a:lnR>
                    <a:lnT>
                      <a:noFill/>
                    </a:lnT>
                    <a:lnB w="12700" cap="flat" cmpd="sng" algn="ctr">
                      <a:solidFill>
                        <a:srgbClr val="E36C09"/>
                      </a:solidFill>
                      <a:prstDash val="solid"/>
                      <a:round/>
                      <a:headEnd type="none" w="med" len="med"/>
                      <a:tailEnd type="none" w="med" len="med"/>
                    </a:lnB>
                    <a:lnTlToBr>
                      <a:noFill/>
                    </a:lnTlToBr>
                    <a:lnBlToTr>
                      <a:noFill/>
                    </a:lnBlToTr>
                    <a:solidFill>
                      <a:schemeClr val="bg1">
                        <a:lumMod val="85000"/>
                      </a:schemeClr>
                    </a:solidFill>
                  </a:tcPr>
                </a:tc>
              </a:tr>
            </a:tbl>
          </a:graphicData>
        </a:graphic>
      </p:graphicFrame>
      <p:pic>
        <p:nvPicPr>
          <p:cNvPr id="5"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249238" y="115888"/>
            <a:ext cx="1270000" cy="1160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87663660"/>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249238" y="115888"/>
            <a:ext cx="1270000" cy="1160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标题 1"/>
          <p:cNvSpPr>
            <a:spLocks noGrp="1"/>
          </p:cNvSpPr>
          <p:nvPr>
            <p:ph type="title"/>
          </p:nvPr>
        </p:nvSpPr>
        <p:spPr>
          <a:xfrm>
            <a:off x="107504" y="274638"/>
            <a:ext cx="9036496" cy="850106"/>
          </a:xfrm>
        </p:spPr>
        <p:txBody>
          <a:bodyPr>
            <a:normAutofit fontScale="90000"/>
          </a:bodyPr>
          <a:lstStyle/>
          <a:p>
            <a:r>
              <a:rPr lang="en-US" altLang="zh-CN" sz="3600" smtClean="0"/>
              <a:t>KDIGO </a:t>
            </a:r>
            <a:r>
              <a:rPr lang="zh-CN" altLang="en-US" sz="3600" smtClean="0"/>
              <a:t>肾小球肾炎指南推荐</a:t>
            </a:r>
            <a:br>
              <a:rPr lang="en-US" altLang="zh-CN" sz="3600" smtClean="0"/>
            </a:br>
            <a:r>
              <a:rPr lang="en-US" altLang="zh-CN" sz="3600" smtClean="0"/>
              <a:t>    </a:t>
            </a:r>
            <a:r>
              <a:rPr lang="zh-CN" altLang="en-US" sz="3100" smtClean="0"/>
              <a:t>成人</a:t>
            </a:r>
            <a:r>
              <a:rPr lang="zh-CN" altLang="en-US" sz="3100"/>
              <a:t>频繁复发（</a:t>
            </a:r>
            <a:r>
              <a:rPr lang="en-US" altLang="zh-CN" sz="3100" smtClean="0"/>
              <a:t>FR</a:t>
            </a:r>
            <a:r>
              <a:rPr lang="zh-CN" altLang="en-US" sz="3100" smtClean="0"/>
              <a:t>）</a:t>
            </a:r>
            <a:r>
              <a:rPr lang="en-US" altLang="zh-CN" sz="3100" smtClean="0"/>
              <a:t>/</a:t>
            </a:r>
            <a:r>
              <a:rPr lang="zh-CN" altLang="en-US" sz="3100" smtClean="0"/>
              <a:t>激素依赖（</a:t>
            </a:r>
            <a:r>
              <a:rPr lang="en-US" altLang="zh-CN" sz="3100" smtClean="0"/>
              <a:t>SD</a:t>
            </a:r>
            <a:r>
              <a:rPr lang="zh-CN" altLang="en-US" sz="3100" smtClean="0"/>
              <a:t>）型</a:t>
            </a:r>
            <a:r>
              <a:rPr lang="en-US" altLang="zh-CN" sz="3100" smtClean="0"/>
              <a:t>MCD</a:t>
            </a:r>
            <a:r>
              <a:rPr lang="zh-CN" altLang="en-US" sz="3100" smtClean="0"/>
              <a:t>的治疗</a:t>
            </a:r>
          </a:p>
        </p:txBody>
      </p:sp>
      <p:sp>
        <p:nvSpPr>
          <p:cNvPr id="6" name="矩形 3"/>
          <p:cNvSpPr>
            <a:spLocks noChangeArrowheads="1"/>
          </p:cNvSpPr>
          <p:nvPr/>
        </p:nvSpPr>
        <p:spPr bwMode="auto">
          <a:xfrm>
            <a:off x="5148263" y="6524625"/>
            <a:ext cx="3960812"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a:lnSpc>
                <a:spcPct val="97000"/>
              </a:lnSpc>
              <a:buSzTx/>
            </a:pPr>
            <a:r>
              <a:rPr lang="en-US" altLang="zh-CN" sz="1200">
                <a:solidFill>
                  <a:srgbClr val="000000"/>
                </a:solidFill>
                <a:ea typeface="微软雅黑" pitchFamily="34" charset="-122"/>
                <a:sym typeface="Arial"/>
              </a:rPr>
              <a:t>Eknoyan G, et al. Kidney inter., Suppl. 2012;2:139-274.</a:t>
            </a:r>
            <a:endParaRPr lang="zh-CN" altLang="en-US"/>
          </a:p>
        </p:txBody>
      </p:sp>
      <p:graphicFrame>
        <p:nvGraphicFramePr>
          <p:cNvPr id="9" name="Group 3"/>
          <p:cNvGraphicFramePr>
            <a:graphicFrameLocks noGrp="1"/>
          </p:cNvGraphicFramePr>
          <p:nvPr>
            <p:extLst>
              <p:ext uri="{D42A27DB-BD31-4B8C-83A1-F6EECF244321}">
                <p14:modId xmlns:p14="http://schemas.microsoft.com/office/powerpoint/2010/main" xmlns="" val="2567261254"/>
              </p:ext>
            </p:extLst>
          </p:nvPr>
        </p:nvGraphicFramePr>
        <p:xfrm>
          <a:off x="611560" y="1988840"/>
          <a:ext cx="8208912" cy="3168352"/>
        </p:xfrm>
        <a:graphic>
          <a:graphicData uri="http://schemas.openxmlformats.org/drawingml/2006/table">
            <a:tbl>
              <a:tblPr/>
              <a:tblGrid>
                <a:gridCol w="8208912"/>
              </a:tblGrid>
              <a:tr h="648072">
                <a:tc>
                  <a:txBody>
                    <a:bodyPr vert="horz" wrap="square"/>
                    <a:lstStyle/>
                    <a:p>
                      <a:pPr marL="0" marR="0" indent="0" algn="l" defTabSz="914400" rtl="0" eaLnBrk="1" fontAlgn="auto" latinLnBrk="0" hangingPunct="1">
                        <a:lnSpc>
                          <a:spcPct val="100000"/>
                        </a:lnSpc>
                        <a:spcBef>
                          <a:spcPct val="0"/>
                        </a:spcBef>
                        <a:spcAft>
                          <a:spcPct val="0"/>
                        </a:spcAft>
                        <a:buClrTx/>
                        <a:buSzTx/>
                        <a:buFontTx/>
                        <a:buNone/>
                        <a:defRPr/>
                      </a:pPr>
                      <a:r>
                        <a:rPr lang="en-US" altLang="zh-CN" sz="2000" b="1" smtClean="0">
                          <a:solidFill>
                            <a:schemeClr val="tx1">
                              <a:lumMod val="95000"/>
                              <a:lumOff val="5000"/>
                            </a:schemeClr>
                          </a:solidFill>
                          <a:latin typeface="Arial" pitchFamily="34" charset="0"/>
                          <a:ea typeface="微软雅黑" pitchFamily="34" charset="-122"/>
                          <a:cs typeface="Arial" pitchFamily="34" charset="0"/>
                        </a:rPr>
                        <a:t>5.2.1</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a:t>
                      </a:r>
                      <a:r>
                        <a:rPr lang="zh-CN" altLang="en-US" sz="2000" b="1" smtClean="0">
                          <a:solidFill>
                            <a:srgbClr val="C00000"/>
                          </a:solidFill>
                          <a:latin typeface="Arial" pitchFamily="34" charset="0"/>
                          <a:ea typeface="微软雅黑" pitchFamily="34" charset="-122"/>
                          <a:cs typeface="Arial" pitchFamily="34" charset="0"/>
                        </a:rPr>
                        <a:t>建议</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口服环磷酰胺</a:t>
                      </a:r>
                      <a:r>
                        <a:rPr lang="en-US" altLang="zh-CN" sz="2000" b="1" smtClean="0">
                          <a:solidFill>
                            <a:schemeClr val="tx1">
                              <a:lumMod val="95000"/>
                              <a:lumOff val="5000"/>
                            </a:schemeClr>
                          </a:solidFill>
                          <a:latin typeface="Arial" pitchFamily="34" charset="0"/>
                          <a:ea typeface="微软雅黑" pitchFamily="34" charset="-122"/>
                          <a:cs typeface="Arial" pitchFamily="34" charset="0"/>
                        </a:rPr>
                        <a:t>2-2.5mg/kg/d</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，共</a:t>
                      </a:r>
                      <a:r>
                        <a:rPr lang="en-US" altLang="zh-CN" sz="2000" b="1" smtClean="0">
                          <a:solidFill>
                            <a:schemeClr val="tx1">
                              <a:lumMod val="95000"/>
                              <a:lumOff val="5000"/>
                            </a:schemeClr>
                          </a:solidFill>
                          <a:latin typeface="Arial" pitchFamily="34" charset="0"/>
                          <a:ea typeface="微软雅黑" pitchFamily="34" charset="-122"/>
                          <a:cs typeface="Arial" pitchFamily="34" charset="0"/>
                        </a:rPr>
                        <a:t>8</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周</a:t>
                      </a:r>
                      <a:r>
                        <a:rPr lang="zh-CN" altLang="en-US" sz="2000" b="1" smtClean="0">
                          <a:solidFill>
                            <a:srgbClr val="0070C0"/>
                          </a:solidFill>
                          <a:latin typeface="Arial" pitchFamily="34" charset="0"/>
                          <a:ea typeface="微软雅黑" pitchFamily="34" charset="-122"/>
                          <a:cs typeface="Arial" pitchFamily="34" charset="0"/>
                        </a:rPr>
                        <a:t>（</a:t>
                      </a:r>
                      <a:r>
                        <a:rPr lang="en-US" altLang="zh-CN" sz="2000" b="1" smtClean="0">
                          <a:solidFill>
                            <a:srgbClr val="0070C0"/>
                          </a:solidFill>
                          <a:latin typeface="Arial" pitchFamily="34" charset="0"/>
                          <a:ea typeface="微软雅黑" pitchFamily="34" charset="-122"/>
                          <a:cs typeface="Arial" pitchFamily="34" charset="0"/>
                        </a:rPr>
                        <a:t>2C</a:t>
                      </a:r>
                      <a:r>
                        <a:rPr lang="zh-CN" altLang="en-US" sz="2000" b="1" smtClean="0">
                          <a:solidFill>
                            <a:srgbClr val="0070C0"/>
                          </a:solidFill>
                          <a:latin typeface="Arial" pitchFamily="34" charset="0"/>
                          <a:ea typeface="微软雅黑" pitchFamily="34" charset="-122"/>
                          <a:cs typeface="Arial" pitchFamily="34" charset="0"/>
                        </a:rPr>
                        <a:t>）</a:t>
                      </a:r>
                      <a:endParaRPr lang="zh-CN" altLang="en-US" sz="2000" b="1">
                        <a:solidFill>
                          <a:srgbClr val="0070C0"/>
                        </a:solidFill>
                        <a:latin typeface="Arial" pitchFamily="34" charset="0"/>
                        <a:ea typeface="微软雅黑" pitchFamily="34" charset="-122"/>
                        <a:cs typeface="Arial" pitchFamily="34" charset="0"/>
                      </a:endParaRPr>
                    </a:p>
                  </a:txBody>
                  <a:tcPr anchor="ctr">
                    <a:lnL>
                      <a:noFill/>
                    </a:lnL>
                    <a:lnR>
                      <a:noFill/>
                    </a:lnR>
                    <a:lnT w="12700" cap="flat" cmpd="sng" algn="ctr">
                      <a:solidFill>
                        <a:srgbClr val="E36C09"/>
                      </a:solidFill>
                      <a:prstDash val="solid"/>
                      <a:round/>
                      <a:headEnd type="none" w="med" len="med"/>
                      <a:tailEnd type="none" w="med" len="med"/>
                    </a:lnT>
                    <a:lnB>
                      <a:noFill/>
                    </a:lnB>
                    <a:lnTlToBr>
                      <a:noFill/>
                    </a:lnTlToBr>
                    <a:lnBlToTr>
                      <a:noFill/>
                    </a:lnBlToTr>
                    <a:noFill/>
                  </a:tcPr>
                </a:tc>
              </a:tr>
              <a:tr h="1440160">
                <a:tc>
                  <a:txBody>
                    <a:bodyPr vert="horz" wrap="square"/>
                    <a:lstStyle/>
                    <a:p>
                      <a:pPr marL="804863" marR="0" indent="-804863" algn="l" defTabSz="914400" rtl="0" eaLnBrk="1" fontAlgn="auto" latinLnBrk="0" hangingPunct="1">
                        <a:lnSpc>
                          <a:spcPct val="100000"/>
                        </a:lnSpc>
                        <a:spcBef>
                          <a:spcPct val="0"/>
                        </a:spcBef>
                        <a:spcAft>
                          <a:spcPct val="0"/>
                        </a:spcAft>
                        <a:buClrTx/>
                        <a:buSzTx/>
                        <a:buFontTx/>
                        <a:buNone/>
                        <a:defRPr/>
                      </a:pPr>
                      <a:r>
                        <a:rPr lang="en-US" altLang="zh-CN" sz="2000" b="1" smtClean="0">
                          <a:solidFill>
                            <a:schemeClr val="tx1">
                              <a:lumMod val="95000"/>
                              <a:lumOff val="5000"/>
                            </a:schemeClr>
                          </a:solidFill>
                          <a:latin typeface="Arial" pitchFamily="34" charset="0"/>
                          <a:ea typeface="微软雅黑" pitchFamily="34" charset="-122"/>
                          <a:cs typeface="Arial" pitchFamily="34" charset="0"/>
                        </a:rPr>
                        <a:t>5.2.2</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：使用环磷酰胺后复发和希望保留生育能力的患者，</a:t>
                      </a:r>
                      <a:r>
                        <a:rPr lang="zh-CN" altLang="en-US" sz="2000" b="1" smtClean="0">
                          <a:solidFill>
                            <a:srgbClr val="C00000"/>
                          </a:solidFill>
                          <a:latin typeface="Arial" pitchFamily="34" charset="0"/>
                          <a:ea typeface="微软雅黑" pitchFamily="34" charset="-122"/>
                          <a:cs typeface="Arial" pitchFamily="34" charset="0"/>
                        </a:rPr>
                        <a:t>建议</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使用</a:t>
                      </a:r>
                      <a:r>
                        <a:rPr lang="en-US" altLang="zh-CN" sz="2000" b="1" smtClean="0">
                          <a:solidFill>
                            <a:schemeClr val="tx1">
                              <a:lumMod val="95000"/>
                              <a:lumOff val="5000"/>
                            </a:schemeClr>
                          </a:solidFill>
                          <a:latin typeface="Arial" pitchFamily="34" charset="0"/>
                          <a:ea typeface="微软雅黑" pitchFamily="34" charset="-122"/>
                          <a:cs typeface="Arial" pitchFamily="34" charset="0"/>
                        </a:rPr>
                        <a:t>CNI1-2</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年（环孢素</a:t>
                      </a:r>
                      <a:r>
                        <a:rPr lang="en-US" altLang="zh-CN" sz="2000" b="1" smtClean="0">
                          <a:solidFill>
                            <a:schemeClr val="tx1">
                              <a:lumMod val="95000"/>
                              <a:lumOff val="5000"/>
                            </a:schemeClr>
                          </a:solidFill>
                          <a:latin typeface="Arial" pitchFamily="34" charset="0"/>
                          <a:ea typeface="微软雅黑" pitchFamily="34" charset="-122"/>
                          <a:cs typeface="Arial" pitchFamily="34" charset="0"/>
                        </a:rPr>
                        <a:t>A 3-5mg/kg/d</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或</a:t>
                      </a:r>
                      <a:r>
                        <a:rPr lang="zh-CN" altLang="en-US" sz="2000" b="1" smtClean="0">
                          <a:solidFill>
                            <a:srgbClr val="C00000"/>
                          </a:solidFill>
                          <a:latin typeface="Arial" pitchFamily="34" charset="0"/>
                          <a:ea typeface="微软雅黑" pitchFamily="34" charset="-122"/>
                          <a:cs typeface="Arial" pitchFamily="34" charset="0"/>
                        </a:rPr>
                        <a:t>他克莫司</a:t>
                      </a:r>
                      <a:r>
                        <a:rPr lang="en-US" altLang="zh-CN" sz="2000" b="1" smtClean="0">
                          <a:solidFill>
                            <a:schemeClr val="tx1">
                              <a:lumMod val="95000"/>
                              <a:lumOff val="5000"/>
                            </a:schemeClr>
                          </a:solidFill>
                          <a:latin typeface="Arial" pitchFamily="34" charset="0"/>
                          <a:ea typeface="微软雅黑" pitchFamily="34" charset="-122"/>
                          <a:cs typeface="Arial" pitchFamily="34" charset="0"/>
                        </a:rPr>
                        <a:t>0.05-0.10mg/kg/d</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，分次口服</a:t>
                      </a:r>
                      <a:r>
                        <a:rPr lang="zh-CN" altLang="en-US" sz="2000" b="1" baseline="0" smtClean="0">
                          <a:solidFill>
                            <a:schemeClr val="tx1">
                              <a:lumMod val="95000"/>
                              <a:lumOff val="5000"/>
                            </a:schemeClr>
                          </a:solidFill>
                          <a:latin typeface="Arial" pitchFamily="34" charset="0"/>
                          <a:ea typeface="微软雅黑" pitchFamily="34" charset="-122"/>
                          <a:cs typeface="Arial" pitchFamily="34" charset="0"/>
                        </a:rPr>
                        <a:t>）</a:t>
                      </a:r>
                      <a:r>
                        <a:rPr lang="zh-CN" altLang="en-US" sz="2000" b="1" baseline="0" smtClean="0">
                          <a:solidFill>
                            <a:srgbClr val="0070C0"/>
                          </a:solidFill>
                          <a:latin typeface="Arial" pitchFamily="34" charset="0"/>
                          <a:ea typeface="微软雅黑" pitchFamily="34" charset="-122"/>
                          <a:cs typeface="Arial" pitchFamily="34" charset="0"/>
                        </a:rPr>
                        <a:t>（</a:t>
                      </a:r>
                      <a:r>
                        <a:rPr lang="en-US" altLang="zh-CN" sz="2000" b="1" baseline="0" smtClean="0">
                          <a:solidFill>
                            <a:srgbClr val="0070C0"/>
                          </a:solidFill>
                          <a:latin typeface="Arial" pitchFamily="34" charset="0"/>
                          <a:ea typeface="微软雅黑" pitchFamily="34" charset="-122"/>
                          <a:cs typeface="Arial" pitchFamily="34" charset="0"/>
                        </a:rPr>
                        <a:t>2C)</a:t>
                      </a:r>
                    </a:p>
                  </a:txBody>
                  <a:tcPr anchor="ctr">
                    <a:lnL>
                      <a:noFill/>
                    </a:lnL>
                    <a:lnR>
                      <a:noFill/>
                    </a:lnR>
                    <a:lnT w="12700" cap="flat" cmpd="sng" algn="ctr">
                      <a:noFill/>
                      <a:prstDash val="solid"/>
                      <a:round/>
                      <a:headEnd type="none" w="med" len="med"/>
                      <a:tailEnd type="none" w="med" len="med"/>
                    </a:lnT>
                    <a:lnB>
                      <a:noFill/>
                    </a:lnB>
                    <a:lnTlToBr>
                      <a:noFill/>
                    </a:lnTlToBr>
                    <a:lnBlToTr>
                      <a:noFill/>
                    </a:lnBlToTr>
                    <a:solidFill>
                      <a:schemeClr val="bg1">
                        <a:lumMod val="85000"/>
                      </a:schemeClr>
                    </a:solidFill>
                  </a:tcPr>
                </a:tc>
              </a:tr>
              <a:tr h="1080120">
                <a:tc>
                  <a:txBody>
                    <a:bodyPr vert="horz" wrap="square"/>
                    <a:lstStyle/>
                    <a:p>
                      <a:pPr marL="804863" indent="-804863">
                        <a:lnSpc>
                          <a:spcPct val="100000"/>
                        </a:lnSpc>
                        <a:buNone/>
                      </a:pPr>
                      <a:r>
                        <a:rPr lang="en-US" altLang="zh-CN" sz="2000" b="1" smtClean="0">
                          <a:solidFill>
                            <a:schemeClr val="tx1">
                              <a:lumMod val="95000"/>
                              <a:lumOff val="5000"/>
                            </a:schemeClr>
                          </a:solidFill>
                          <a:latin typeface="Arial" pitchFamily="34" charset="0"/>
                          <a:ea typeface="微软雅黑" pitchFamily="34" charset="-122"/>
                          <a:cs typeface="Arial" pitchFamily="34" charset="0"/>
                        </a:rPr>
                        <a:t>5.2.3</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：不能耐受糖皮质激素、环磷酰胺和</a:t>
                      </a:r>
                      <a:r>
                        <a:rPr lang="en-US" altLang="zh-CN" sz="2000" b="1" smtClean="0">
                          <a:solidFill>
                            <a:schemeClr val="tx1">
                              <a:lumMod val="95000"/>
                              <a:lumOff val="5000"/>
                            </a:schemeClr>
                          </a:solidFill>
                          <a:latin typeface="Arial" pitchFamily="34" charset="0"/>
                          <a:ea typeface="微软雅黑" pitchFamily="34" charset="-122"/>
                          <a:cs typeface="Arial" pitchFamily="34" charset="0"/>
                        </a:rPr>
                        <a:t>CNI</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的患者，</a:t>
                      </a:r>
                      <a:r>
                        <a:rPr lang="zh-CN" altLang="en-US" sz="2000" b="1" smtClean="0">
                          <a:solidFill>
                            <a:srgbClr val="C00000"/>
                          </a:solidFill>
                          <a:latin typeface="Arial" pitchFamily="34" charset="0"/>
                          <a:ea typeface="微软雅黑" pitchFamily="34" charset="-122"/>
                          <a:cs typeface="Arial" pitchFamily="34" charset="0"/>
                        </a:rPr>
                        <a:t>建议</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使用</a:t>
                      </a:r>
                      <a:r>
                        <a:rPr lang="en-US" altLang="zh-CN" sz="2000" b="1" smtClean="0">
                          <a:solidFill>
                            <a:schemeClr val="tx1">
                              <a:lumMod val="95000"/>
                              <a:lumOff val="5000"/>
                            </a:schemeClr>
                          </a:solidFill>
                          <a:latin typeface="Arial" pitchFamily="34" charset="0"/>
                          <a:ea typeface="微软雅黑" pitchFamily="34" charset="-122"/>
                          <a:cs typeface="Arial" pitchFamily="34" charset="0"/>
                        </a:rPr>
                        <a:t>MMF </a:t>
                      </a:r>
                      <a:br>
                        <a:rPr lang="en-US" altLang="zh-CN" sz="2000" b="1" smtClean="0">
                          <a:solidFill>
                            <a:schemeClr val="tx1">
                              <a:lumMod val="95000"/>
                              <a:lumOff val="5000"/>
                            </a:schemeClr>
                          </a:solidFill>
                          <a:latin typeface="Arial" pitchFamily="34" charset="0"/>
                          <a:ea typeface="微软雅黑" pitchFamily="34" charset="-122"/>
                          <a:cs typeface="Arial" pitchFamily="34" charset="0"/>
                        </a:rPr>
                      </a:br>
                      <a:r>
                        <a:rPr lang="en-US" altLang="zh-CN" sz="2000" b="1" smtClean="0">
                          <a:solidFill>
                            <a:schemeClr val="tx1">
                              <a:lumMod val="95000"/>
                              <a:lumOff val="5000"/>
                            </a:schemeClr>
                          </a:solidFill>
                          <a:latin typeface="Arial" pitchFamily="34" charset="0"/>
                          <a:ea typeface="微软雅黑" pitchFamily="34" charset="-122"/>
                          <a:cs typeface="Arial" pitchFamily="34" charset="0"/>
                        </a:rPr>
                        <a:t>1-2</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年（</a:t>
                      </a:r>
                      <a:r>
                        <a:rPr lang="en-US" altLang="zh-CN" sz="2000" b="1" smtClean="0">
                          <a:solidFill>
                            <a:schemeClr val="tx1">
                              <a:lumMod val="95000"/>
                              <a:lumOff val="5000"/>
                            </a:schemeClr>
                          </a:solidFill>
                          <a:latin typeface="Arial" pitchFamily="34" charset="0"/>
                          <a:ea typeface="微软雅黑" pitchFamily="34" charset="-122"/>
                          <a:cs typeface="Arial" pitchFamily="34" charset="0"/>
                        </a:rPr>
                        <a:t>500-1000mg/</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次，每日</a:t>
                      </a:r>
                      <a:r>
                        <a:rPr lang="en-US" altLang="zh-CN" sz="2000" b="1" smtClean="0">
                          <a:solidFill>
                            <a:schemeClr val="tx1">
                              <a:lumMod val="95000"/>
                              <a:lumOff val="5000"/>
                            </a:schemeClr>
                          </a:solidFill>
                          <a:latin typeface="Arial" pitchFamily="34" charset="0"/>
                          <a:ea typeface="微软雅黑" pitchFamily="34" charset="-122"/>
                          <a:cs typeface="Arial" pitchFamily="34" charset="0"/>
                        </a:rPr>
                        <a:t>2</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次） </a:t>
                      </a:r>
                      <a:r>
                        <a:rPr lang="zh-CN" altLang="en-US" sz="2000" b="1" smtClean="0">
                          <a:solidFill>
                            <a:srgbClr val="0070C0"/>
                          </a:solidFill>
                          <a:latin typeface="Arial" pitchFamily="34" charset="0"/>
                          <a:ea typeface="微软雅黑" pitchFamily="34" charset="-122"/>
                          <a:cs typeface="Arial" pitchFamily="34" charset="0"/>
                        </a:rPr>
                        <a:t>（</a:t>
                      </a:r>
                      <a:r>
                        <a:rPr lang="en-US" altLang="zh-CN" sz="2000" b="1" smtClean="0">
                          <a:solidFill>
                            <a:srgbClr val="0070C0"/>
                          </a:solidFill>
                          <a:latin typeface="Arial" pitchFamily="34" charset="0"/>
                          <a:ea typeface="微软雅黑" pitchFamily="34" charset="-122"/>
                          <a:cs typeface="Arial" pitchFamily="34" charset="0"/>
                        </a:rPr>
                        <a:t>2D</a:t>
                      </a:r>
                      <a:r>
                        <a:rPr lang="zh-CN" altLang="en-US" sz="2000" b="1" smtClean="0">
                          <a:solidFill>
                            <a:srgbClr val="0070C0"/>
                          </a:solidFill>
                          <a:latin typeface="Arial" pitchFamily="34" charset="0"/>
                          <a:ea typeface="微软雅黑" pitchFamily="34" charset="-122"/>
                          <a:cs typeface="Arial" pitchFamily="34" charset="0"/>
                        </a:rPr>
                        <a:t>）</a:t>
                      </a:r>
                      <a:endParaRPr lang="en-US" altLang="zh-CN" sz="2000" b="1" smtClean="0">
                        <a:solidFill>
                          <a:srgbClr val="0070C0"/>
                        </a:solidFill>
                        <a:latin typeface="Arial" pitchFamily="34" charset="0"/>
                        <a:ea typeface="微软雅黑" pitchFamily="34" charset="-122"/>
                        <a:cs typeface="Arial" pitchFamily="34" charset="0"/>
                      </a:endParaRPr>
                    </a:p>
                  </a:txBody>
                  <a:tcPr anchor="ctr">
                    <a:lnL>
                      <a:noFill/>
                    </a:lnL>
                    <a:lnR>
                      <a:noFill/>
                    </a:lnR>
                    <a:lnT>
                      <a:noFill/>
                    </a:lnT>
                    <a:lnB w="12700" cap="flat" cmpd="sng" algn="ctr">
                      <a:solidFill>
                        <a:srgbClr val="E36C09"/>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xmlns="" val="840566553"/>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a:xfrm>
            <a:off x="457200" y="274638"/>
            <a:ext cx="8229600" cy="850106"/>
          </a:xfrm>
        </p:spPr>
        <p:txBody>
          <a:bodyPr>
            <a:noAutofit/>
          </a:bodyPr>
          <a:lstStyle/>
          <a:p>
            <a:r>
              <a:rPr lang="en-US" altLang="zh-CN" smtClean="0"/>
              <a:t>KDIGO </a:t>
            </a:r>
            <a:r>
              <a:rPr lang="zh-CN" altLang="en-US" smtClean="0"/>
              <a:t>肾小球肾炎指南推荐</a:t>
            </a:r>
            <a:br>
              <a:rPr lang="en-US" altLang="zh-CN" smtClean="0"/>
            </a:br>
            <a:r>
              <a:rPr lang="zh-CN" altLang="en-US" smtClean="0"/>
              <a:t>糖皮质激素抵抗型</a:t>
            </a:r>
            <a:r>
              <a:rPr lang="en-US" altLang="zh-CN" smtClean="0"/>
              <a:t>MCD</a:t>
            </a:r>
            <a:r>
              <a:rPr lang="zh-CN" altLang="en-US" smtClean="0"/>
              <a:t>的治疗</a:t>
            </a:r>
            <a:endParaRPr lang="zh-CN" altLang="en-US"/>
          </a:p>
        </p:txBody>
      </p:sp>
      <p:sp>
        <p:nvSpPr>
          <p:cNvPr id="4" name="矩形 3"/>
          <p:cNvSpPr/>
          <p:nvPr/>
        </p:nvSpPr>
        <p:spPr>
          <a:xfrm>
            <a:off x="611560" y="6021288"/>
            <a:ext cx="7128792" cy="369332"/>
          </a:xfrm>
          <a:prstGeom prst="rect">
            <a:avLst/>
          </a:prstGeom>
        </p:spPr>
        <p:txBody>
          <a:bodyPr wrap="square">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r>
              <a:rPr lang="zh-CN" altLang="en-US" smtClean="0">
                <a:latin typeface="Arial" pitchFamily="34" charset="0"/>
                <a:ea typeface="微软雅黑" pitchFamily="34" charset="-122"/>
                <a:cs typeface="Arial" pitchFamily="34" charset="0"/>
              </a:rPr>
              <a:t>*</a:t>
            </a:r>
            <a:r>
              <a:rPr lang="zh-CN" altLang="en-US" sz="1200" smtClean="0">
                <a:latin typeface="Arial" pitchFamily="34" charset="0"/>
                <a:ea typeface="微软雅黑" pitchFamily="34" charset="-122"/>
                <a:cs typeface="Arial" pitchFamily="34" charset="0"/>
              </a:rPr>
              <a:t>激素抵抗型：泼尼松 </a:t>
            </a:r>
            <a:r>
              <a:rPr lang="en-US" altLang="zh-CN" sz="1200" smtClean="0">
                <a:latin typeface="Arial" pitchFamily="34" charset="0"/>
                <a:ea typeface="微软雅黑" pitchFamily="34" charset="-122"/>
                <a:cs typeface="Arial" pitchFamily="34" charset="0"/>
              </a:rPr>
              <a:t>1mg/kg/d </a:t>
            </a:r>
            <a:r>
              <a:rPr lang="zh-CN" altLang="en-US" sz="1200" smtClean="0">
                <a:latin typeface="Arial" pitchFamily="34" charset="0"/>
                <a:ea typeface="微软雅黑" pitchFamily="34" charset="-122"/>
                <a:cs typeface="Arial" pitchFamily="34" charset="0"/>
              </a:rPr>
              <a:t>或隔日</a:t>
            </a:r>
            <a:r>
              <a:rPr lang="en-US" altLang="zh-CN" sz="1200" smtClean="0">
                <a:latin typeface="Arial" pitchFamily="34" charset="0"/>
                <a:ea typeface="微软雅黑" pitchFamily="34" charset="-122"/>
                <a:cs typeface="Arial" pitchFamily="34" charset="0"/>
              </a:rPr>
              <a:t>2mg/kg</a:t>
            </a:r>
            <a:r>
              <a:rPr lang="zh-CN" altLang="en-US" sz="1200" smtClean="0">
                <a:latin typeface="Arial" pitchFamily="34" charset="0"/>
                <a:ea typeface="微软雅黑" pitchFamily="34" charset="-122"/>
                <a:cs typeface="Arial" pitchFamily="34" charset="0"/>
              </a:rPr>
              <a:t>治疗</a:t>
            </a:r>
            <a:r>
              <a:rPr lang="en-US" altLang="zh-CN" sz="1200" smtClean="0">
                <a:latin typeface="Arial" pitchFamily="34" charset="0"/>
                <a:ea typeface="微软雅黑" pitchFamily="34" charset="-122"/>
                <a:cs typeface="Arial" pitchFamily="34" charset="0"/>
              </a:rPr>
              <a:t>16</a:t>
            </a:r>
            <a:r>
              <a:rPr lang="zh-CN" altLang="en-US" sz="1200" smtClean="0">
                <a:latin typeface="Arial" pitchFamily="34" charset="0"/>
                <a:ea typeface="微软雅黑" pitchFamily="34" charset="-122"/>
                <a:cs typeface="Arial" pitchFamily="34" charset="0"/>
              </a:rPr>
              <a:t>周失败</a:t>
            </a:r>
            <a:endParaRPr lang="zh-CN" altLang="en-US">
              <a:latin typeface="Arial" pitchFamily="34" charset="0"/>
              <a:ea typeface="微软雅黑" pitchFamily="34" charset="-122"/>
              <a:cs typeface="Arial" pitchFamily="34" charset="0"/>
            </a:endParaRPr>
          </a:p>
        </p:txBody>
      </p:sp>
      <p:sp>
        <p:nvSpPr>
          <p:cNvPr id="6" name="矩形 3"/>
          <p:cNvSpPr>
            <a:spLocks noChangeArrowheads="1"/>
          </p:cNvSpPr>
          <p:nvPr/>
        </p:nvSpPr>
        <p:spPr bwMode="auto">
          <a:xfrm>
            <a:off x="5148263" y="6524625"/>
            <a:ext cx="3960812"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a:lnSpc>
                <a:spcPct val="97000"/>
              </a:lnSpc>
              <a:buSzTx/>
            </a:pPr>
            <a:r>
              <a:rPr lang="en-US" altLang="zh-CN" sz="1200">
                <a:solidFill>
                  <a:srgbClr val="000000"/>
                </a:solidFill>
                <a:ea typeface="微软雅黑" pitchFamily="34" charset="-122"/>
                <a:sym typeface="Arial"/>
              </a:rPr>
              <a:t>Eknoyan G, et al. Kidney inter., Suppl. 2012;2:139-274.</a:t>
            </a:r>
            <a:endParaRPr lang="zh-CN" altLang="en-US"/>
          </a:p>
        </p:txBody>
      </p:sp>
      <p:graphicFrame>
        <p:nvGraphicFramePr>
          <p:cNvPr id="9" name="Group 3"/>
          <p:cNvGraphicFramePr>
            <a:graphicFrameLocks noGrp="1"/>
          </p:cNvGraphicFramePr>
          <p:nvPr>
            <p:extLst>
              <p:ext uri="{D42A27DB-BD31-4B8C-83A1-F6EECF244321}">
                <p14:modId xmlns:p14="http://schemas.microsoft.com/office/powerpoint/2010/main" xmlns="" val="2385136663"/>
              </p:ext>
            </p:extLst>
          </p:nvPr>
        </p:nvGraphicFramePr>
        <p:xfrm>
          <a:off x="609600" y="2060575"/>
          <a:ext cx="8034338" cy="1368425"/>
        </p:xfrm>
        <a:graphic>
          <a:graphicData uri="http://schemas.openxmlformats.org/drawingml/2006/table">
            <a:tbl>
              <a:tblPr/>
              <a:tblGrid>
                <a:gridCol w="8034338"/>
              </a:tblGrid>
              <a:tr h="1368425">
                <a:tc>
                  <a:txBody>
                    <a:bodyPr vert="horz" wrap="square"/>
                    <a:lstStyle/>
                    <a:p>
                      <a:pPr marL="900113" indent="-900113" eaLnBrk="1" fontAlgn="auto" hangingPunct="1">
                        <a:lnSpc>
                          <a:spcPct val="120000"/>
                        </a:lnSpc>
                        <a:spcBef>
                          <a:spcPct val="0"/>
                        </a:spcBef>
                        <a:spcAft>
                          <a:spcPct val="0"/>
                        </a:spcAft>
                        <a:buNone/>
                        <a:defRPr/>
                      </a:pPr>
                      <a:r>
                        <a:rPr lang="en-US" altLang="zh-CN" sz="2000" b="1" smtClean="0">
                          <a:solidFill>
                            <a:schemeClr val="tx1">
                              <a:lumMod val="95000"/>
                              <a:lumOff val="5000"/>
                            </a:schemeClr>
                          </a:solidFill>
                          <a:latin typeface="Arial" pitchFamily="34" charset="0"/>
                          <a:ea typeface="微软雅黑" pitchFamily="34" charset="-122"/>
                          <a:cs typeface="Arial" pitchFamily="34" charset="0"/>
                        </a:rPr>
                        <a:t>5.3.1</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：对糖皮质激素抵抗型</a:t>
                      </a:r>
                      <a:r>
                        <a:rPr lang="en-US" altLang="zh-CN" sz="2000" b="1" smtClean="0">
                          <a:solidFill>
                            <a:schemeClr val="tx1">
                              <a:lumMod val="95000"/>
                              <a:lumOff val="5000"/>
                            </a:schemeClr>
                          </a:solidFill>
                          <a:latin typeface="Arial" pitchFamily="34" charset="0"/>
                          <a:ea typeface="微软雅黑" pitchFamily="34" charset="-122"/>
                          <a:cs typeface="Arial" pitchFamily="34" charset="0"/>
                        </a:rPr>
                        <a:t>MCD</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患者需重新进行评估，以寻找肾病综合征的其他病因</a:t>
                      </a:r>
                      <a:r>
                        <a:rPr lang="zh-CN" altLang="en-US" sz="2000" b="1" smtClean="0">
                          <a:solidFill>
                            <a:srgbClr val="0070C0"/>
                          </a:solidFill>
                          <a:latin typeface="Arial" pitchFamily="34" charset="0"/>
                          <a:ea typeface="微软雅黑" pitchFamily="34" charset="-122"/>
                          <a:cs typeface="Arial" pitchFamily="34" charset="0"/>
                        </a:rPr>
                        <a:t>（未分级）</a:t>
                      </a:r>
                      <a:endParaRPr lang="en-US" altLang="zh-CN" sz="2000" b="1" smtClean="0">
                        <a:solidFill>
                          <a:srgbClr val="0070C0"/>
                        </a:solidFill>
                        <a:latin typeface="Arial" pitchFamily="34" charset="0"/>
                        <a:ea typeface="微软雅黑" pitchFamily="34" charset="-122"/>
                        <a:cs typeface="Arial" pitchFamily="34" charset="0"/>
                      </a:endParaRPr>
                    </a:p>
                  </a:txBody>
                  <a:tcPr marL="91442" marR="91442" marT="45695" marB="45695" anchor="ctr" horzOverflow="overflow">
                    <a:lnL>
                      <a:noFill/>
                    </a:lnL>
                    <a:lnR>
                      <a:noFill/>
                    </a:lnR>
                    <a:lnT w="12700" cap="flat" cmpd="sng" algn="ctr">
                      <a:solidFill>
                        <a:srgbClr val="E36C09"/>
                      </a:solidFill>
                      <a:prstDash val="solid"/>
                      <a:round/>
                      <a:headEnd type="none" w="med" len="med"/>
                      <a:tailEnd type="none" w="med" len="med"/>
                    </a:lnT>
                    <a:lnB w="12700" cap="flat" cmpd="sng" algn="ctr">
                      <a:solidFill>
                        <a:srgbClr val="E36C09"/>
                      </a:solidFill>
                      <a:prstDash val="solid"/>
                      <a:round/>
                      <a:headEnd type="none" w="med" len="med"/>
                      <a:tailEnd type="none" w="med" len="med"/>
                    </a:lnB>
                    <a:lnTlToBr>
                      <a:noFill/>
                    </a:lnTlToBr>
                    <a:lnBlToTr>
                      <a:noFill/>
                    </a:lnBlToTr>
                    <a:noFill/>
                  </a:tcPr>
                </a:tc>
              </a:tr>
            </a:tbl>
          </a:graphicData>
        </a:graphic>
      </p:graphicFrame>
      <p:pic>
        <p:nvPicPr>
          <p:cNvPr id="7"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249238" y="115888"/>
            <a:ext cx="1270000" cy="1160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00213472"/>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normAutofit/>
          </a:bodyPr>
          <a:lstStyle/>
          <a:p>
            <a:r>
              <a:rPr lang="en-US" altLang="zh-CN" smtClean="0"/>
              <a:t>KDIGO </a:t>
            </a:r>
            <a:r>
              <a:rPr lang="zh-CN" altLang="en-US" smtClean="0"/>
              <a:t>肾小球肾炎指南推荐</a:t>
            </a:r>
            <a:br>
              <a:rPr lang="en-US" altLang="zh-CN" smtClean="0"/>
            </a:br>
            <a:r>
              <a:rPr lang="zh-CN" altLang="en-US" smtClean="0"/>
              <a:t>支持治疗方案</a:t>
            </a:r>
            <a:endParaRPr lang="zh-CN" altLang="en-US"/>
          </a:p>
        </p:txBody>
      </p:sp>
      <p:sp>
        <p:nvSpPr>
          <p:cNvPr id="6" name="矩形 3"/>
          <p:cNvSpPr>
            <a:spLocks noChangeArrowheads="1"/>
          </p:cNvSpPr>
          <p:nvPr/>
        </p:nvSpPr>
        <p:spPr bwMode="auto">
          <a:xfrm>
            <a:off x="5148263" y="6524625"/>
            <a:ext cx="3960812"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a:lnSpc>
                <a:spcPct val="97000"/>
              </a:lnSpc>
              <a:buSzTx/>
            </a:pPr>
            <a:r>
              <a:rPr lang="en-US" altLang="zh-CN" sz="1200">
                <a:solidFill>
                  <a:srgbClr val="000000"/>
                </a:solidFill>
                <a:ea typeface="微软雅黑" pitchFamily="34" charset="-122"/>
                <a:sym typeface="Arial"/>
              </a:rPr>
              <a:t>Eknoyan G, et al. Kidney inter., Suppl. 2012;2:139-274.</a:t>
            </a:r>
            <a:endParaRPr lang="zh-CN" altLang="en-US"/>
          </a:p>
        </p:txBody>
      </p:sp>
      <p:graphicFrame>
        <p:nvGraphicFramePr>
          <p:cNvPr id="8" name="Group 3"/>
          <p:cNvGraphicFramePr>
            <a:graphicFrameLocks noGrp="1"/>
          </p:cNvGraphicFramePr>
          <p:nvPr>
            <p:extLst>
              <p:ext uri="{D42A27DB-BD31-4B8C-83A1-F6EECF244321}">
                <p14:modId xmlns:p14="http://schemas.microsoft.com/office/powerpoint/2010/main" xmlns="" val="2058486515"/>
              </p:ext>
            </p:extLst>
          </p:nvPr>
        </p:nvGraphicFramePr>
        <p:xfrm>
          <a:off x="611560" y="1988840"/>
          <a:ext cx="8208912" cy="2448272"/>
        </p:xfrm>
        <a:graphic>
          <a:graphicData uri="http://schemas.openxmlformats.org/drawingml/2006/table">
            <a:tbl>
              <a:tblPr/>
              <a:tblGrid>
                <a:gridCol w="8208912"/>
              </a:tblGrid>
              <a:tr h="1080120">
                <a:tc>
                  <a:txBody>
                    <a:bodyPr vert="horz" wrap="square"/>
                    <a:lstStyle/>
                    <a:p>
                      <a:pPr marL="804863" marR="0" indent="-804863" algn="l" defTabSz="914400" rtl="0" eaLnBrk="1" fontAlgn="auto" latinLnBrk="0" hangingPunct="1">
                        <a:lnSpc>
                          <a:spcPct val="120000"/>
                        </a:lnSpc>
                        <a:spcBef>
                          <a:spcPct val="0"/>
                        </a:spcBef>
                        <a:spcAft>
                          <a:spcPct val="0"/>
                        </a:spcAft>
                        <a:buClrTx/>
                        <a:buSzTx/>
                        <a:buFontTx/>
                        <a:buNone/>
                        <a:defRPr/>
                      </a:pPr>
                      <a:r>
                        <a:rPr lang="en-US" altLang="zh-CN" sz="2000" b="1" smtClean="0">
                          <a:solidFill>
                            <a:schemeClr val="tx1">
                              <a:lumMod val="95000"/>
                              <a:lumOff val="5000"/>
                            </a:schemeClr>
                          </a:solidFill>
                          <a:latin typeface="Arial" pitchFamily="34" charset="0"/>
                          <a:ea typeface="微软雅黑" pitchFamily="34" charset="-122"/>
                          <a:cs typeface="Arial" pitchFamily="34" charset="0"/>
                        </a:rPr>
                        <a:t>5.4.1</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a:t>
                      </a:r>
                      <a:r>
                        <a:rPr lang="zh-CN" altLang="en-US" sz="2000" b="1" baseline="0" smtClean="0">
                          <a:solidFill>
                            <a:schemeClr val="tx1">
                              <a:lumMod val="95000"/>
                              <a:lumOff val="5000"/>
                            </a:schemeClr>
                          </a:solidFill>
                          <a:latin typeface="Arial" pitchFamily="34" charset="0"/>
                          <a:ea typeface="微软雅黑" pitchFamily="34" charset="-122"/>
                          <a:cs typeface="Arial" pitchFamily="34" charset="0"/>
                        </a:rPr>
                        <a:t>对伴发</a:t>
                      </a:r>
                      <a:r>
                        <a:rPr lang="en-US" altLang="zh-CN" sz="2000" b="1" smtClean="0">
                          <a:solidFill>
                            <a:schemeClr val="tx1">
                              <a:lumMod val="95000"/>
                              <a:lumOff val="5000"/>
                            </a:schemeClr>
                          </a:solidFill>
                          <a:latin typeface="Arial" pitchFamily="34" charset="0"/>
                          <a:ea typeface="微软雅黑" pitchFamily="34" charset="-122"/>
                          <a:cs typeface="Arial" pitchFamily="34" charset="0"/>
                        </a:rPr>
                        <a:t>AKI</a:t>
                      </a:r>
                      <a:r>
                        <a:rPr lang="zh-CN" altLang="en-US" sz="2000" b="1" baseline="0" smtClean="0">
                          <a:solidFill>
                            <a:schemeClr val="tx1">
                              <a:lumMod val="95000"/>
                              <a:lumOff val="5000"/>
                            </a:schemeClr>
                          </a:solidFill>
                          <a:latin typeface="Arial" pitchFamily="34" charset="0"/>
                          <a:ea typeface="微软雅黑" pitchFamily="34" charset="-122"/>
                          <a:cs typeface="Arial" pitchFamily="34" charset="0"/>
                        </a:rPr>
                        <a:t>的</a:t>
                      </a:r>
                      <a:r>
                        <a:rPr lang="en-US" altLang="zh-CN" sz="2000" b="1" baseline="0" smtClean="0">
                          <a:solidFill>
                            <a:schemeClr val="tx1">
                              <a:lumMod val="95000"/>
                              <a:lumOff val="5000"/>
                            </a:schemeClr>
                          </a:solidFill>
                          <a:latin typeface="Arial" pitchFamily="34" charset="0"/>
                          <a:ea typeface="微软雅黑" pitchFamily="34" charset="-122"/>
                          <a:cs typeface="Arial" pitchFamily="34" charset="0"/>
                        </a:rPr>
                        <a:t>MCD</a:t>
                      </a:r>
                      <a:r>
                        <a:rPr lang="zh-CN" altLang="en-US" sz="2000" b="1" baseline="0" smtClean="0">
                          <a:solidFill>
                            <a:schemeClr val="tx1">
                              <a:lumMod val="95000"/>
                              <a:lumOff val="5000"/>
                            </a:schemeClr>
                          </a:solidFill>
                          <a:latin typeface="Arial" pitchFamily="34" charset="0"/>
                          <a:ea typeface="微软雅黑" pitchFamily="34" charset="-122"/>
                          <a:cs typeface="Arial" pitchFamily="34" charset="0"/>
                        </a:rPr>
                        <a:t>患者，指南</a:t>
                      </a:r>
                      <a:r>
                        <a:rPr lang="zh-CN" altLang="en-US" sz="2000" b="1" baseline="0" smtClean="0">
                          <a:solidFill>
                            <a:srgbClr val="C00000"/>
                          </a:solidFill>
                          <a:latin typeface="Arial" pitchFamily="34" charset="0"/>
                          <a:ea typeface="微软雅黑" pitchFamily="34" charset="-122"/>
                          <a:cs typeface="Arial" pitchFamily="34" charset="0"/>
                        </a:rPr>
                        <a:t>建议</a:t>
                      </a:r>
                      <a:r>
                        <a:rPr lang="zh-CN" altLang="en-US" sz="2000" b="1" baseline="0" smtClean="0">
                          <a:solidFill>
                            <a:schemeClr val="tx1">
                              <a:lumMod val="95000"/>
                              <a:lumOff val="5000"/>
                            </a:schemeClr>
                          </a:solidFill>
                          <a:latin typeface="Arial" pitchFamily="34" charset="0"/>
                          <a:ea typeface="微软雅黑" pitchFamily="34" charset="-122"/>
                          <a:cs typeface="Arial" pitchFamily="34" charset="0"/>
                        </a:rPr>
                        <a:t>必要时采用肾脏替代治疗，但需合用糖皮质激素，方案同初发</a:t>
                      </a:r>
                      <a:r>
                        <a:rPr lang="en-US" altLang="zh-CN" sz="2000" b="1" baseline="0" smtClean="0">
                          <a:solidFill>
                            <a:schemeClr val="tx1">
                              <a:lumMod val="95000"/>
                              <a:lumOff val="5000"/>
                            </a:schemeClr>
                          </a:solidFill>
                          <a:latin typeface="Arial" pitchFamily="34" charset="0"/>
                          <a:ea typeface="微软雅黑" pitchFamily="34" charset="-122"/>
                          <a:cs typeface="Arial" pitchFamily="34" charset="0"/>
                        </a:rPr>
                        <a:t>MCD</a:t>
                      </a:r>
                      <a:r>
                        <a:rPr lang="zh-CN" altLang="en-US" sz="2000" b="1" baseline="0" smtClean="0">
                          <a:solidFill>
                            <a:schemeClr val="tx1">
                              <a:lumMod val="95000"/>
                              <a:lumOff val="5000"/>
                            </a:schemeClr>
                          </a:solidFill>
                          <a:latin typeface="Arial" pitchFamily="34" charset="0"/>
                          <a:ea typeface="微软雅黑" pitchFamily="34" charset="-122"/>
                          <a:cs typeface="Arial" pitchFamily="34" charset="0"/>
                        </a:rPr>
                        <a:t>的治疗</a:t>
                      </a:r>
                      <a:r>
                        <a:rPr lang="zh-CN" altLang="en-US" sz="2000" b="1" baseline="0" smtClean="0">
                          <a:solidFill>
                            <a:srgbClr val="0070C0"/>
                          </a:solidFill>
                          <a:latin typeface="Arial" pitchFamily="34" charset="0"/>
                          <a:ea typeface="微软雅黑" pitchFamily="34" charset="-122"/>
                          <a:cs typeface="Arial" pitchFamily="34" charset="0"/>
                        </a:rPr>
                        <a:t>（</a:t>
                      </a:r>
                      <a:r>
                        <a:rPr lang="en-US" altLang="zh-CN" sz="2000" b="1" baseline="0" smtClean="0">
                          <a:solidFill>
                            <a:srgbClr val="0070C0"/>
                          </a:solidFill>
                          <a:latin typeface="Arial" pitchFamily="34" charset="0"/>
                          <a:ea typeface="微软雅黑" pitchFamily="34" charset="-122"/>
                          <a:cs typeface="Arial" pitchFamily="34" charset="0"/>
                        </a:rPr>
                        <a:t>2D</a:t>
                      </a:r>
                      <a:r>
                        <a:rPr lang="zh-CN" altLang="en-US" sz="2000" b="1" baseline="0" smtClean="0">
                          <a:solidFill>
                            <a:srgbClr val="0070C0"/>
                          </a:solidFill>
                          <a:latin typeface="Arial" pitchFamily="34" charset="0"/>
                          <a:ea typeface="微软雅黑" pitchFamily="34" charset="-122"/>
                          <a:cs typeface="Arial" pitchFamily="34" charset="0"/>
                        </a:rPr>
                        <a:t>）</a:t>
                      </a:r>
                      <a:endParaRPr lang="zh-CN" altLang="en-US" sz="2000" b="1">
                        <a:solidFill>
                          <a:srgbClr val="0070C0"/>
                        </a:solidFill>
                        <a:latin typeface="Arial" pitchFamily="34" charset="0"/>
                        <a:ea typeface="微软雅黑" pitchFamily="34" charset="-122"/>
                        <a:cs typeface="Arial" pitchFamily="34" charset="0"/>
                      </a:endParaRPr>
                    </a:p>
                  </a:txBody>
                  <a:tcPr anchor="ctr">
                    <a:lnL>
                      <a:noFill/>
                    </a:lnL>
                    <a:lnR>
                      <a:noFill/>
                    </a:lnR>
                    <a:lnT w="12700" cap="flat" cmpd="sng" algn="ctr">
                      <a:solidFill>
                        <a:srgbClr val="E36C09"/>
                      </a:solidFill>
                      <a:prstDash val="solid"/>
                      <a:round/>
                      <a:headEnd type="none" w="med" len="med"/>
                      <a:tailEnd type="none" w="med" len="med"/>
                    </a:lnT>
                    <a:lnB>
                      <a:noFill/>
                    </a:lnB>
                    <a:lnTlToBr>
                      <a:noFill/>
                    </a:lnTlToBr>
                    <a:lnBlToTr>
                      <a:noFill/>
                    </a:lnBlToTr>
                    <a:noFill/>
                  </a:tcPr>
                </a:tc>
              </a:tr>
              <a:tr h="1368152">
                <a:tc>
                  <a:txBody>
                    <a:bodyPr vert="horz" wrap="square"/>
                    <a:lstStyle/>
                    <a:p>
                      <a:pPr marL="804863" marR="0" indent="-804863" algn="l" defTabSz="914400" rtl="0" eaLnBrk="1" fontAlgn="auto" latinLnBrk="0" hangingPunct="1">
                        <a:lnSpc>
                          <a:spcPct val="120000"/>
                        </a:lnSpc>
                        <a:spcBef>
                          <a:spcPct val="0"/>
                        </a:spcBef>
                        <a:spcAft>
                          <a:spcPct val="0"/>
                        </a:spcAft>
                        <a:buClrTx/>
                        <a:buSzTx/>
                        <a:buFontTx/>
                        <a:buNone/>
                        <a:defRPr/>
                      </a:pPr>
                      <a:r>
                        <a:rPr lang="en-US" altLang="zh-CN" sz="2000" b="1" smtClean="0">
                          <a:solidFill>
                            <a:schemeClr val="tx1">
                              <a:lumMod val="95000"/>
                              <a:lumOff val="5000"/>
                            </a:schemeClr>
                          </a:solidFill>
                          <a:latin typeface="Arial" pitchFamily="34" charset="0"/>
                          <a:ea typeface="微软雅黑" pitchFamily="34" charset="-122"/>
                          <a:cs typeface="Arial" pitchFamily="34" charset="0"/>
                        </a:rPr>
                        <a:t>5.4.2</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：对初发的</a:t>
                      </a:r>
                      <a:r>
                        <a:rPr lang="en-US" altLang="zh-CN" sz="2000" b="1" smtClean="0">
                          <a:solidFill>
                            <a:schemeClr val="tx1">
                              <a:lumMod val="95000"/>
                              <a:lumOff val="5000"/>
                            </a:schemeClr>
                          </a:solidFill>
                          <a:latin typeface="Arial" pitchFamily="34" charset="0"/>
                          <a:ea typeface="微软雅黑" pitchFamily="34" charset="-122"/>
                          <a:cs typeface="Arial" pitchFamily="34" charset="0"/>
                        </a:rPr>
                        <a:t>MCD</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肾病综合征患者，</a:t>
                      </a:r>
                      <a:r>
                        <a:rPr lang="zh-CN" altLang="en-US" sz="2000" b="1" baseline="0" smtClean="0">
                          <a:solidFill>
                            <a:srgbClr val="C00000"/>
                          </a:solidFill>
                          <a:latin typeface="Arial" pitchFamily="34" charset="0"/>
                          <a:ea typeface="微软雅黑" pitchFamily="34" charset="-122"/>
                          <a:cs typeface="Arial" pitchFamily="34" charset="0"/>
                        </a:rPr>
                        <a:t>建议</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无需使用他汀类药物治疗高脂血症，血压正常者无需使用血管紧张素转换酶抑制剂（</a:t>
                      </a:r>
                      <a:r>
                        <a:rPr lang="en-US" altLang="zh-CN" sz="2000" b="1" smtClean="0">
                          <a:solidFill>
                            <a:schemeClr val="tx1">
                              <a:lumMod val="95000"/>
                              <a:lumOff val="5000"/>
                            </a:schemeClr>
                          </a:solidFill>
                          <a:latin typeface="Arial" pitchFamily="34" charset="0"/>
                          <a:ea typeface="微软雅黑" pitchFamily="34" charset="-122"/>
                          <a:cs typeface="Arial" pitchFamily="34" charset="0"/>
                        </a:rPr>
                        <a:t>ACEI</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）和血管紧张素受体拮抗剂（</a:t>
                      </a:r>
                      <a:r>
                        <a:rPr lang="en-US" altLang="zh-CN" sz="2000" b="1" smtClean="0">
                          <a:solidFill>
                            <a:schemeClr val="tx1">
                              <a:lumMod val="95000"/>
                              <a:lumOff val="5000"/>
                            </a:schemeClr>
                          </a:solidFill>
                          <a:latin typeface="Arial" pitchFamily="34" charset="0"/>
                          <a:ea typeface="微软雅黑" pitchFamily="34" charset="-122"/>
                          <a:cs typeface="Arial" pitchFamily="34" charset="0"/>
                        </a:rPr>
                        <a:t>ARB</a:t>
                      </a:r>
                      <a:r>
                        <a:rPr lang="zh-CN" altLang="en-US" sz="2000" b="1" smtClean="0">
                          <a:solidFill>
                            <a:schemeClr val="tx1">
                              <a:lumMod val="95000"/>
                              <a:lumOff val="5000"/>
                            </a:schemeClr>
                          </a:solidFill>
                          <a:latin typeface="Arial" pitchFamily="34" charset="0"/>
                          <a:ea typeface="微软雅黑" pitchFamily="34" charset="-122"/>
                          <a:cs typeface="Arial" pitchFamily="34" charset="0"/>
                        </a:rPr>
                        <a:t>）来减少尿蛋白</a:t>
                      </a:r>
                      <a:r>
                        <a:rPr lang="zh-CN" altLang="en-US" sz="2000" b="1" smtClean="0">
                          <a:solidFill>
                            <a:srgbClr val="0070C0"/>
                          </a:solidFill>
                          <a:latin typeface="Arial" pitchFamily="34" charset="0"/>
                          <a:ea typeface="微软雅黑" pitchFamily="34" charset="-122"/>
                          <a:cs typeface="Arial" pitchFamily="34" charset="0"/>
                        </a:rPr>
                        <a:t>（</a:t>
                      </a:r>
                      <a:r>
                        <a:rPr lang="en-US" altLang="zh-CN" sz="2000" b="1" smtClean="0">
                          <a:solidFill>
                            <a:srgbClr val="0070C0"/>
                          </a:solidFill>
                          <a:latin typeface="Arial" pitchFamily="34" charset="0"/>
                          <a:ea typeface="微软雅黑" pitchFamily="34" charset="-122"/>
                          <a:cs typeface="Arial" pitchFamily="34" charset="0"/>
                        </a:rPr>
                        <a:t>2D</a:t>
                      </a:r>
                      <a:r>
                        <a:rPr lang="zh-CN" altLang="en-US" sz="2000" b="1" smtClean="0">
                          <a:solidFill>
                            <a:srgbClr val="0070C0"/>
                          </a:solidFill>
                          <a:latin typeface="Arial" pitchFamily="34" charset="0"/>
                          <a:ea typeface="微软雅黑" pitchFamily="34" charset="-122"/>
                          <a:cs typeface="Arial" pitchFamily="34" charset="0"/>
                        </a:rPr>
                        <a:t>）</a:t>
                      </a:r>
                      <a:endParaRPr lang="en-US" altLang="zh-CN" sz="2000" b="1" baseline="0" smtClean="0">
                        <a:solidFill>
                          <a:srgbClr val="0070C0"/>
                        </a:solidFill>
                        <a:latin typeface="Arial" pitchFamily="34" charset="0"/>
                        <a:ea typeface="微软雅黑" pitchFamily="34" charset="-122"/>
                        <a:cs typeface="Arial" pitchFamily="34" charset="0"/>
                      </a:endParaRPr>
                    </a:p>
                  </a:txBody>
                  <a:tcPr anchor="ctr">
                    <a:lnL>
                      <a:noFill/>
                    </a:lnL>
                    <a:lnR>
                      <a:noFill/>
                    </a:lnR>
                    <a:lnT>
                      <a:noFill/>
                    </a:lnT>
                    <a:lnB w="12700" cap="flat" cmpd="sng" algn="ctr">
                      <a:solidFill>
                        <a:srgbClr val="E36C09"/>
                      </a:solidFill>
                      <a:prstDash val="solid"/>
                      <a:round/>
                      <a:headEnd type="none" w="med" len="med"/>
                      <a:tailEnd type="none" w="med" len="med"/>
                    </a:lnB>
                    <a:lnTlToBr>
                      <a:noFill/>
                    </a:lnTlToBr>
                    <a:lnBlToTr>
                      <a:noFill/>
                    </a:lnBlToTr>
                    <a:solidFill>
                      <a:schemeClr val="bg1">
                        <a:lumMod val="85000"/>
                      </a:schemeClr>
                    </a:solidFill>
                  </a:tcPr>
                </a:tc>
              </a:tr>
            </a:tbl>
          </a:graphicData>
        </a:graphic>
      </p:graphicFrame>
      <p:pic>
        <p:nvPicPr>
          <p:cNvPr id="5"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249238" y="115888"/>
            <a:ext cx="1270000" cy="1160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94220497"/>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2" name="标题 1"/>
          <p:cNvSpPr txBox="1"/>
          <p:nvPr/>
        </p:nvSpPr>
        <p:spPr bwMode="auto">
          <a:xfrm>
            <a:off x="457200" y="115888"/>
            <a:ext cx="8229600" cy="706437"/>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defPPr>
              <a:defRPr lang="zh-CN"/>
            </a:defPPr>
            <a:lvl1pPr algn="ctr" rtl="0" eaLnBrk="0" fontAlgn="base" hangingPunct="0">
              <a:spcBef>
                <a:spcPct val="0"/>
              </a:spcBef>
              <a:spcAft>
                <a:spcPct val="0"/>
              </a:spcAft>
              <a:defRPr sz="3200" b="1" kern="1200">
                <a:solidFill>
                  <a:schemeClr val="tx1"/>
                </a:solidFill>
                <a:latin typeface="Arial" pitchFamily="34" charset="0"/>
                <a:ea typeface="微软雅黑" pitchFamily="34" charset="-122"/>
                <a:cs typeface="Arial" pitchFamily="34" charset="0"/>
              </a:defRPr>
            </a:lvl1pPr>
            <a:lvl2pPr marL="457200" algn="ctr" rtl="0" eaLnBrk="0" fontAlgn="base" hangingPunct="0">
              <a:spcBef>
                <a:spcPct val="0"/>
              </a:spcBef>
              <a:spcAft>
                <a:spcPct val="0"/>
              </a:spcAft>
              <a:defRPr sz="3200" b="1" kern="1200">
                <a:solidFill>
                  <a:schemeClr val="tx1"/>
                </a:solidFill>
                <a:latin typeface="Arial"/>
                <a:ea typeface="微软雅黑"/>
                <a:cs typeface="Arial"/>
              </a:defRPr>
            </a:lvl2pPr>
            <a:lvl3pPr marL="914400" algn="ctr" rtl="0" eaLnBrk="0" fontAlgn="base" hangingPunct="0">
              <a:spcBef>
                <a:spcPct val="0"/>
              </a:spcBef>
              <a:spcAft>
                <a:spcPct val="0"/>
              </a:spcAft>
              <a:defRPr sz="3200" b="1" kern="1200">
                <a:solidFill>
                  <a:schemeClr val="tx1"/>
                </a:solidFill>
                <a:latin typeface="Arial"/>
                <a:ea typeface="微软雅黑"/>
                <a:cs typeface="Arial"/>
              </a:defRPr>
            </a:lvl3pPr>
            <a:lvl4pPr marL="1371600" algn="ctr" rtl="0" eaLnBrk="0" fontAlgn="base" hangingPunct="0">
              <a:spcBef>
                <a:spcPct val="0"/>
              </a:spcBef>
              <a:spcAft>
                <a:spcPct val="0"/>
              </a:spcAft>
              <a:defRPr sz="3200" b="1" kern="1200">
                <a:solidFill>
                  <a:schemeClr val="tx1"/>
                </a:solidFill>
                <a:latin typeface="Arial"/>
                <a:ea typeface="微软雅黑"/>
                <a:cs typeface="Arial"/>
              </a:defRPr>
            </a:lvl4pPr>
            <a:lvl5pPr marL="1828800" algn="ctr" rtl="0" eaLnBrk="0" fontAlgn="base" hangingPunct="0">
              <a:spcBef>
                <a:spcPct val="0"/>
              </a:spcBef>
              <a:spcAft>
                <a:spcPct val="0"/>
              </a:spcAft>
              <a:defRPr sz="3200" b="1" kern="1200">
                <a:solidFill>
                  <a:schemeClr val="tx1"/>
                </a:solidFill>
                <a:latin typeface="Arial"/>
                <a:ea typeface="微软雅黑"/>
                <a:cs typeface="Arial"/>
              </a:defRPr>
            </a:lvl5pPr>
            <a:lvl6pPr marL="457200" algn="ctr" defTabSz="914400" rtl="0" eaLnBrk="1" fontAlgn="base" latinLnBrk="0" hangingPunct="1">
              <a:spcBef>
                <a:spcPct val="0"/>
              </a:spcBef>
              <a:spcAft>
                <a:spcPct val="0"/>
              </a:spcAft>
              <a:defRPr sz="3200" b="1" kern="1200">
                <a:solidFill>
                  <a:schemeClr val="tx1"/>
                </a:solidFill>
                <a:latin typeface="Arial"/>
                <a:ea typeface="微软雅黑"/>
                <a:cs typeface="Arial"/>
              </a:defRPr>
            </a:lvl6pPr>
            <a:lvl7pPr marL="914400" algn="ctr" defTabSz="914400" rtl="0" eaLnBrk="1" fontAlgn="base" latinLnBrk="0" hangingPunct="1">
              <a:spcBef>
                <a:spcPct val="0"/>
              </a:spcBef>
              <a:spcAft>
                <a:spcPct val="0"/>
              </a:spcAft>
              <a:defRPr sz="3200" b="1" kern="1200">
                <a:solidFill>
                  <a:schemeClr val="tx1"/>
                </a:solidFill>
                <a:latin typeface="Arial"/>
                <a:ea typeface="微软雅黑"/>
                <a:cs typeface="Arial"/>
              </a:defRPr>
            </a:lvl7pPr>
            <a:lvl8pPr marL="1371600" algn="ctr" defTabSz="914400" rtl="0" eaLnBrk="1" fontAlgn="base" latinLnBrk="0" hangingPunct="1">
              <a:spcBef>
                <a:spcPct val="0"/>
              </a:spcBef>
              <a:spcAft>
                <a:spcPct val="0"/>
              </a:spcAft>
              <a:defRPr sz="3200" b="1" kern="1200">
                <a:solidFill>
                  <a:schemeClr val="tx1"/>
                </a:solidFill>
                <a:latin typeface="Arial"/>
                <a:ea typeface="微软雅黑"/>
                <a:cs typeface="Arial"/>
              </a:defRPr>
            </a:lvl8pPr>
            <a:lvl9pPr marL="1828800" algn="ctr" defTabSz="914400" rtl="0" eaLnBrk="1" fontAlgn="base" latinLnBrk="0" hangingPunct="1">
              <a:spcBef>
                <a:spcPct val="0"/>
              </a:spcBef>
              <a:spcAft>
                <a:spcPct val="0"/>
              </a:spcAft>
              <a:defRPr sz="3200" b="1" kern="1200">
                <a:solidFill>
                  <a:schemeClr val="tx1"/>
                </a:solidFill>
                <a:latin typeface="Arial"/>
                <a:ea typeface="微软雅黑"/>
                <a:cs typeface="Arial"/>
              </a:defRPr>
            </a:lvl9pPr>
          </a:lstStyle>
          <a:p>
            <a:r>
              <a:rPr lang="zh-CN" altLang="en-US" smtClean="0"/>
              <a:t>成人</a:t>
            </a:r>
            <a:r>
              <a:rPr lang="en-US" altLang="zh-CN" smtClean="0"/>
              <a:t>MCD</a:t>
            </a:r>
            <a:r>
              <a:rPr lang="zh-CN" altLang="en-US" smtClean="0"/>
              <a:t>治疗流程图</a:t>
            </a:r>
          </a:p>
        </p:txBody>
      </p:sp>
      <p:sp>
        <p:nvSpPr>
          <p:cNvPr id="4" name="圆角矩形 3"/>
          <p:cNvSpPr/>
          <p:nvPr/>
        </p:nvSpPr>
        <p:spPr>
          <a:xfrm>
            <a:off x="3419872" y="836712"/>
            <a:ext cx="1512168" cy="288032"/>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charset="-122"/>
                <a:cs typeface="+mn-cs"/>
              </a:defRPr>
            </a:lvl1pPr>
            <a:lvl2pPr marL="457200" algn="l" rtl="0" fontAlgn="base">
              <a:spcBef>
                <a:spcPct val="0"/>
              </a:spcBef>
              <a:spcAft>
                <a:spcPct val="0"/>
              </a:spcAft>
              <a:defRPr kern="1200">
                <a:solidFill>
                  <a:srgbClr val="FFFFFF"/>
                </a:solidFill>
                <a:latin typeface="Calibri"/>
                <a:ea typeface="宋体" charset="-122"/>
                <a:cs typeface="+mn-cs"/>
              </a:defRPr>
            </a:lvl2pPr>
            <a:lvl3pPr marL="914400" algn="l" rtl="0" fontAlgn="base">
              <a:spcBef>
                <a:spcPct val="0"/>
              </a:spcBef>
              <a:spcAft>
                <a:spcPct val="0"/>
              </a:spcAft>
              <a:defRPr kern="1200">
                <a:solidFill>
                  <a:srgbClr val="FFFFFF"/>
                </a:solidFill>
                <a:latin typeface="Calibri"/>
                <a:ea typeface="宋体" charset="-122"/>
                <a:cs typeface="+mn-cs"/>
              </a:defRPr>
            </a:lvl3pPr>
            <a:lvl4pPr marL="1371600" algn="l" rtl="0" fontAlgn="base">
              <a:spcBef>
                <a:spcPct val="0"/>
              </a:spcBef>
              <a:spcAft>
                <a:spcPct val="0"/>
              </a:spcAft>
              <a:defRPr kern="1200">
                <a:solidFill>
                  <a:srgbClr val="FFFFFF"/>
                </a:solidFill>
                <a:latin typeface="Calibri"/>
                <a:ea typeface="宋体" charset="-122"/>
                <a:cs typeface="+mn-cs"/>
              </a:defRPr>
            </a:lvl4pPr>
            <a:lvl5pPr marL="1828800" algn="l" rtl="0" fontAlgn="base">
              <a:spcBef>
                <a:spcPct val="0"/>
              </a:spcBef>
              <a:spcAft>
                <a:spcPct val="0"/>
              </a:spcAft>
              <a:defRPr kern="1200">
                <a:solidFill>
                  <a:srgbClr val="FFFFFF"/>
                </a:solidFill>
                <a:latin typeface="Calibri"/>
                <a:ea typeface="宋体" charset="-122"/>
                <a:cs typeface="+mn-cs"/>
              </a:defRPr>
            </a:lvl5pPr>
            <a:lvl6pPr marL="2286000" algn="l" defTabSz="914400" rtl="0" eaLnBrk="1" latinLnBrk="0" hangingPunct="1">
              <a:defRPr kern="1200">
                <a:solidFill>
                  <a:srgbClr val="FFFFFF"/>
                </a:solidFill>
                <a:latin typeface="Calibri"/>
                <a:ea typeface="宋体" charset="-122"/>
                <a:cs typeface="+mn-cs"/>
              </a:defRPr>
            </a:lvl6pPr>
            <a:lvl7pPr marL="2743200" algn="l" defTabSz="914400" rtl="0" eaLnBrk="1" latinLnBrk="0" hangingPunct="1">
              <a:defRPr kern="1200">
                <a:solidFill>
                  <a:srgbClr val="FFFFFF"/>
                </a:solidFill>
                <a:latin typeface="Calibri"/>
                <a:ea typeface="宋体" charset="-122"/>
                <a:cs typeface="+mn-cs"/>
              </a:defRPr>
            </a:lvl7pPr>
            <a:lvl8pPr marL="3200400" algn="l" defTabSz="914400" rtl="0" eaLnBrk="1" latinLnBrk="0" hangingPunct="1">
              <a:defRPr kern="1200">
                <a:solidFill>
                  <a:srgbClr val="FFFFFF"/>
                </a:solidFill>
                <a:latin typeface="Calibri"/>
                <a:ea typeface="宋体" charset="-122"/>
                <a:cs typeface="+mn-cs"/>
              </a:defRPr>
            </a:lvl8pPr>
            <a:lvl9pPr marL="3657600" algn="l" defTabSz="914400" rtl="0" eaLnBrk="1" latinLnBrk="0" hangingPunct="1">
              <a:defRPr kern="1200">
                <a:solidFill>
                  <a:srgbClr val="FFFFFF"/>
                </a:solidFill>
                <a:latin typeface="Calibri"/>
                <a:ea typeface="宋体" charset="-122"/>
                <a:cs typeface="+mn-cs"/>
              </a:defRPr>
            </a:lvl9pPr>
          </a:lstStyle>
          <a:p>
            <a:pPr algn="ctr"/>
            <a:r>
              <a:rPr lang="zh-CN" altLang="en-US" sz="1400" b="1" smtClean="0">
                <a:solidFill>
                  <a:srgbClr val="C00000"/>
                </a:solidFill>
                <a:latin typeface="Arial" pitchFamily="34" charset="0"/>
                <a:ea typeface="微软雅黑" pitchFamily="34" charset="-122"/>
                <a:cs typeface="Arial" pitchFamily="34" charset="0"/>
              </a:rPr>
              <a:t>初发</a:t>
            </a:r>
            <a:r>
              <a:rPr lang="en-US" altLang="zh-CN" sz="1400" b="1" smtClean="0">
                <a:solidFill>
                  <a:srgbClr val="C00000"/>
                </a:solidFill>
                <a:latin typeface="Arial" pitchFamily="34" charset="0"/>
                <a:ea typeface="微软雅黑" pitchFamily="34" charset="-122"/>
                <a:cs typeface="Arial" pitchFamily="34" charset="0"/>
              </a:rPr>
              <a:t>MCD</a:t>
            </a:r>
            <a:endParaRPr lang="zh-CN" altLang="en-US" sz="1400" b="1">
              <a:solidFill>
                <a:srgbClr val="C00000"/>
              </a:solidFill>
              <a:latin typeface="Arial" pitchFamily="34" charset="0"/>
              <a:ea typeface="微软雅黑" pitchFamily="34" charset="-122"/>
              <a:cs typeface="Arial" pitchFamily="34" charset="0"/>
            </a:endParaRPr>
          </a:p>
        </p:txBody>
      </p:sp>
      <p:cxnSp>
        <p:nvCxnSpPr>
          <p:cNvPr id="6" name="直接连接符 5"/>
          <p:cNvCxnSpPr/>
          <p:nvPr/>
        </p:nvCxnSpPr>
        <p:spPr>
          <a:xfrm flipH="1">
            <a:off x="3995936" y="1124744"/>
            <a:ext cx="0" cy="72008"/>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83568" y="1196752"/>
            <a:ext cx="4824536"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14" name="圆角矩形 13"/>
          <p:cNvSpPr/>
          <p:nvPr/>
        </p:nvSpPr>
        <p:spPr>
          <a:xfrm>
            <a:off x="4211960" y="1412776"/>
            <a:ext cx="2664296" cy="648072"/>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charset="-122"/>
                <a:cs typeface="+mn-cs"/>
              </a:defRPr>
            </a:lvl1pPr>
            <a:lvl2pPr marL="457200" algn="l" rtl="0" fontAlgn="base">
              <a:spcBef>
                <a:spcPct val="0"/>
              </a:spcBef>
              <a:spcAft>
                <a:spcPct val="0"/>
              </a:spcAft>
              <a:defRPr kern="1200">
                <a:solidFill>
                  <a:srgbClr val="FFFFFF"/>
                </a:solidFill>
                <a:latin typeface="Calibri"/>
                <a:ea typeface="宋体" charset="-122"/>
                <a:cs typeface="+mn-cs"/>
              </a:defRPr>
            </a:lvl2pPr>
            <a:lvl3pPr marL="914400" algn="l" rtl="0" fontAlgn="base">
              <a:spcBef>
                <a:spcPct val="0"/>
              </a:spcBef>
              <a:spcAft>
                <a:spcPct val="0"/>
              </a:spcAft>
              <a:defRPr kern="1200">
                <a:solidFill>
                  <a:srgbClr val="FFFFFF"/>
                </a:solidFill>
                <a:latin typeface="Calibri"/>
                <a:ea typeface="宋体" charset="-122"/>
                <a:cs typeface="+mn-cs"/>
              </a:defRPr>
            </a:lvl3pPr>
            <a:lvl4pPr marL="1371600" algn="l" rtl="0" fontAlgn="base">
              <a:spcBef>
                <a:spcPct val="0"/>
              </a:spcBef>
              <a:spcAft>
                <a:spcPct val="0"/>
              </a:spcAft>
              <a:defRPr kern="1200">
                <a:solidFill>
                  <a:srgbClr val="FFFFFF"/>
                </a:solidFill>
                <a:latin typeface="Calibri"/>
                <a:ea typeface="宋体" charset="-122"/>
                <a:cs typeface="+mn-cs"/>
              </a:defRPr>
            </a:lvl4pPr>
            <a:lvl5pPr marL="1828800" algn="l" rtl="0" fontAlgn="base">
              <a:spcBef>
                <a:spcPct val="0"/>
              </a:spcBef>
              <a:spcAft>
                <a:spcPct val="0"/>
              </a:spcAft>
              <a:defRPr kern="1200">
                <a:solidFill>
                  <a:srgbClr val="FFFFFF"/>
                </a:solidFill>
                <a:latin typeface="Calibri"/>
                <a:ea typeface="宋体" charset="-122"/>
                <a:cs typeface="+mn-cs"/>
              </a:defRPr>
            </a:lvl5pPr>
            <a:lvl6pPr marL="2286000" algn="l" defTabSz="914400" rtl="0" eaLnBrk="1" latinLnBrk="0" hangingPunct="1">
              <a:defRPr kern="1200">
                <a:solidFill>
                  <a:srgbClr val="FFFFFF"/>
                </a:solidFill>
                <a:latin typeface="Calibri"/>
                <a:ea typeface="宋体" charset="-122"/>
                <a:cs typeface="+mn-cs"/>
              </a:defRPr>
            </a:lvl6pPr>
            <a:lvl7pPr marL="2743200" algn="l" defTabSz="914400" rtl="0" eaLnBrk="1" latinLnBrk="0" hangingPunct="1">
              <a:defRPr kern="1200">
                <a:solidFill>
                  <a:srgbClr val="FFFFFF"/>
                </a:solidFill>
                <a:latin typeface="Calibri"/>
                <a:ea typeface="宋体" charset="-122"/>
                <a:cs typeface="+mn-cs"/>
              </a:defRPr>
            </a:lvl7pPr>
            <a:lvl8pPr marL="3200400" algn="l" defTabSz="914400" rtl="0" eaLnBrk="1" latinLnBrk="0" hangingPunct="1">
              <a:defRPr kern="1200">
                <a:solidFill>
                  <a:srgbClr val="FFFFFF"/>
                </a:solidFill>
                <a:latin typeface="Calibri"/>
                <a:ea typeface="宋体" charset="-122"/>
                <a:cs typeface="+mn-cs"/>
              </a:defRPr>
            </a:lvl8pPr>
            <a:lvl9pPr marL="3657600" algn="l" defTabSz="914400" rtl="0" eaLnBrk="1" latinLnBrk="0" hangingPunct="1">
              <a:defRPr kern="1200">
                <a:solidFill>
                  <a:srgbClr val="FFFFFF"/>
                </a:solidFill>
                <a:latin typeface="Calibri"/>
                <a:ea typeface="宋体" charset="-122"/>
                <a:cs typeface="+mn-cs"/>
              </a:defRPr>
            </a:lvl9pPr>
          </a:lstStyle>
          <a:p>
            <a:r>
              <a:rPr lang="zh-CN" altLang="en-US" sz="1100" smtClean="0">
                <a:solidFill>
                  <a:schemeClr val="tx1">
                    <a:lumMod val="95000"/>
                    <a:lumOff val="5000"/>
                  </a:schemeClr>
                </a:solidFill>
                <a:latin typeface="Arial" pitchFamily="34" charset="0"/>
                <a:ea typeface="微软雅黑" pitchFamily="34" charset="-122"/>
                <a:cs typeface="Arial" pitchFamily="34" charset="0"/>
              </a:rPr>
              <a:t>泼尼松或泼尼松龙</a:t>
            </a:r>
            <a:r>
              <a:rPr lang="en-US" altLang="zh-CN" sz="1100" smtClean="0">
                <a:solidFill>
                  <a:schemeClr val="tx1">
                    <a:lumMod val="95000"/>
                    <a:lumOff val="5000"/>
                  </a:schemeClr>
                </a:solidFill>
                <a:latin typeface="Arial" pitchFamily="34" charset="0"/>
                <a:ea typeface="微软雅黑" pitchFamily="34" charset="-122"/>
                <a:cs typeface="Arial" pitchFamily="34" charset="0"/>
                <a:sym typeface="Wingdings" pitchFamily="2" charset="2"/>
              </a:rPr>
              <a:t>:</a:t>
            </a:r>
            <a:r>
              <a:rPr lang="zh-CN" altLang="en-US" sz="1200" b="1" smtClean="0">
                <a:solidFill>
                  <a:srgbClr val="0070C0"/>
                </a:solidFill>
                <a:latin typeface="Arial" pitchFamily="34" charset="0"/>
                <a:ea typeface="微软雅黑" pitchFamily="34" charset="-122"/>
                <a:cs typeface="Arial" pitchFamily="34" charset="0"/>
                <a:sym typeface="Wingdings" pitchFamily="2" charset="2"/>
              </a:rPr>
              <a:t>（</a:t>
            </a:r>
            <a:r>
              <a:rPr lang="en-US" altLang="zh-CN" sz="1200" b="1" smtClean="0">
                <a:solidFill>
                  <a:srgbClr val="0070C0"/>
                </a:solidFill>
                <a:latin typeface="Arial" pitchFamily="34" charset="0"/>
                <a:ea typeface="微软雅黑" pitchFamily="34" charset="-122"/>
                <a:cs typeface="Arial" pitchFamily="34" charset="0"/>
                <a:sym typeface="Wingdings" pitchFamily="2" charset="2"/>
              </a:rPr>
              <a:t>2C</a:t>
            </a:r>
            <a:r>
              <a:rPr lang="zh-CN" altLang="en-US" sz="1200" b="1" smtClean="0">
                <a:solidFill>
                  <a:srgbClr val="0070C0"/>
                </a:solidFill>
                <a:latin typeface="Arial" pitchFamily="34" charset="0"/>
                <a:ea typeface="微软雅黑" pitchFamily="34" charset="-122"/>
                <a:cs typeface="Arial" pitchFamily="34" charset="0"/>
                <a:sym typeface="Wingdings" pitchFamily="2" charset="2"/>
              </a:rPr>
              <a:t>）</a:t>
            </a:r>
            <a:endParaRPr lang="en-US" altLang="zh-CN" sz="1100" b="1" smtClean="0">
              <a:solidFill>
                <a:srgbClr val="0070C0"/>
              </a:solidFill>
              <a:latin typeface="Arial" pitchFamily="34" charset="0"/>
              <a:ea typeface="微软雅黑" pitchFamily="34" charset="-122"/>
              <a:cs typeface="Arial" pitchFamily="34" charset="0"/>
            </a:endParaRPr>
          </a:p>
          <a:p>
            <a:r>
              <a:rPr lang="en-US" altLang="zh-CN" sz="1100" smtClean="0">
                <a:solidFill>
                  <a:schemeClr val="tx1">
                    <a:lumMod val="95000"/>
                    <a:lumOff val="5000"/>
                  </a:schemeClr>
                </a:solidFill>
                <a:latin typeface="Arial" pitchFamily="34" charset="0"/>
                <a:ea typeface="微软雅黑" pitchFamily="34" charset="-122"/>
                <a:cs typeface="Arial" pitchFamily="34" charset="0"/>
              </a:rPr>
              <a:t>1mg/kg/d,Max:80mg/d</a:t>
            </a:r>
            <a:r>
              <a:rPr lang="zh-CN" altLang="en-US" sz="1100" smtClean="0">
                <a:solidFill>
                  <a:schemeClr val="tx1">
                    <a:lumMod val="95000"/>
                    <a:lumOff val="5000"/>
                  </a:schemeClr>
                </a:solidFill>
                <a:latin typeface="Arial" pitchFamily="34" charset="0"/>
                <a:ea typeface="微软雅黑" pitchFamily="34" charset="-122"/>
                <a:cs typeface="Arial" pitchFamily="34" charset="0"/>
              </a:rPr>
              <a:t>，</a:t>
            </a:r>
            <a:endParaRPr lang="en-US" altLang="zh-CN" sz="1100" smtClean="0">
              <a:solidFill>
                <a:schemeClr val="tx1">
                  <a:lumMod val="95000"/>
                  <a:lumOff val="5000"/>
                </a:schemeClr>
              </a:solidFill>
              <a:latin typeface="Arial" pitchFamily="34" charset="0"/>
              <a:ea typeface="微软雅黑" pitchFamily="34" charset="-122"/>
              <a:cs typeface="Arial" pitchFamily="34" charset="0"/>
            </a:endParaRPr>
          </a:p>
          <a:p>
            <a:r>
              <a:rPr lang="en-US" altLang="zh-CN" sz="1100" smtClean="0">
                <a:solidFill>
                  <a:schemeClr val="tx1">
                    <a:lumMod val="95000"/>
                    <a:lumOff val="5000"/>
                  </a:schemeClr>
                </a:solidFill>
                <a:latin typeface="Arial" pitchFamily="34" charset="0"/>
                <a:ea typeface="微软雅黑" pitchFamily="34" charset="-122"/>
                <a:cs typeface="Arial" pitchFamily="34" charset="0"/>
              </a:rPr>
              <a:t>or </a:t>
            </a:r>
            <a:r>
              <a:rPr lang="zh-CN" altLang="en-US" sz="1100" smtClean="0">
                <a:solidFill>
                  <a:schemeClr val="tx1">
                    <a:lumMod val="95000"/>
                    <a:lumOff val="5000"/>
                  </a:schemeClr>
                </a:solidFill>
                <a:latin typeface="Arial" pitchFamily="34" charset="0"/>
                <a:ea typeface="微软雅黑" pitchFamily="34" charset="-122"/>
                <a:cs typeface="Arial" pitchFamily="34" charset="0"/>
              </a:rPr>
              <a:t>隔日 </a:t>
            </a:r>
            <a:r>
              <a:rPr lang="en-US" altLang="zh-CN" sz="1100" smtClean="0">
                <a:solidFill>
                  <a:schemeClr val="tx1">
                    <a:lumMod val="95000"/>
                    <a:lumOff val="5000"/>
                  </a:schemeClr>
                </a:solidFill>
                <a:latin typeface="Arial" pitchFamily="34" charset="0"/>
                <a:ea typeface="微软雅黑" pitchFamily="34" charset="-122"/>
                <a:cs typeface="Arial" pitchFamily="34" charset="0"/>
              </a:rPr>
              <a:t>2mg/kg/d</a:t>
            </a:r>
            <a:r>
              <a:rPr lang="zh-CN" altLang="en-US" sz="1100" smtClean="0">
                <a:solidFill>
                  <a:schemeClr val="tx1">
                    <a:lumMod val="95000"/>
                    <a:lumOff val="5000"/>
                  </a:schemeClr>
                </a:solidFill>
                <a:latin typeface="Arial" pitchFamily="34" charset="0"/>
                <a:ea typeface="微软雅黑" pitchFamily="34" charset="-122"/>
                <a:cs typeface="Arial" pitchFamily="34" charset="0"/>
              </a:rPr>
              <a:t>，</a:t>
            </a:r>
            <a:r>
              <a:rPr lang="en-US" altLang="zh-CN" sz="1100" smtClean="0">
                <a:solidFill>
                  <a:schemeClr val="tx1">
                    <a:lumMod val="95000"/>
                    <a:lumOff val="5000"/>
                  </a:schemeClr>
                </a:solidFill>
                <a:latin typeface="Arial" pitchFamily="34" charset="0"/>
                <a:ea typeface="微软雅黑" pitchFamily="34" charset="-122"/>
                <a:cs typeface="Arial" pitchFamily="34" charset="0"/>
              </a:rPr>
              <a:t>Max</a:t>
            </a:r>
            <a:r>
              <a:rPr lang="zh-CN" altLang="en-US" sz="1100" smtClean="0">
                <a:solidFill>
                  <a:schemeClr val="tx1">
                    <a:lumMod val="95000"/>
                    <a:lumOff val="5000"/>
                  </a:schemeClr>
                </a:solidFill>
                <a:latin typeface="Arial" pitchFamily="34" charset="0"/>
                <a:ea typeface="微软雅黑" pitchFamily="34" charset="-122"/>
                <a:cs typeface="Arial" pitchFamily="34" charset="0"/>
              </a:rPr>
              <a:t>：</a:t>
            </a:r>
            <a:r>
              <a:rPr lang="en-US" altLang="zh-CN" sz="1100" smtClean="0">
                <a:solidFill>
                  <a:schemeClr val="tx1">
                    <a:lumMod val="95000"/>
                    <a:lumOff val="5000"/>
                  </a:schemeClr>
                </a:solidFill>
                <a:latin typeface="Arial" pitchFamily="34" charset="0"/>
                <a:ea typeface="微软雅黑" pitchFamily="34" charset="-122"/>
                <a:cs typeface="Arial" pitchFamily="34" charset="0"/>
              </a:rPr>
              <a:t>120mg/d</a:t>
            </a:r>
            <a:endParaRPr lang="zh-CN" altLang="en-US" sz="1100">
              <a:solidFill>
                <a:schemeClr val="tx1">
                  <a:lumMod val="95000"/>
                  <a:lumOff val="5000"/>
                </a:schemeClr>
              </a:solidFill>
              <a:latin typeface="Arial" pitchFamily="34" charset="0"/>
              <a:ea typeface="微软雅黑" pitchFamily="34" charset="-122"/>
              <a:cs typeface="Arial" pitchFamily="34" charset="0"/>
            </a:endParaRPr>
          </a:p>
        </p:txBody>
      </p:sp>
      <p:sp>
        <p:nvSpPr>
          <p:cNvPr id="17" name="TextBox 16"/>
          <p:cNvSpPr txBox="1"/>
          <p:nvPr/>
        </p:nvSpPr>
        <p:spPr>
          <a:xfrm>
            <a:off x="5580112" y="1124744"/>
            <a:ext cx="2160240" cy="261610"/>
          </a:xfrm>
          <a:prstGeom prst="rect">
            <a:avLst/>
          </a:prstGeom>
          <a:noFill/>
          <a:ln w="28575">
            <a:noFill/>
          </a:ln>
        </p:spPr>
        <p:txBody>
          <a:bodyPr wrap="square" rtlCol="0">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algn="ctr"/>
            <a:r>
              <a:rPr lang="zh-CN" altLang="en-US" sz="1100" b="1" smtClean="0">
                <a:solidFill>
                  <a:srgbClr val="CC0066"/>
                </a:solidFill>
                <a:latin typeface="Arial" pitchFamily="34" charset="0"/>
                <a:ea typeface="微软雅黑" pitchFamily="34" charset="-122"/>
                <a:cs typeface="Arial" pitchFamily="34" charset="0"/>
              </a:rPr>
              <a:t>糖皮质激素起始治疗</a:t>
            </a:r>
            <a:r>
              <a:rPr lang="zh-CN" altLang="en-US" sz="1100" b="1" smtClean="0">
                <a:solidFill>
                  <a:srgbClr val="0070C0"/>
                </a:solidFill>
                <a:latin typeface="Arial" pitchFamily="34" charset="0"/>
                <a:ea typeface="微软雅黑" pitchFamily="34" charset="-122"/>
                <a:cs typeface="Arial" pitchFamily="34" charset="0"/>
              </a:rPr>
              <a:t>（</a:t>
            </a:r>
            <a:r>
              <a:rPr lang="en-US" altLang="zh-CN" sz="1100" b="1" smtClean="0">
                <a:solidFill>
                  <a:srgbClr val="0070C0"/>
                </a:solidFill>
                <a:latin typeface="Arial" pitchFamily="34" charset="0"/>
                <a:ea typeface="微软雅黑" pitchFamily="34" charset="-122"/>
                <a:cs typeface="Arial" pitchFamily="34" charset="0"/>
              </a:rPr>
              <a:t>1C</a:t>
            </a:r>
            <a:r>
              <a:rPr lang="zh-CN" altLang="en-US" sz="1100" b="1">
                <a:solidFill>
                  <a:srgbClr val="0070C0"/>
                </a:solidFill>
                <a:latin typeface="Arial" pitchFamily="34" charset="0"/>
                <a:ea typeface="微软雅黑" pitchFamily="34" charset="-122"/>
                <a:cs typeface="Arial" pitchFamily="34" charset="0"/>
              </a:rPr>
              <a:t>）</a:t>
            </a:r>
          </a:p>
        </p:txBody>
      </p:sp>
      <p:cxnSp>
        <p:nvCxnSpPr>
          <p:cNvPr id="21" name="直接连接符 20"/>
          <p:cNvCxnSpPr/>
          <p:nvPr/>
        </p:nvCxnSpPr>
        <p:spPr>
          <a:xfrm>
            <a:off x="2699792" y="2231368"/>
            <a:ext cx="4392488"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flipH="1">
            <a:off x="2703519" y="2231368"/>
            <a:ext cx="0" cy="198966"/>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flipH="1">
            <a:off x="7096007" y="2221843"/>
            <a:ext cx="0" cy="180000"/>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27" name="圆角矩形 26"/>
          <p:cNvSpPr/>
          <p:nvPr/>
        </p:nvSpPr>
        <p:spPr>
          <a:xfrm>
            <a:off x="1907704" y="2428094"/>
            <a:ext cx="1872208" cy="327916"/>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charset="-122"/>
                <a:cs typeface="+mn-cs"/>
              </a:defRPr>
            </a:lvl1pPr>
            <a:lvl2pPr marL="457200" algn="l" rtl="0" fontAlgn="base">
              <a:spcBef>
                <a:spcPct val="0"/>
              </a:spcBef>
              <a:spcAft>
                <a:spcPct val="0"/>
              </a:spcAft>
              <a:defRPr kern="1200">
                <a:solidFill>
                  <a:srgbClr val="FFFFFF"/>
                </a:solidFill>
                <a:latin typeface="Calibri"/>
                <a:ea typeface="宋体" charset="-122"/>
                <a:cs typeface="+mn-cs"/>
              </a:defRPr>
            </a:lvl2pPr>
            <a:lvl3pPr marL="914400" algn="l" rtl="0" fontAlgn="base">
              <a:spcBef>
                <a:spcPct val="0"/>
              </a:spcBef>
              <a:spcAft>
                <a:spcPct val="0"/>
              </a:spcAft>
              <a:defRPr kern="1200">
                <a:solidFill>
                  <a:srgbClr val="FFFFFF"/>
                </a:solidFill>
                <a:latin typeface="Calibri"/>
                <a:ea typeface="宋体" charset="-122"/>
                <a:cs typeface="+mn-cs"/>
              </a:defRPr>
            </a:lvl3pPr>
            <a:lvl4pPr marL="1371600" algn="l" rtl="0" fontAlgn="base">
              <a:spcBef>
                <a:spcPct val="0"/>
              </a:spcBef>
              <a:spcAft>
                <a:spcPct val="0"/>
              </a:spcAft>
              <a:defRPr kern="1200">
                <a:solidFill>
                  <a:srgbClr val="FFFFFF"/>
                </a:solidFill>
                <a:latin typeface="Calibri"/>
                <a:ea typeface="宋体" charset="-122"/>
                <a:cs typeface="+mn-cs"/>
              </a:defRPr>
            </a:lvl4pPr>
            <a:lvl5pPr marL="1828800" algn="l" rtl="0" fontAlgn="base">
              <a:spcBef>
                <a:spcPct val="0"/>
              </a:spcBef>
              <a:spcAft>
                <a:spcPct val="0"/>
              </a:spcAft>
              <a:defRPr kern="1200">
                <a:solidFill>
                  <a:srgbClr val="FFFFFF"/>
                </a:solidFill>
                <a:latin typeface="Calibri"/>
                <a:ea typeface="宋体" charset="-122"/>
                <a:cs typeface="+mn-cs"/>
              </a:defRPr>
            </a:lvl5pPr>
            <a:lvl6pPr marL="2286000" algn="l" defTabSz="914400" rtl="0" eaLnBrk="1" latinLnBrk="0" hangingPunct="1">
              <a:defRPr kern="1200">
                <a:solidFill>
                  <a:srgbClr val="FFFFFF"/>
                </a:solidFill>
                <a:latin typeface="Calibri"/>
                <a:ea typeface="宋体" charset="-122"/>
                <a:cs typeface="+mn-cs"/>
              </a:defRPr>
            </a:lvl6pPr>
            <a:lvl7pPr marL="2743200" algn="l" defTabSz="914400" rtl="0" eaLnBrk="1" latinLnBrk="0" hangingPunct="1">
              <a:defRPr kern="1200">
                <a:solidFill>
                  <a:srgbClr val="FFFFFF"/>
                </a:solidFill>
                <a:latin typeface="Calibri"/>
                <a:ea typeface="宋体" charset="-122"/>
                <a:cs typeface="+mn-cs"/>
              </a:defRPr>
            </a:lvl7pPr>
            <a:lvl8pPr marL="3200400" algn="l" defTabSz="914400" rtl="0" eaLnBrk="1" latinLnBrk="0" hangingPunct="1">
              <a:defRPr kern="1200">
                <a:solidFill>
                  <a:srgbClr val="FFFFFF"/>
                </a:solidFill>
                <a:latin typeface="Calibri"/>
                <a:ea typeface="宋体" charset="-122"/>
                <a:cs typeface="+mn-cs"/>
              </a:defRPr>
            </a:lvl8pPr>
            <a:lvl9pPr marL="3657600" algn="l" defTabSz="914400" rtl="0" eaLnBrk="1" latinLnBrk="0" hangingPunct="1">
              <a:defRPr kern="1200">
                <a:solidFill>
                  <a:srgbClr val="FFFFFF"/>
                </a:solidFill>
                <a:latin typeface="Calibri"/>
                <a:ea typeface="宋体" charset="-122"/>
                <a:cs typeface="+mn-cs"/>
              </a:defRPr>
            </a:lvl9pPr>
          </a:lstStyle>
          <a:p>
            <a:pPr algn="ctr"/>
            <a:r>
              <a:rPr lang="zh-CN" altLang="en-US" sz="1100" smtClean="0">
                <a:solidFill>
                  <a:schemeClr val="tx1">
                    <a:lumMod val="95000"/>
                    <a:lumOff val="5000"/>
                  </a:schemeClr>
                </a:solidFill>
                <a:latin typeface="Arial" pitchFamily="34" charset="0"/>
                <a:ea typeface="微软雅黑" pitchFamily="34" charset="-122"/>
                <a:cs typeface="Arial" pitchFamily="34" charset="0"/>
              </a:rPr>
              <a:t>大剂量激素维持</a:t>
            </a:r>
            <a:r>
              <a:rPr lang="en-US" altLang="zh-CN" sz="1100" smtClean="0">
                <a:solidFill>
                  <a:schemeClr val="tx1">
                    <a:lumMod val="95000"/>
                    <a:lumOff val="5000"/>
                  </a:schemeClr>
                </a:solidFill>
                <a:latin typeface="Arial" pitchFamily="34" charset="0"/>
                <a:ea typeface="微软雅黑" pitchFamily="34" charset="-122"/>
                <a:cs typeface="Arial" pitchFamily="34" charset="0"/>
              </a:rPr>
              <a:t>4</a:t>
            </a:r>
            <a:r>
              <a:rPr lang="zh-CN" altLang="en-US" sz="1100" smtClean="0">
                <a:solidFill>
                  <a:schemeClr val="tx1">
                    <a:lumMod val="95000"/>
                    <a:lumOff val="5000"/>
                  </a:schemeClr>
                </a:solidFill>
                <a:latin typeface="Arial" pitchFamily="34" charset="0"/>
                <a:ea typeface="微软雅黑" pitchFamily="34" charset="-122"/>
                <a:cs typeface="Arial" pitchFamily="34" charset="0"/>
              </a:rPr>
              <a:t>周</a:t>
            </a:r>
            <a:r>
              <a:rPr lang="zh-CN" altLang="en-US" sz="1200" b="1" smtClean="0">
                <a:solidFill>
                  <a:srgbClr val="0070C0"/>
                </a:solidFill>
                <a:latin typeface="Arial" pitchFamily="34" charset="0"/>
                <a:ea typeface="微软雅黑" pitchFamily="34" charset="-122"/>
                <a:cs typeface="Arial" pitchFamily="34" charset="0"/>
              </a:rPr>
              <a:t>（</a:t>
            </a:r>
            <a:r>
              <a:rPr lang="en-US" altLang="zh-CN" sz="1200" b="1" smtClean="0">
                <a:solidFill>
                  <a:srgbClr val="0070C0"/>
                </a:solidFill>
                <a:latin typeface="Arial" pitchFamily="34" charset="0"/>
                <a:ea typeface="微软雅黑" pitchFamily="34" charset="-122"/>
                <a:cs typeface="Arial" pitchFamily="34" charset="0"/>
              </a:rPr>
              <a:t>2C</a:t>
            </a:r>
            <a:r>
              <a:rPr lang="zh-CN" altLang="en-US" sz="1200" b="1" smtClean="0">
                <a:solidFill>
                  <a:srgbClr val="0070C0"/>
                </a:solidFill>
                <a:latin typeface="Arial" pitchFamily="34" charset="0"/>
                <a:ea typeface="微软雅黑" pitchFamily="34" charset="-122"/>
                <a:cs typeface="Arial" pitchFamily="34" charset="0"/>
              </a:rPr>
              <a:t>）</a:t>
            </a:r>
          </a:p>
        </p:txBody>
      </p:sp>
      <p:sp>
        <p:nvSpPr>
          <p:cNvPr id="28" name="圆角矩形 27"/>
          <p:cNvSpPr/>
          <p:nvPr/>
        </p:nvSpPr>
        <p:spPr>
          <a:xfrm>
            <a:off x="6300192" y="2395970"/>
            <a:ext cx="1872208" cy="360040"/>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charset="-122"/>
                <a:cs typeface="+mn-cs"/>
              </a:defRPr>
            </a:lvl1pPr>
            <a:lvl2pPr marL="457200" algn="l" rtl="0" fontAlgn="base">
              <a:spcBef>
                <a:spcPct val="0"/>
              </a:spcBef>
              <a:spcAft>
                <a:spcPct val="0"/>
              </a:spcAft>
              <a:defRPr kern="1200">
                <a:solidFill>
                  <a:srgbClr val="FFFFFF"/>
                </a:solidFill>
                <a:latin typeface="Calibri"/>
                <a:ea typeface="宋体" charset="-122"/>
                <a:cs typeface="+mn-cs"/>
              </a:defRPr>
            </a:lvl2pPr>
            <a:lvl3pPr marL="914400" algn="l" rtl="0" fontAlgn="base">
              <a:spcBef>
                <a:spcPct val="0"/>
              </a:spcBef>
              <a:spcAft>
                <a:spcPct val="0"/>
              </a:spcAft>
              <a:defRPr kern="1200">
                <a:solidFill>
                  <a:srgbClr val="FFFFFF"/>
                </a:solidFill>
                <a:latin typeface="Calibri"/>
                <a:ea typeface="宋体" charset="-122"/>
                <a:cs typeface="+mn-cs"/>
              </a:defRPr>
            </a:lvl3pPr>
            <a:lvl4pPr marL="1371600" algn="l" rtl="0" fontAlgn="base">
              <a:spcBef>
                <a:spcPct val="0"/>
              </a:spcBef>
              <a:spcAft>
                <a:spcPct val="0"/>
              </a:spcAft>
              <a:defRPr kern="1200">
                <a:solidFill>
                  <a:srgbClr val="FFFFFF"/>
                </a:solidFill>
                <a:latin typeface="Calibri"/>
                <a:ea typeface="宋体" charset="-122"/>
                <a:cs typeface="+mn-cs"/>
              </a:defRPr>
            </a:lvl4pPr>
            <a:lvl5pPr marL="1828800" algn="l" rtl="0" fontAlgn="base">
              <a:spcBef>
                <a:spcPct val="0"/>
              </a:spcBef>
              <a:spcAft>
                <a:spcPct val="0"/>
              </a:spcAft>
              <a:defRPr kern="1200">
                <a:solidFill>
                  <a:srgbClr val="FFFFFF"/>
                </a:solidFill>
                <a:latin typeface="Calibri"/>
                <a:ea typeface="宋体" charset="-122"/>
                <a:cs typeface="+mn-cs"/>
              </a:defRPr>
            </a:lvl5pPr>
            <a:lvl6pPr marL="2286000" algn="l" defTabSz="914400" rtl="0" eaLnBrk="1" latinLnBrk="0" hangingPunct="1">
              <a:defRPr kern="1200">
                <a:solidFill>
                  <a:srgbClr val="FFFFFF"/>
                </a:solidFill>
                <a:latin typeface="Calibri"/>
                <a:ea typeface="宋体" charset="-122"/>
                <a:cs typeface="+mn-cs"/>
              </a:defRPr>
            </a:lvl6pPr>
            <a:lvl7pPr marL="2743200" algn="l" defTabSz="914400" rtl="0" eaLnBrk="1" latinLnBrk="0" hangingPunct="1">
              <a:defRPr kern="1200">
                <a:solidFill>
                  <a:srgbClr val="FFFFFF"/>
                </a:solidFill>
                <a:latin typeface="Calibri"/>
                <a:ea typeface="宋体" charset="-122"/>
                <a:cs typeface="+mn-cs"/>
              </a:defRPr>
            </a:lvl7pPr>
            <a:lvl8pPr marL="3200400" algn="l" defTabSz="914400" rtl="0" eaLnBrk="1" latinLnBrk="0" hangingPunct="1">
              <a:defRPr kern="1200">
                <a:solidFill>
                  <a:srgbClr val="FFFFFF"/>
                </a:solidFill>
                <a:latin typeface="Calibri"/>
                <a:ea typeface="宋体" charset="-122"/>
                <a:cs typeface="+mn-cs"/>
              </a:defRPr>
            </a:lvl8pPr>
            <a:lvl9pPr marL="3657600" algn="l" defTabSz="914400" rtl="0" eaLnBrk="1" latinLnBrk="0" hangingPunct="1">
              <a:defRPr kern="1200">
                <a:solidFill>
                  <a:srgbClr val="FFFFFF"/>
                </a:solidFill>
                <a:latin typeface="Calibri"/>
                <a:ea typeface="宋体" charset="-122"/>
                <a:cs typeface="+mn-cs"/>
              </a:defRPr>
            </a:lvl9pPr>
          </a:lstStyle>
          <a:p>
            <a:pPr algn="ctr"/>
            <a:r>
              <a:rPr lang="zh-CN" altLang="en-US" sz="1100" smtClean="0">
                <a:solidFill>
                  <a:schemeClr val="tx1">
                    <a:lumMod val="95000"/>
                    <a:lumOff val="5000"/>
                  </a:schemeClr>
                </a:solidFill>
                <a:latin typeface="Arial" pitchFamily="34" charset="0"/>
                <a:ea typeface="微软雅黑" pitchFamily="34" charset="-122"/>
                <a:cs typeface="Arial" pitchFamily="34" charset="0"/>
              </a:rPr>
              <a:t>大剂量激素维持</a:t>
            </a:r>
            <a:r>
              <a:rPr lang="en-US" altLang="zh-CN" sz="1100" smtClean="0">
                <a:solidFill>
                  <a:schemeClr val="tx1">
                    <a:lumMod val="95000"/>
                    <a:lumOff val="5000"/>
                  </a:schemeClr>
                </a:solidFill>
                <a:latin typeface="Arial" pitchFamily="34" charset="0"/>
                <a:ea typeface="微软雅黑" pitchFamily="34" charset="-122"/>
                <a:cs typeface="Arial" pitchFamily="34" charset="0"/>
              </a:rPr>
              <a:t>16</a:t>
            </a:r>
            <a:r>
              <a:rPr lang="zh-CN" altLang="en-US" sz="1100" smtClean="0">
                <a:solidFill>
                  <a:schemeClr val="tx1">
                    <a:lumMod val="95000"/>
                    <a:lumOff val="5000"/>
                  </a:schemeClr>
                </a:solidFill>
                <a:latin typeface="Arial" pitchFamily="34" charset="0"/>
                <a:ea typeface="微软雅黑" pitchFamily="34" charset="-122"/>
                <a:cs typeface="Arial" pitchFamily="34" charset="0"/>
              </a:rPr>
              <a:t>周</a:t>
            </a:r>
            <a:r>
              <a:rPr lang="zh-CN" altLang="en-US" sz="1200" b="1" smtClean="0">
                <a:solidFill>
                  <a:srgbClr val="0070C0"/>
                </a:solidFill>
                <a:latin typeface="Arial" pitchFamily="34" charset="0"/>
                <a:ea typeface="微软雅黑" pitchFamily="34" charset="-122"/>
                <a:cs typeface="Arial" pitchFamily="34" charset="0"/>
              </a:rPr>
              <a:t>（</a:t>
            </a:r>
            <a:r>
              <a:rPr lang="en-US" altLang="zh-CN" sz="1200" b="1" smtClean="0">
                <a:solidFill>
                  <a:srgbClr val="0070C0"/>
                </a:solidFill>
                <a:latin typeface="Arial" pitchFamily="34" charset="0"/>
                <a:ea typeface="微软雅黑" pitchFamily="34" charset="-122"/>
                <a:cs typeface="Arial" pitchFamily="34" charset="0"/>
              </a:rPr>
              <a:t>2C</a:t>
            </a:r>
            <a:r>
              <a:rPr lang="zh-CN" altLang="en-US" sz="1200" b="1" smtClean="0">
                <a:solidFill>
                  <a:srgbClr val="0070C0"/>
                </a:solidFill>
                <a:latin typeface="Arial" pitchFamily="34" charset="0"/>
                <a:ea typeface="微软雅黑" pitchFamily="34" charset="-122"/>
                <a:cs typeface="Arial" pitchFamily="34" charset="0"/>
              </a:rPr>
              <a:t>）</a:t>
            </a:r>
          </a:p>
        </p:txBody>
      </p:sp>
      <p:sp>
        <p:nvSpPr>
          <p:cNvPr id="29" name="TextBox 28"/>
          <p:cNvSpPr txBox="1"/>
          <p:nvPr/>
        </p:nvSpPr>
        <p:spPr>
          <a:xfrm>
            <a:off x="2915816" y="2204864"/>
            <a:ext cx="1080120" cy="253916"/>
          </a:xfrm>
          <a:prstGeom prst="rect">
            <a:avLst/>
          </a:prstGeom>
          <a:noFill/>
          <a:ln w="28575">
            <a:noFill/>
          </a:ln>
        </p:spPr>
        <p:txBody>
          <a:bodyPr wrap="square" rtlCol="0">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r>
              <a:rPr lang="zh-CN" altLang="en-US" sz="1050" b="1" smtClean="0">
                <a:solidFill>
                  <a:srgbClr val="CC0066"/>
                </a:solidFill>
                <a:latin typeface="Arial" pitchFamily="34" charset="0"/>
                <a:ea typeface="微软雅黑" pitchFamily="34" charset="-122"/>
                <a:cs typeface="Arial" pitchFamily="34" charset="0"/>
              </a:rPr>
              <a:t>完全缓解</a:t>
            </a:r>
            <a:endParaRPr lang="zh-CN" altLang="en-US" sz="1050" b="1">
              <a:solidFill>
                <a:srgbClr val="CC0066"/>
              </a:solidFill>
              <a:latin typeface="Arial" pitchFamily="34" charset="0"/>
              <a:ea typeface="微软雅黑" pitchFamily="34" charset="-122"/>
              <a:cs typeface="Arial" pitchFamily="34" charset="0"/>
            </a:endParaRPr>
          </a:p>
        </p:txBody>
      </p:sp>
      <p:sp>
        <p:nvSpPr>
          <p:cNvPr id="30" name="TextBox 29"/>
          <p:cNvSpPr txBox="1"/>
          <p:nvPr/>
        </p:nvSpPr>
        <p:spPr>
          <a:xfrm>
            <a:off x="7164288" y="2151906"/>
            <a:ext cx="1080120" cy="253916"/>
          </a:xfrm>
          <a:prstGeom prst="rect">
            <a:avLst/>
          </a:prstGeom>
          <a:noFill/>
          <a:ln w="28575">
            <a:noFill/>
          </a:ln>
        </p:spPr>
        <p:txBody>
          <a:bodyPr wrap="square" rtlCol="0">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r>
              <a:rPr lang="zh-CN" altLang="en-US" sz="1050" b="1" smtClean="0">
                <a:solidFill>
                  <a:srgbClr val="CC0066"/>
                </a:solidFill>
                <a:latin typeface="Arial" pitchFamily="34" charset="0"/>
                <a:ea typeface="微软雅黑" pitchFamily="34" charset="-122"/>
                <a:cs typeface="Arial" pitchFamily="34" charset="0"/>
              </a:rPr>
              <a:t>未完全缓解</a:t>
            </a:r>
            <a:endParaRPr lang="zh-CN" altLang="en-US" sz="1050" b="1">
              <a:solidFill>
                <a:srgbClr val="CC0066"/>
              </a:solidFill>
              <a:latin typeface="Arial" pitchFamily="34" charset="0"/>
              <a:ea typeface="微软雅黑" pitchFamily="34" charset="-122"/>
              <a:cs typeface="Arial" pitchFamily="34" charset="0"/>
            </a:endParaRPr>
          </a:p>
        </p:txBody>
      </p:sp>
      <p:cxnSp>
        <p:nvCxnSpPr>
          <p:cNvPr id="32" name="直接连接符 31"/>
          <p:cNvCxnSpPr/>
          <p:nvPr/>
        </p:nvCxnSpPr>
        <p:spPr>
          <a:xfrm flipH="1">
            <a:off x="3635896" y="2761878"/>
            <a:ext cx="0" cy="144016"/>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6660232" y="2761878"/>
            <a:ext cx="0" cy="144016"/>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3635896" y="2905894"/>
            <a:ext cx="3024336"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flipH="1">
            <a:off x="5210125" y="2919113"/>
            <a:ext cx="1588" cy="331755"/>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flipH="1">
            <a:off x="5498579" y="1196752"/>
            <a:ext cx="0" cy="216024"/>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6876256" y="1628800"/>
            <a:ext cx="1800200" cy="0"/>
          </a:xfrm>
          <a:prstGeom prst="line">
            <a:avLst/>
          </a:prstGeom>
          <a:ln w="28575">
            <a:solidFill>
              <a:srgbClr val="00B0F0"/>
            </a:solidFill>
            <a:prstDash val="sysDash"/>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8676456" y="1628800"/>
            <a:ext cx="10344" cy="2022424"/>
          </a:xfrm>
          <a:prstGeom prst="line">
            <a:avLst/>
          </a:prstGeom>
          <a:ln w="28575">
            <a:solidFill>
              <a:srgbClr val="00B0F0"/>
            </a:solidFill>
            <a:prstDash val="sysDash"/>
          </a:ln>
        </p:spPr>
        <p:style>
          <a:lnRef idx="1">
            <a:schemeClr val="accent1"/>
          </a:lnRef>
          <a:fillRef idx="0">
            <a:schemeClr val="accent1"/>
          </a:fillRef>
          <a:effectRef idx="0">
            <a:schemeClr val="accent1"/>
          </a:effectRef>
          <a:fontRef idx="minor">
            <a:schemeClr val="tx1"/>
          </a:fontRef>
        </p:style>
      </p:cxnSp>
      <p:sp>
        <p:nvSpPr>
          <p:cNvPr id="67" name="圆角矩形 66"/>
          <p:cNvSpPr/>
          <p:nvPr/>
        </p:nvSpPr>
        <p:spPr>
          <a:xfrm>
            <a:off x="395536" y="1386354"/>
            <a:ext cx="1872208" cy="746502"/>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charset="-122"/>
                <a:cs typeface="+mn-cs"/>
              </a:defRPr>
            </a:lvl1pPr>
            <a:lvl2pPr marL="457200" algn="l" rtl="0" fontAlgn="base">
              <a:spcBef>
                <a:spcPct val="0"/>
              </a:spcBef>
              <a:spcAft>
                <a:spcPct val="0"/>
              </a:spcAft>
              <a:defRPr kern="1200">
                <a:solidFill>
                  <a:srgbClr val="FFFFFF"/>
                </a:solidFill>
                <a:latin typeface="Calibri"/>
                <a:ea typeface="宋体" charset="-122"/>
                <a:cs typeface="+mn-cs"/>
              </a:defRPr>
            </a:lvl2pPr>
            <a:lvl3pPr marL="914400" algn="l" rtl="0" fontAlgn="base">
              <a:spcBef>
                <a:spcPct val="0"/>
              </a:spcBef>
              <a:spcAft>
                <a:spcPct val="0"/>
              </a:spcAft>
              <a:defRPr kern="1200">
                <a:solidFill>
                  <a:srgbClr val="FFFFFF"/>
                </a:solidFill>
                <a:latin typeface="Calibri"/>
                <a:ea typeface="宋体" charset="-122"/>
                <a:cs typeface="+mn-cs"/>
              </a:defRPr>
            </a:lvl3pPr>
            <a:lvl4pPr marL="1371600" algn="l" rtl="0" fontAlgn="base">
              <a:spcBef>
                <a:spcPct val="0"/>
              </a:spcBef>
              <a:spcAft>
                <a:spcPct val="0"/>
              </a:spcAft>
              <a:defRPr kern="1200">
                <a:solidFill>
                  <a:srgbClr val="FFFFFF"/>
                </a:solidFill>
                <a:latin typeface="Calibri"/>
                <a:ea typeface="宋体" charset="-122"/>
                <a:cs typeface="+mn-cs"/>
              </a:defRPr>
            </a:lvl4pPr>
            <a:lvl5pPr marL="1828800" algn="l" rtl="0" fontAlgn="base">
              <a:spcBef>
                <a:spcPct val="0"/>
              </a:spcBef>
              <a:spcAft>
                <a:spcPct val="0"/>
              </a:spcAft>
              <a:defRPr kern="1200">
                <a:solidFill>
                  <a:srgbClr val="FFFFFF"/>
                </a:solidFill>
                <a:latin typeface="Calibri"/>
                <a:ea typeface="宋体" charset="-122"/>
                <a:cs typeface="+mn-cs"/>
              </a:defRPr>
            </a:lvl5pPr>
            <a:lvl6pPr marL="2286000" algn="l" defTabSz="914400" rtl="0" eaLnBrk="1" latinLnBrk="0" hangingPunct="1">
              <a:defRPr kern="1200">
                <a:solidFill>
                  <a:srgbClr val="FFFFFF"/>
                </a:solidFill>
                <a:latin typeface="Calibri"/>
                <a:ea typeface="宋体" charset="-122"/>
                <a:cs typeface="+mn-cs"/>
              </a:defRPr>
            </a:lvl6pPr>
            <a:lvl7pPr marL="2743200" algn="l" defTabSz="914400" rtl="0" eaLnBrk="1" latinLnBrk="0" hangingPunct="1">
              <a:defRPr kern="1200">
                <a:solidFill>
                  <a:srgbClr val="FFFFFF"/>
                </a:solidFill>
                <a:latin typeface="Calibri"/>
                <a:ea typeface="宋体" charset="-122"/>
                <a:cs typeface="+mn-cs"/>
              </a:defRPr>
            </a:lvl7pPr>
            <a:lvl8pPr marL="3200400" algn="l" defTabSz="914400" rtl="0" eaLnBrk="1" latinLnBrk="0" hangingPunct="1">
              <a:defRPr kern="1200">
                <a:solidFill>
                  <a:srgbClr val="FFFFFF"/>
                </a:solidFill>
                <a:latin typeface="Calibri"/>
                <a:ea typeface="宋体" charset="-122"/>
                <a:cs typeface="+mn-cs"/>
              </a:defRPr>
            </a:lvl8pPr>
            <a:lvl9pPr marL="3657600" algn="l" defTabSz="914400" rtl="0" eaLnBrk="1" latinLnBrk="0" hangingPunct="1">
              <a:defRPr kern="1200">
                <a:solidFill>
                  <a:srgbClr val="FFFFFF"/>
                </a:solidFill>
                <a:latin typeface="Calibri"/>
                <a:ea typeface="宋体" charset="-122"/>
                <a:cs typeface="+mn-cs"/>
              </a:defRPr>
            </a:lvl9pPr>
          </a:lstStyle>
          <a:p>
            <a:pPr algn="ctr"/>
            <a:r>
              <a:rPr lang="zh-CN" altLang="en-US" sz="1200" smtClean="0">
                <a:solidFill>
                  <a:schemeClr val="tx1">
                    <a:lumMod val="95000"/>
                    <a:lumOff val="5000"/>
                  </a:schemeClr>
                </a:solidFill>
                <a:latin typeface="Arial" pitchFamily="34" charset="0"/>
                <a:ea typeface="微软雅黑" pitchFamily="34" charset="-122"/>
                <a:cs typeface="Arial" pitchFamily="34" charset="0"/>
              </a:rPr>
              <a:t>对糖皮质激素有相对禁忌症或不能耐受大剂量糖皮质激素的患者</a:t>
            </a:r>
            <a:endParaRPr lang="zh-CN" altLang="en-US" sz="1200">
              <a:solidFill>
                <a:schemeClr val="tx1">
                  <a:lumMod val="95000"/>
                  <a:lumOff val="5000"/>
                </a:schemeClr>
              </a:solidFill>
              <a:latin typeface="Arial" pitchFamily="34" charset="0"/>
              <a:ea typeface="微软雅黑" pitchFamily="34" charset="-122"/>
              <a:cs typeface="Arial" pitchFamily="34" charset="0"/>
            </a:endParaRPr>
          </a:p>
        </p:txBody>
      </p:sp>
      <p:cxnSp>
        <p:nvCxnSpPr>
          <p:cNvPr id="70" name="直接箭头连接符 69"/>
          <p:cNvCxnSpPr/>
          <p:nvPr/>
        </p:nvCxnSpPr>
        <p:spPr>
          <a:xfrm flipH="1">
            <a:off x="693093" y="1196752"/>
            <a:ext cx="0" cy="180000"/>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41" name="圆角矩形 40"/>
          <p:cNvSpPr/>
          <p:nvPr/>
        </p:nvSpPr>
        <p:spPr>
          <a:xfrm>
            <a:off x="4487516" y="3249891"/>
            <a:ext cx="1584176" cy="288032"/>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charset="-122"/>
                <a:cs typeface="+mn-cs"/>
              </a:defRPr>
            </a:lvl1pPr>
            <a:lvl2pPr marL="457200" algn="l" rtl="0" fontAlgn="base">
              <a:spcBef>
                <a:spcPct val="0"/>
              </a:spcBef>
              <a:spcAft>
                <a:spcPct val="0"/>
              </a:spcAft>
              <a:defRPr kern="1200">
                <a:solidFill>
                  <a:srgbClr val="FFFFFF"/>
                </a:solidFill>
                <a:latin typeface="Calibri"/>
                <a:ea typeface="宋体" charset="-122"/>
                <a:cs typeface="+mn-cs"/>
              </a:defRPr>
            </a:lvl2pPr>
            <a:lvl3pPr marL="914400" algn="l" rtl="0" fontAlgn="base">
              <a:spcBef>
                <a:spcPct val="0"/>
              </a:spcBef>
              <a:spcAft>
                <a:spcPct val="0"/>
              </a:spcAft>
              <a:defRPr kern="1200">
                <a:solidFill>
                  <a:srgbClr val="FFFFFF"/>
                </a:solidFill>
                <a:latin typeface="Calibri"/>
                <a:ea typeface="宋体" charset="-122"/>
                <a:cs typeface="+mn-cs"/>
              </a:defRPr>
            </a:lvl3pPr>
            <a:lvl4pPr marL="1371600" algn="l" rtl="0" fontAlgn="base">
              <a:spcBef>
                <a:spcPct val="0"/>
              </a:spcBef>
              <a:spcAft>
                <a:spcPct val="0"/>
              </a:spcAft>
              <a:defRPr kern="1200">
                <a:solidFill>
                  <a:srgbClr val="FFFFFF"/>
                </a:solidFill>
                <a:latin typeface="Calibri"/>
                <a:ea typeface="宋体" charset="-122"/>
                <a:cs typeface="+mn-cs"/>
              </a:defRPr>
            </a:lvl4pPr>
            <a:lvl5pPr marL="1828800" algn="l" rtl="0" fontAlgn="base">
              <a:spcBef>
                <a:spcPct val="0"/>
              </a:spcBef>
              <a:spcAft>
                <a:spcPct val="0"/>
              </a:spcAft>
              <a:defRPr kern="1200">
                <a:solidFill>
                  <a:srgbClr val="FFFFFF"/>
                </a:solidFill>
                <a:latin typeface="Calibri"/>
                <a:ea typeface="宋体" charset="-122"/>
                <a:cs typeface="+mn-cs"/>
              </a:defRPr>
            </a:lvl5pPr>
            <a:lvl6pPr marL="2286000" algn="l" defTabSz="914400" rtl="0" eaLnBrk="1" latinLnBrk="0" hangingPunct="1">
              <a:defRPr kern="1200">
                <a:solidFill>
                  <a:srgbClr val="FFFFFF"/>
                </a:solidFill>
                <a:latin typeface="Calibri"/>
                <a:ea typeface="宋体" charset="-122"/>
                <a:cs typeface="+mn-cs"/>
              </a:defRPr>
            </a:lvl6pPr>
            <a:lvl7pPr marL="2743200" algn="l" defTabSz="914400" rtl="0" eaLnBrk="1" latinLnBrk="0" hangingPunct="1">
              <a:defRPr kern="1200">
                <a:solidFill>
                  <a:srgbClr val="FFFFFF"/>
                </a:solidFill>
                <a:latin typeface="Calibri"/>
                <a:ea typeface="宋体" charset="-122"/>
                <a:cs typeface="+mn-cs"/>
              </a:defRPr>
            </a:lvl7pPr>
            <a:lvl8pPr marL="3200400" algn="l" defTabSz="914400" rtl="0" eaLnBrk="1" latinLnBrk="0" hangingPunct="1">
              <a:defRPr kern="1200">
                <a:solidFill>
                  <a:srgbClr val="FFFFFF"/>
                </a:solidFill>
                <a:latin typeface="Calibri"/>
                <a:ea typeface="宋体" charset="-122"/>
                <a:cs typeface="+mn-cs"/>
              </a:defRPr>
            </a:lvl8pPr>
            <a:lvl9pPr marL="3657600" algn="l" defTabSz="914400" rtl="0" eaLnBrk="1" latinLnBrk="0" hangingPunct="1">
              <a:defRPr kern="1200">
                <a:solidFill>
                  <a:srgbClr val="FFFFFF"/>
                </a:solidFill>
                <a:latin typeface="Calibri"/>
                <a:ea typeface="宋体" charset="-122"/>
                <a:cs typeface="+mn-cs"/>
              </a:defRPr>
            </a:lvl9pPr>
          </a:lstStyle>
          <a:p>
            <a:pPr algn="ctr"/>
            <a:r>
              <a:rPr lang="en-US" altLang="zh-CN" sz="1100" smtClean="0">
                <a:solidFill>
                  <a:schemeClr val="tx1">
                    <a:lumMod val="95000"/>
                    <a:lumOff val="5000"/>
                  </a:schemeClr>
                </a:solidFill>
                <a:latin typeface="Arial" pitchFamily="34" charset="0"/>
                <a:ea typeface="微软雅黑" pitchFamily="34" charset="-122"/>
                <a:cs typeface="Arial" pitchFamily="34" charset="0"/>
              </a:rPr>
              <a:t>6</a:t>
            </a:r>
            <a:r>
              <a:rPr lang="zh-CN" altLang="en-US" sz="1100" smtClean="0">
                <a:solidFill>
                  <a:schemeClr val="tx1">
                    <a:lumMod val="95000"/>
                    <a:lumOff val="5000"/>
                  </a:schemeClr>
                </a:solidFill>
                <a:latin typeface="Arial" pitchFamily="34" charset="0"/>
                <a:ea typeface="微软雅黑" pitchFamily="34" charset="-122"/>
                <a:cs typeface="Arial" pitchFamily="34" charset="0"/>
              </a:rPr>
              <a:t>个月内激素缓慢减量</a:t>
            </a:r>
          </a:p>
        </p:txBody>
      </p:sp>
      <p:cxnSp>
        <p:nvCxnSpPr>
          <p:cNvPr id="42" name="直接箭头连接符 41"/>
          <p:cNvCxnSpPr/>
          <p:nvPr/>
        </p:nvCxnSpPr>
        <p:spPr>
          <a:xfrm flipH="1">
            <a:off x="5207596" y="3537923"/>
            <a:ext cx="0" cy="252000"/>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43" name="圆角矩形 42"/>
          <p:cNvSpPr/>
          <p:nvPr/>
        </p:nvSpPr>
        <p:spPr>
          <a:xfrm>
            <a:off x="4487516" y="3789040"/>
            <a:ext cx="1656184" cy="288032"/>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charset="-122"/>
                <a:cs typeface="+mn-cs"/>
              </a:defRPr>
            </a:lvl1pPr>
            <a:lvl2pPr marL="457200" algn="l" rtl="0" fontAlgn="base">
              <a:spcBef>
                <a:spcPct val="0"/>
              </a:spcBef>
              <a:spcAft>
                <a:spcPct val="0"/>
              </a:spcAft>
              <a:defRPr kern="1200">
                <a:solidFill>
                  <a:srgbClr val="FFFFFF"/>
                </a:solidFill>
                <a:latin typeface="Calibri"/>
                <a:ea typeface="宋体" charset="-122"/>
                <a:cs typeface="+mn-cs"/>
              </a:defRPr>
            </a:lvl2pPr>
            <a:lvl3pPr marL="914400" algn="l" rtl="0" fontAlgn="base">
              <a:spcBef>
                <a:spcPct val="0"/>
              </a:spcBef>
              <a:spcAft>
                <a:spcPct val="0"/>
              </a:spcAft>
              <a:defRPr kern="1200">
                <a:solidFill>
                  <a:srgbClr val="FFFFFF"/>
                </a:solidFill>
                <a:latin typeface="Calibri"/>
                <a:ea typeface="宋体" charset="-122"/>
                <a:cs typeface="+mn-cs"/>
              </a:defRPr>
            </a:lvl3pPr>
            <a:lvl4pPr marL="1371600" algn="l" rtl="0" fontAlgn="base">
              <a:spcBef>
                <a:spcPct val="0"/>
              </a:spcBef>
              <a:spcAft>
                <a:spcPct val="0"/>
              </a:spcAft>
              <a:defRPr kern="1200">
                <a:solidFill>
                  <a:srgbClr val="FFFFFF"/>
                </a:solidFill>
                <a:latin typeface="Calibri"/>
                <a:ea typeface="宋体" charset="-122"/>
                <a:cs typeface="+mn-cs"/>
              </a:defRPr>
            </a:lvl4pPr>
            <a:lvl5pPr marL="1828800" algn="l" rtl="0" fontAlgn="base">
              <a:spcBef>
                <a:spcPct val="0"/>
              </a:spcBef>
              <a:spcAft>
                <a:spcPct val="0"/>
              </a:spcAft>
              <a:defRPr kern="1200">
                <a:solidFill>
                  <a:srgbClr val="FFFFFF"/>
                </a:solidFill>
                <a:latin typeface="Calibri"/>
                <a:ea typeface="宋体" charset="-122"/>
                <a:cs typeface="+mn-cs"/>
              </a:defRPr>
            </a:lvl5pPr>
            <a:lvl6pPr marL="2286000" algn="l" defTabSz="914400" rtl="0" eaLnBrk="1" latinLnBrk="0" hangingPunct="1">
              <a:defRPr kern="1200">
                <a:solidFill>
                  <a:srgbClr val="FFFFFF"/>
                </a:solidFill>
                <a:latin typeface="Calibri"/>
                <a:ea typeface="宋体" charset="-122"/>
                <a:cs typeface="+mn-cs"/>
              </a:defRPr>
            </a:lvl6pPr>
            <a:lvl7pPr marL="2743200" algn="l" defTabSz="914400" rtl="0" eaLnBrk="1" latinLnBrk="0" hangingPunct="1">
              <a:defRPr kern="1200">
                <a:solidFill>
                  <a:srgbClr val="FFFFFF"/>
                </a:solidFill>
                <a:latin typeface="Calibri"/>
                <a:ea typeface="宋体" charset="-122"/>
                <a:cs typeface="+mn-cs"/>
              </a:defRPr>
            </a:lvl7pPr>
            <a:lvl8pPr marL="3200400" algn="l" defTabSz="914400" rtl="0" eaLnBrk="1" latinLnBrk="0" hangingPunct="1">
              <a:defRPr kern="1200">
                <a:solidFill>
                  <a:srgbClr val="FFFFFF"/>
                </a:solidFill>
                <a:latin typeface="Calibri"/>
                <a:ea typeface="宋体" charset="-122"/>
                <a:cs typeface="+mn-cs"/>
              </a:defRPr>
            </a:lvl8pPr>
            <a:lvl9pPr marL="3657600" algn="l" defTabSz="914400" rtl="0" eaLnBrk="1" latinLnBrk="0" hangingPunct="1">
              <a:defRPr kern="1200">
                <a:solidFill>
                  <a:srgbClr val="FFFFFF"/>
                </a:solidFill>
                <a:latin typeface="Calibri"/>
                <a:ea typeface="宋体" charset="-122"/>
                <a:cs typeface="+mn-cs"/>
              </a:defRPr>
            </a:lvl9pPr>
          </a:lstStyle>
          <a:p>
            <a:pPr algn="ctr"/>
            <a:r>
              <a:rPr lang="en-US" altLang="zh-CN" sz="1400" b="1" smtClean="0">
                <a:solidFill>
                  <a:srgbClr val="C00000"/>
                </a:solidFill>
                <a:latin typeface="Arial" pitchFamily="34" charset="0"/>
                <a:ea typeface="微软雅黑" pitchFamily="34" charset="-122"/>
                <a:cs typeface="Arial" pitchFamily="34" charset="0"/>
              </a:rPr>
              <a:t>FR</a:t>
            </a:r>
            <a:r>
              <a:rPr lang="en-US" altLang="zh-CN" sz="1400" b="1">
                <a:solidFill>
                  <a:srgbClr val="C00000"/>
                </a:solidFill>
                <a:latin typeface="Arial" pitchFamily="34" charset="0"/>
                <a:ea typeface="微软雅黑" pitchFamily="34" charset="-122"/>
                <a:cs typeface="Arial" pitchFamily="34" charset="0"/>
              </a:rPr>
              <a:t>/</a:t>
            </a:r>
            <a:r>
              <a:rPr lang="en-US" altLang="zh-CN" sz="1400" b="1" smtClean="0">
                <a:solidFill>
                  <a:srgbClr val="C00000"/>
                </a:solidFill>
                <a:latin typeface="Arial" pitchFamily="34" charset="0"/>
                <a:ea typeface="微软雅黑" pitchFamily="34" charset="-122"/>
                <a:cs typeface="Arial" pitchFamily="34" charset="0"/>
              </a:rPr>
              <a:t>SD MCD</a:t>
            </a:r>
            <a:endParaRPr lang="zh-CN" altLang="en-US" sz="1400" b="1" smtClean="0">
              <a:solidFill>
                <a:srgbClr val="C00000"/>
              </a:solidFill>
              <a:latin typeface="Arial" pitchFamily="34" charset="0"/>
              <a:ea typeface="微软雅黑" pitchFamily="34" charset="-122"/>
              <a:cs typeface="Arial" pitchFamily="34" charset="0"/>
            </a:endParaRPr>
          </a:p>
        </p:txBody>
      </p:sp>
      <p:sp>
        <p:nvSpPr>
          <p:cNvPr id="49" name="TextBox 48"/>
          <p:cNvSpPr txBox="1"/>
          <p:nvPr/>
        </p:nvSpPr>
        <p:spPr>
          <a:xfrm>
            <a:off x="5351612" y="3537923"/>
            <a:ext cx="792088" cy="276999"/>
          </a:xfrm>
          <a:prstGeom prst="rect">
            <a:avLst/>
          </a:prstGeom>
          <a:noFill/>
          <a:ln w="28575">
            <a:noFill/>
          </a:ln>
        </p:spPr>
        <p:txBody>
          <a:bodyPr wrap="square" rtlCol="0">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r>
              <a:rPr lang="zh-CN" altLang="en-US" sz="1200" b="1" smtClean="0">
                <a:solidFill>
                  <a:srgbClr val="CC0066"/>
                </a:solidFill>
                <a:latin typeface="Arial" pitchFamily="34" charset="0"/>
                <a:ea typeface="微软雅黑" pitchFamily="34" charset="-122"/>
                <a:cs typeface="Arial" pitchFamily="34" charset="0"/>
              </a:rPr>
              <a:t>复发</a:t>
            </a:r>
            <a:endParaRPr lang="zh-CN" altLang="en-US" sz="1200" b="1">
              <a:solidFill>
                <a:srgbClr val="CC0066"/>
              </a:solidFill>
              <a:latin typeface="Arial" pitchFamily="34" charset="0"/>
              <a:ea typeface="微软雅黑" pitchFamily="34" charset="-122"/>
              <a:cs typeface="Arial" pitchFamily="34" charset="0"/>
            </a:endParaRPr>
          </a:p>
        </p:txBody>
      </p:sp>
      <p:cxnSp>
        <p:nvCxnSpPr>
          <p:cNvPr id="64" name="直接连接符 63"/>
          <p:cNvCxnSpPr/>
          <p:nvPr/>
        </p:nvCxnSpPr>
        <p:spPr>
          <a:xfrm flipV="1">
            <a:off x="5796136" y="3645024"/>
            <a:ext cx="2871028" cy="6200"/>
          </a:xfrm>
          <a:prstGeom prst="line">
            <a:avLst/>
          </a:prstGeom>
          <a:ln w="28575">
            <a:solidFill>
              <a:srgbClr val="00B0F0"/>
            </a:solidFill>
            <a:prstDash val="sysDash"/>
          </a:ln>
        </p:spPr>
        <p:style>
          <a:lnRef idx="1">
            <a:schemeClr val="accent1"/>
          </a:lnRef>
          <a:fillRef idx="0">
            <a:schemeClr val="accent1"/>
          </a:fillRef>
          <a:effectRef idx="0">
            <a:schemeClr val="accent1"/>
          </a:effectRef>
          <a:fontRef idx="minor">
            <a:schemeClr val="tx1"/>
          </a:fontRef>
        </p:style>
      </p:cxnSp>
      <p:sp>
        <p:nvSpPr>
          <p:cNvPr id="74" name="圆角矩形 73"/>
          <p:cNvSpPr/>
          <p:nvPr/>
        </p:nvSpPr>
        <p:spPr>
          <a:xfrm>
            <a:off x="1489819" y="4690450"/>
            <a:ext cx="1825563" cy="432048"/>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charset="-122"/>
                <a:cs typeface="+mn-cs"/>
              </a:defRPr>
            </a:lvl1pPr>
            <a:lvl2pPr marL="457200" algn="l" rtl="0" fontAlgn="base">
              <a:spcBef>
                <a:spcPct val="0"/>
              </a:spcBef>
              <a:spcAft>
                <a:spcPct val="0"/>
              </a:spcAft>
              <a:defRPr kern="1200">
                <a:solidFill>
                  <a:srgbClr val="FFFFFF"/>
                </a:solidFill>
                <a:latin typeface="Calibri"/>
                <a:ea typeface="宋体" charset="-122"/>
                <a:cs typeface="+mn-cs"/>
              </a:defRPr>
            </a:lvl2pPr>
            <a:lvl3pPr marL="914400" algn="l" rtl="0" fontAlgn="base">
              <a:spcBef>
                <a:spcPct val="0"/>
              </a:spcBef>
              <a:spcAft>
                <a:spcPct val="0"/>
              </a:spcAft>
              <a:defRPr kern="1200">
                <a:solidFill>
                  <a:srgbClr val="FFFFFF"/>
                </a:solidFill>
                <a:latin typeface="Calibri"/>
                <a:ea typeface="宋体" charset="-122"/>
                <a:cs typeface="+mn-cs"/>
              </a:defRPr>
            </a:lvl3pPr>
            <a:lvl4pPr marL="1371600" algn="l" rtl="0" fontAlgn="base">
              <a:spcBef>
                <a:spcPct val="0"/>
              </a:spcBef>
              <a:spcAft>
                <a:spcPct val="0"/>
              </a:spcAft>
              <a:defRPr kern="1200">
                <a:solidFill>
                  <a:srgbClr val="FFFFFF"/>
                </a:solidFill>
                <a:latin typeface="Calibri"/>
                <a:ea typeface="宋体" charset="-122"/>
                <a:cs typeface="+mn-cs"/>
              </a:defRPr>
            </a:lvl4pPr>
            <a:lvl5pPr marL="1828800" algn="l" rtl="0" fontAlgn="base">
              <a:spcBef>
                <a:spcPct val="0"/>
              </a:spcBef>
              <a:spcAft>
                <a:spcPct val="0"/>
              </a:spcAft>
              <a:defRPr kern="1200">
                <a:solidFill>
                  <a:srgbClr val="FFFFFF"/>
                </a:solidFill>
                <a:latin typeface="Calibri"/>
                <a:ea typeface="宋体" charset="-122"/>
                <a:cs typeface="+mn-cs"/>
              </a:defRPr>
            </a:lvl5pPr>
            <a:lvl6pPr marL="2286000" algn="l" defTabSz="914400" rtl="0" eaLnBrk="1" latinLnBrk="0" hangingPunct="1">
              <a:defRPr kern="1200">
                <a:solidFill>
                  <a:srgbClr val="FFFFFF"/>
                </a:solidFill>
                <a:latin typeface="Calibri"/>
                <a:ea typeface="宋体" charset="-122"/>
                <a:cs typeface="+mn-cs"/>
              </a:defRPr>
            </a:lvl6pPr>
            <a:lvl7pPr marL="2743200" algn="l" defTabSz="914400" rtl="0" eaLnBrk="1" latinLnBrk="0" hangingPunct="1">
              <a:defRPr kern="1200">
                <a:solidFill>
                  <a:srgbClr val="FFFFFF"/>
                </a:solidFill>
                <a:latin typeface="Calibri"/>
                <a:ea typeface="宋体" charset="-122"/>
                <a:cs typeface="+mn-cs"/>
              </a:defRPr>
            </a:lvl7pPr>
            <a:lvl8pPr marL="3200400" algn="l" defTabSz="914400" rtl="0" eaLnBrk="1" latinLnBrk="0" hangingPunct="1">
              <a:defRPr kern="1200">
                <a:solidFill>
                  <a:srgbClr val="FFFFFF"/>
                </a:solidFill>
                <a:latin typeface="Calibri"/>
                <a:ea typeface="宋体" charset="-122"/>
                <a:cs typeface="+mn-cs"/>
              </a:defRPr>
            </a:lvl8pPr>
            <a:lvl9pPr marL="3657600" algn="l" defTabSz="914400" rtl="0" eaLnBrk="1" latinLnBrk="0" hangingPunct="1">
              <a:defRPr kern="1200">
                <a:solidFill>
                  <a:srgbClr val="FFFFFF"/>
                </a:solidFill>
                <a:latin typeface="Calibri"/>
                <a:ea typeface="宋体" charset="-122"/>
                <a:cs typeface="+mn-cs"/>
              </a:defRPr>
            </a:lvl9pPr>
          </a:lstStyle>
          <a:p>
            <a:pPr algn="ctr"/>
            <a:r>
              <a:rPr lang="en-US" altLang="zh-CN" sz="1100" err="1" smtClean="0">
                <a:solidFill>
                  <a:schemeClr val="tx1">
                    <a:lumMod val="95000"/>
                    <a:lumOff val="5000"/>
                  </a:schemeClr>
                </a:solidFill>
                <a:latin typeface="Arial" pitchFamily="34" charset="0"/>
                <a:ea typeface="微软雅黑" pitchFamily="34" charset="-122"/>
                <a:cs typeface="Arial" pitchFamily="34" charset="0"/>
              </a:rPr>
              <a:t>CTx</a:t>
            </a:r>
            <a:r>
              <a:rPr lang="zh-CN" altLang="en-US" sz="1100" smtClean="0">
                <a:solidFill>
                  <a:schemeClr val="tx1">
                    <a:lumMod val="95000"/>
                    <a:lumOff val="5000"/>
                  </a:schemeClr>
                </a:solidFill>
                <a:latin typeface="Arial" pitchFamily="34" charset="0"/>
                <a:ea typeface="微软雅黑" pitchFamily="34" charset="-122"/>
                <a:cs typeface="Arial" pitchFamily="34" charset="0"/>
              </a:rPr>
              <a:t>：口服</a:t>
            </a:r>
            <a:r>
              <a:rPr lang="en-US" altLang="zh-CN" sz="1100" smtClean="0">
                <a:solidFill>
                  <a:schemeClr val="tx1">
                    <a:lumMod val="95000"/>
                    <a:lumOff val="5000"/>
                  </a:schemeClr>
                </a:solidFill>
                <a:latin typeface="Arial" pitchFamily="34" charset="0"/>
                <a:ea typeface="微软雅黑" pitchFamily="34" charset="-122"/>
                <a:cs typeface="Arial" pitchFamily="34" charset="0"/>
              </a:rPr>
              <a:t>2-2.5mg/kg/d</a:t>
            </a:r>
            <a:r>
              <a:rPr lang="zh-CN" altLang="en-US" sz="1100" smtClean="0">
                <a:solidFill>
                  <a:schemeClr val="tx1">
                    <a:lumMod val="95000"/>
                    <a:lumOff val="5000"/>
                  </a:schemeClr>
                </a:solidFill>
                <a:latin typeface="Arial" pitchFamily="34" charset="0"/>
                <a:ea typeface="微软雅黑" pitchFamily="34" charset="-122"/>
                <a:cs typeface="Arial" pitchFamily="34" charset="0"/>
              </a:rPr>
              <a:t>，如耐受，治疗</a:t>
            </a:r>
            <a:r>
              <a:rPr lang="en-US" altLang="zh-CN" sz="1100" smtClean="0">
                <a:solidFill>
                  <a:schemeClr val="tx1">
                    <a:lumMod val="95000"/>
                    <a:lumOff val="5000"/>
                  </a:schemeClr>
                </a:solidFill>
                <a:latin typeface="Arial" pitchFamily="34" charset="0"/>
                <a:ea typeface="微软雅黑" pitchFamily="34" charset="-122"/>
                <a:cs typeface="Arial" pitchFamily="34" charset="0"/>
              </a:rPr>
              <a:t>8</a:t>
            </a:r>
            <a:r>
              <a:rPr lang="zh-CN" altLang="en-US" sz="1100" smtClean="0">
                <a:solidFill>
                  <a:schemeClr val="tx1">
                    <a:lumMod val="95000"/>
                    <a:lumOff val="5000"/>
                  </a:schemeClr>
                </a:solidFill>
                <a:latin typeface="Arial" pitchFamily="34" charset="0"/>
                <a:ea typeface="微软雅黑" pitchFamily="34" charset="-122"/>
                <a:cs typeface="Arial" pitchFamily="34" charset="0"/>
              </a:rPr>
              <a:t>周</a:t>
            </a:r>
            <a:r>
              <a:rPr lang="zh-CN" altLang="en-US" sz="1100" b="1">
                <a:solidFill>
                  <a:srgbClr val="0070C0"/>
                </a:solidFill>
                <a:latin typeface="Arial" pitchFamily="34" charset="0"/>
                <a:ea typeface="微软雅黑" pitchFamily="34" charset="-122"/>
                <a:cs typeface="Arial" pitchFamily="34" charset="0"/>
                <a:sym typeface="Wingdings" pitchFamily="2" charset="2"/>
              </a:rPr>
              <a:t>（</a:t>
            </a:r>
            <a:r>
              <a:rPr lang="en-US" altLang="zh-CN" sz="1100" b="1">
                <a:solidFill>
                  <a:srgbClr val="0070C0"/>
                </a:solidFill>
                <a:latin typeface="Arial" pitchFamily="34" charset="0"/>
                <a:ea typeface="微软雅黑" pitchFamily="34" charset="-122"/>
                <a:cs typeface="Arial" pitchFamily="34" charset="0"/>
                <a:sym typeface="Wingdings" pitchFamily="2" charset="2"/>
              </a:rPr>
              <a:t>2C</a:t>
            </a:r>
            <a:r>
              <a:rPr lang="zh-CN" altLang="en-US" sz="1100" b="1">
                <a:solidFill>
                  <a:srgbClr val="0070C0"/>
                </a:solidFill>
                <a:latin typeface="Arial" pitchFamily="34" charset="0"/>
                <a:ea typeface="微软雅黑" pitchFamily="34" charset="-122"/>
                <a:cs typeface="Arial" pitchFamily="34" charset="0"/>
                <a:sym typeface="Wingdings" pitchFamily="2" charset="2"/>
              </a:rPr>
              <a:t>）</a:t>
            </a:r>
            <a:endParaRPr lang="zh-CN" altLang="en-US" sz="1100" b="1">
              <a:solidFill>
                <a:srgbClr val="0070C0"/>
              </a:solidFill>
              <a:latin typeface="Arial" pitchFamily="34" charset="0"/>
              <a:ea typeface="微软雅黑" pitchFamily="34" charset="-122"/>
              <a:cs typeface="Arial" pitchFamily="34" charset="0"/>
            </a:endParaRPr>
          </a:p>
        </p:txBody>
      </p:sp>
      <p:sp>
        <p:nvSpPr>
          <p:cNvPr id="76" name="TextBox 75"/>
          <p:cNvSpPr txBox="1"/>
          <p:nvPr/>
        </p:nvSpPr>
        <p:spPr>
          <a:xfrm>
            <a:off x="6804248" y="4365104"/>
            <a:ext cx="1975312" cy="261610"/>
          </a:xfrm>
          <a:prstGeom prst="rect">
            <a:avLst/>
          </a:prstGeom>
          <a:noFill/>
          <a:ln w="28575">
            <a:noFill/>
          </a:ln>
        </p:spPr>
        <p:txBody>
          <a:bodyPr wrap="square" rtlCol="0">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r>
              <a:rPr lang="zh-CN" altLang="en-US" sz="1100" b="1" smtClean="0">
                <a:solidFill>
                  <a:srgbClr val="CC0066"/>
                </a:solidFill>
                <a:latin typeface="Arial" pitchFamily="34" charset="0"/>
                <a:ea typeface="微软雅黑" pitchFamily="34" charset="-122"/>
                <a:cs typeface="Arial" pitchFamily="34" charset="0"/>
              </a:rPr>
              <a:t>希望保留生育能力</a:t>
            </a:r>
            <a:r>
              <a:rPr lang="zh-CN" altLang="en-US" sz="1100" b="1">
                <a:solidFill>
                  <a:srgbClr val="CC0066"/>
                </a:solidFill>
                <a:latin typeface="Arial" pitchFamily="34" charset="0"/>
                <a:ea typeface="微软雅黑" pitchFamily="34" charset="-122"/>
                <a:cs typeface="Arial" pitchFamily="34" charset="0"/>
              </a:rPr>
              <a:t>的</a:t>
            </a:r>
            <a:r>
              <a:rPr lang="zh-CN" altLang="en-US" sz="1100" b="1" smtClean="0">
                <a:solidFill>
                  <a:srgbClr val="CC0066"/>
                </a:solidFill>
                <a:latin typeface="Arial" pitchFamily="34" charset="0"/>
                <a:ea typeface="微软雅黑" pitchFamily="34" charset="-122"/>
                <a:cs typeface="Arial" pitchFamily="34" charset="0"/>
              </a:rPr>
              <a:t>患者</a:t>
            </a:r>
            <a:endParaRPr lang="zh-CN" altLang="en-US" sz="1100" b="1">
              <a:solidFill>
                <a:srgbClr val="CC0066"/>
              </a:solidFill>
              <a:latin typeface="Arial" pitchFamily="34" charset="0"/>
              <a:ea typeface="微软雅黑" pitchFamily="34" charset="-122"/>
              <a:cs typeface="Arial" pitchFamily="34" charset="0"/>
            </a:endParaRPr>
          </a:p>
        </p:txBody>
      </p:sp>
      <p:sp>
        <p:nvSpPr>
          <p:cNvPr id="77" name="圆角矩形 76"/>
          <p:cNvSpPr/>
          <p:nvPr/>
        </p:nvSpPr>
        <p:spPr>
          <a:xfrm>
            <a:off x="5112060" y="4683520"/>
            <a:ext cx="3384376" cy="576064"/>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charset="-122"/>
                <a:cs typeface="+mn-cs"/>
              </a:defRPr>
            </a:lvl1pPr>
            <a:lvl2pPr marL="457200" algn="l" rtl="0" fontAlgn="base">
              <a:spcBef>
                <a:spcPct val="0"/>
              </a:spcBef>
              <a:spcAft>
                <a:spcPct val="0"/>
              </a:spcAft>
              <a:defRPr kern="1200">
                <a:solidFill>
                  <a:srgbClr val="FFFFFF"/>
                </a:solidFill>
                <a:latin typeface="Calibri"/>
                <a:ea typeface="宋体" charset="-122"/>
                <a:cs typeface="+mn-cs"/>
              </a:defRPr>
            </a:lvl2pPr>
            <a:lvl3pPr marL="914400" algn="l" rtl="0" fontAlgn="base">
              <a:spcBef>
                <a:spcPct val="0"/>
              </a:spcBef>
              <a:spcAft>
                <a:spcPct val="0"/>
              </a:spcAft>
              <a:defRPr kern="1200">
                <a:solidFill>
                  <a:srgbClr val="FFFFFF"/>
                </a:solidFill>
                <a:latin typeface="Calibri"/>
                <a:ea typeface="宋体" charset="-122"/>
                <a:cs typeface="+mn-cs"/>
              </a:defRPr>
            </a:lvl3pPr>
            <a:lvl4pPr marL="1371600" algn="l" rtl="0" fontAlgn="base">
              <a:spcBef>
                <a:spcPct val="0"/>
              </a:spcBef>
              <a:spcAft>
                <a:spcPct val="0"/>
              </a:spcAft>
              <a:defRPr kern="1200">
                <a:solidFill>
                  <a:srgbClr val="FFFFFF"/>
                </a:solidFill>
                <a:latin typeface="Calibri"/>
                <a:ea typeface="宋体" charset="-122"/>
                <a:cs typeface="+mn-cs"/>
              </a:defRPr>
            </a:lvl4pPr>
            <a:lvl5pPr marL="1828800" algn="l" rtl="0" fontAlgn="base">
              <a:spcBef>
                <a:spcPct val="0"/>
              </a:spcBef>
              <a:spcAft>
                <a:spcPct val="0"/>
              </a:spcAft>
              <a:defRPr kern="1200">
                <a:solidFill>
                  <a:srgbClr val="FFFFFF"/>
                </a:solidFill>
                <a:latin typeface="Calibri"/>
                <a:ea typeface="宋体" charset="-122"/>
                <a:cs typeface="+mn-cs"/>
              </a:defRPr>
            </a:lvl5pPr>
            <a:lvl6pPr marL="2286000" algn="l" defTabSz="914400" rtl="0" eaLnBrk="1" latinLnBrk="0" hangingPunct="1">
              <a:defRPr kern="1200">
                <a:solidFill>
                  <a:srgbClr val="FFFFFF"/>
                </a:solidFill>
                <a:latin typeface="Calibri"/>
                <a:ea typeface="宋体" charset="-122"/>
                <a:cs typeface="+mn-cs"/>
              </a:defRPr>
            </a:lvl6pPr>
            <a:lvl7pPr marL="2743200" algn="l" defTabSz="914400" rtl="0" eaLnBrk="1" latinLnBrk="0" hangingPunct="1">
              <a:defRPr kern="1200">
                <a:solidFill>
                  <a:srgbClr val="FFFFFF"/>
                </a:solidFill>
                <a:latin typeface="Calibri"/>
                <a:ea typeface="宋体" charset="-122"/>
                <a:cs typeface="+mn-cs"/>
              </a:defRPr>
            </a:lvl7pPr>
            <a:lvl8pPr marL="3200400" algn="l" defTabSz="914400" rtl="0" eaLnBrk="1" latinLnBrk="0" hangingPunct="1">
              <a:defRPr kern="1200">
                <a:solidFill>
                  <a:srgbClr val="FFFFFF"/>
                </a:solidFill>
                <a:latin typeface="Calibri"/>
                <a:ea typeface="宋体" charset="-122"/>
                <a:cs typeface="+mn-cs"/>
              </a:defRPr>
            </a:lvl8pPr>
            <a:lvl9pPr marL="3657600" algn="l" defTabSz="914400" rtl="0" eaLnBrk="1" latinLnBrk="0" hangingPunct="1">
              <a:defRPr kern="1200">
                <a:solidFill>
                  <a:srgbClr val="FFFFFF"/>
                </a:solidFill>
                <a:latin typeface="Calibri"/>
                <a:ea typeface="宋体" charset="-122"/>
                <a:cs typeface="+mn-cs"/>
              </a:defRPr>
            </a:lvl9pPr>
          </a:lstStyle>
          <a:p>
            <a:pPr lvl="0"/>
            <a:r>
              <a:rPr lang="en-US" altLang="zh-CN" sz="1100" smtClean="0">
                <a:solidFill>
                  <a:schemeClr val="tx1">
                    <a:lumMod val="95000"/>
                    <a:lumOff val="5000"/>
                  </a:schemeClr>
                </a:solidFill>
                <a:latin typeface="Arial" pitchFamily="34" charset="0"/>
                <a:ea typeface="微软雅黑" pitchFamily="34" charset="-122"/>
                <a:cs typeface="Arial" pitchFamily="34" charset="0"/>
              </a:rPr>
              <a:t>CNI</a:t>
            </a:r>
            <a:r>
              <a:rPr lang="zh-CN" altLang="en-US" sz="1100" smtClean="0">
                <a:solidFill>
                  <a:schemeClr val="tx1">
                    <a:lumMod val="95000"/>
                    <a:lumOff val="5000"/>
                  </a:schemeClr>
                </a:solidFill>
                <a:latin typeface="Arial" pitchFamily="34" charset="0"/>
                <a:ea typeface="微软雅黑" pitchFamily="34" charset="-122"/>
                <a:cs typeface="Arial" pitchFamily="34" charset="0"/>
                <a:sym typeface="Wingdings" pitchFamily="2" charset="2"/>
              </a:rPr>
              <a:t>：</a:t>
            </a:r>
            <a:r>
              <a:rPr lang="zh-CN" altLang="en-US" sz="1200" b="1" smtClean="0">
                <a:solidFill>
                  <a:srgbClr val="0070C0"/>
                </a:solidFill>
                <a:latin typeface="Arial" pitchFamily="34" charset="0"/>
                <a:ea typeface="微软雅黑" pitchFamily="34" charset="-122"/>
                <a:cs typeface="Arial" pitchFamily="34" charset="0"/>
                <a:sym typeface="Wingdings" pitchFamily="2" charset="2"/>
              </a:rPr>
              <a:t>（</a:t>
            </a:r>
            <a:r>
              <a:rPr lang="en-US" altLang="zh-CN" sz="1200" b="1" smtClean="0">
                <a:solidFill>
                  <a:srgbClr val="0070C0"/>
                </a:solidFill>
                <a:latin typeface="Arial" pitchFamily="34" charset="0"/>
                <a:ea typeface="微软雅黑" pitchFamily="34" charset="-122"/>
                <a:cs typeface="Arial" pitchFamily="34" charset="0"/>
                <a:sym typeface="Wingdings" pitchFamily="2" charset="2"/>
              </a:rPr>
              <a:t>2C</a:t>
            </a:r>
            <a:r>
              <a:rPr lang="zh-CN" altLang="en-US" sz="1200" b="1" smtClean="0">
                <a:solidFill>
                  <a:srgbClr val="0070C0"/>
                </a:solidFill>
                <a:latin typeface="Arial" pitchFamily="34" charset="0"/>
                <a:ea typeface="微软雅黑" pitchFamily="34" charset="-122"/>
                <a:cs typeface="Arial" pitchFamily="34" charset="0"/>
                <a:sym typeface="Wingdings" pitchFamily="2" charset="2"/>
              </a:rPr>
              <a:t>）</a:t>
            </a:r>
            <a:endParaRPr lang="en-US" altLang="zh-CN" sz="1100" b="1" smtClean="0">
              <a:solidFill>
                <a:srgbClr val="0070C0"/>
              </a:solidFill>
              <a:latin typeface="Arial" pitchFamily="34" charset="0"/>
              <a:ea typeface="微软雅黑" pitchFamily="34" charset="-122"/>
              <a:cs typeface="Arial" pitchFamily="34" charset="0"/>
            </a:endParaRPr>
          </a:p>
          <a:p>
            <a:pPr lvl="0">
              <a:buFont typeface="Wingdings" pitchFamily="2" charset="2"/>
              <a:buChar char="Ø"/>
            </a:pPr>
            <a:r>
              <a:rPr lang="zh-CN" altLang="en-US" sz="1100" smtClean="0">
                <a:solidFill>
                  <a:schemeClr val="tx1">
                    <a:lumMod val="95000"/>
                    <a:lumOff val="5000"/>
                  </a:schemeClr>
                </a:solidFill>
                <a:latin typeface="Arial" pitchFamily="34" charset="0"/>
                <a:ea typeface="微软雅黑" pitchFamily="34" charset="-122"/>
                <a:cs typeface="Arial" pitchFamily="34" charset="0"/>
              </a:rPr>
              <a:t>环孢素</a:t>
            </a:r>
            <a:r>
              <a:rPr lang="en-US" altLang="zh-CN" sz="1100" smtClean="0">
                <a:solidFill>
                  <a:schemeClr val="tx1">
                    <a:lumMod val="95000"/>
                    <a:lumOff val="5000"/>
                  </a:schemeClr>
                </a:solidFill>
                <a:latin typeface="Arial" pitchFamily="34" charset="0"/>
                <a:ea typeface="微软雅黑" pitchFamily="34" charset="-122"/>
                <a:cs typeface="Arial" pitchFamily="34" charset="0"/>
              </a:rPr>
              <a:t>A</a:t>
            </a:r>
            <a:r>
              <a:rPr lang="zh-CN" altLang="en-US" sz="1100" smtClean="0">
                <a:solidFill>
                  <a:schemeClr val="tx1">
                    <a:lumMod val="95000"/>
                    <a:lumOff val="5000"/>
                  </a:schemeClr>
                </a:solidFill>
                <a:latin typeface="Arial" pitchFamily="34" charset="0"/>
                <a:ea typeface="微软雅黑" pitchFamily="34" charset="-122"/>
                <a:cs typeface="Arial" pitchFamily="34" charset="0"/>
              </a:rPr>
              <a:t>：</a:t>
            </a:r>
            <a:r>
              <a:rPr lang="en-US" altLang="zh-CN" sz="1100" smtClean="0">
                <a:solidFill>
                  <a:schemeClr val="tx1">
                    <a:lumMod val="95000"/>
                    <a:lumOff val="5000"/>
                  </a:schemeClr>
                </a:solidFill>
                <a:latin typeface="Arial" pitchFamily="34" charset="0"/>
                <a:ea typeface="微软雅黑" pitchFamily="34" charset="-122"/>
                <a:cs typeface="Arial" pitchFamily="34" charset="0"/>
              </a:rPr>
              <a:t>3-5mg/kg/d, bid</a:t>
            </a:r>
          </a:p>
          <a:p>
            <a:pPr lvl="0">
              <a:buFont typeface="Wingdings" pitchFamily="2" charset="2"/>
              <a:buChar char="Ø"/>
            </a:pPr>
            <a:r>
              <a:rPr lang="zh-CN" altLang="en-US" sz="1100" smtClean="0">
                <a:solidFill>
                  <a:schemeClr val="tx1">
                    <a:lumMod val="95000"/>
                    <a:lumOff val="5000"/>
                  </a:schemeClr>
                </a:solidFill>
                <a:latin typeface="Arial" pitchFamily="34" charset="0"/>
                <a:ea typeface="微软雅黑" pitchFamily="34" charset="-122"/>
                <a:cs typeface="Arial" pitchFamily="34" charset="0"/>
              </a:rPr>
              <a:t>他克莫司：</a:t>
            </a:r>
            <a:r>
              <a:rPr lang="en-US" altLang="zh-CN" sz="1100" smtClean="0">
                <a:solidFill>
                  <a:schemeClr val="tx1">
                    <a:lumMod val="95000"/>
                    <a:lumOff val="5000"/>
                  </a:schemeClr>
                </a:solidFill>
                <a:latin typeface="Arial" pitchFamily="34" charset="0"/>
                <a:ea typeface="微软雅黑" pitchFamily="34" charset="-122"/>
                <a:cs typeface="Arial" pitchFamily="34" charset="0"/>
              </a:rPr>
              <a:t>0.05-0.10mg/kg/d, bid</a:t>
            </a:r>
            <a:endParaRPr lang="zh-CN" altLang="en-US" sz="1100">
              <a:solidFill>
                <a:schemeClr val="tx1">
                  <a:lumMod val="95000"/>
                  <a:lumOff val="5000"/>
                </a:schemeClr>
              </a:solidFill>
              <a:latin typeface="Arial" pitchFamily="34" charset="0"/>
              <a:ea typeface="微软雅黑" pitchFamily="34" charset="-122"/>
              <a:cs typeface="Arial" pitchFamily="34" charset="0"/>
            </a:endParaRPr>
          </a:p>
        </p:txBody>
      </p:sp>
      <p:sp>
        <p:nvSpPr>
          <p:cNvPr id="81" name="圆角矩形 80"/>
          <p:cNvSpPr/>
          <p:nvPr/>
        </p:nvSpPr>
        <p:spPr>
          <a:xfrm>
            <a:off x="1331640" y="5811200"/>
            <a:ext cx="2520280" cy="504056"/>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charset="-122"/>
                <a:cs typeface="+mn-cs"/>
              </a:defRPr>
            </a:lvl1pPr>
            <a:lvl2pPr marL="457200" algn="l" rtl="0" fontAlgn="base">
              <a:spcBef>
                <a:spcPct val="0"/>
              </a:spcBef>
              <a:spcAft>
                <a:spcPct val="0"/>
              </a:spcAft>
              <a:defRPr kern="1200">
                <a:solidFill>
                  <a:srgbClr val="FFFFFF"/>
                </a:solidFill>
                <a:latin typeface="Calibri"/>
                <a:ea typeface="宋体" charset="-122"/>
                <a:cs typeface="+mn-cs"/>
              </a:defRPr>
            </a:lvl2pPr>
            <a:lvl3pPr marL="914400" algn="l" rtl="0" fontAlgn="base">
              <a:spcBef>
                <a:spcPct val="0"/>
              </a:spcBef>
              <a:spcAft>
                <a:spcPct val="0"/>
              </a:spcAft>
              <a:defRPr kern="1200">
                <a:solidFill>
                  <a:srgbClr val="FFFFFF"/>
                </a:solidFill>
                <a:latin typeface="Calibri"/>
                <a:ea typeface="宋体" charset="-122"/>
                <a:cs typeface="+mn-cs"/>
              </a:defRPr>
            </a:lvl3pPr>
            <a:lvl4pPr marL="1371600" algn="l" rtl="0" fontAlgn="base">
              <a:spcBef>
                <a:spcPct val="0"/>
              </a:spcBef>
              <a:spcAft>
                <a:spcPct val="0"/>
              </a:spcAft>
              <a:defRPr kern="1200">
                <a:solidFill>
                  <a:srgbClr val="FFFFFF"/>
                </a:solidFill>
                <a:latin typeface="Calibri"/>
                <a:ea typeface="宋体" charset="-122"/>
                <a:cs typeface="+mn-cs"/>
              </a:defRPr>
            </a:lvl4pPr>
            <a:lvl5pPr marL="1828800" algn="l" rtl="0" fontAlgn="base">
              <a:spcBef>
                <a:spcPct val="0"/>
              </a:spcBef>
              <a:spcAft>
                <a:spcPct val="0"/>
              </a:spcAft>
              <a:defRPr kern="1200">
                <a:solidFill>
                  <a:srgbClr val="FFFFFF"/>
                </a:solidFill>
                <a:latin typeface="Calibri"/>
                <a:ea typeface="宋体" charset="-122"/>
                <a:cs typeface="+mn-cs"/>
              </a:defRPr>
            </a:lvl5pPr>
            <a:lvl6pPr marL="2286000" algn="l" defTabSz="914400" rtl="0" eaLnBrk="1" latinLnBrk="0" hangingPunct="1">
              <a:defRPr kern="1200">
                <a:solidFill>
                  <a:srgbClr val="FFFFFF"/>
                </a:solidFill>
                <a:latin typeface="Calibri"/>
                <a:ea typeface="宋体" charset="-122"/>
                <a:cs typeface="+mn-cs"/>
              </a:defRPr>
            </a:lvl6pPr>
            <a:lvl7pPr marL="2743200" algn="l" defTabSz="914400" rtl="0" eaLnBrk="1" latinLnBrk="0" hangingPunct="1">
              <a:defRPr kern="1200">
                <a:solidFill>
                  <a:srgbClr val="FFFFFF"/>
                </a:solidFill>
                <a:latin typeface="Calibri"/>
                <a:ea typeface="宋体" charset="-122"/>
                <a:cs typeface="+mn-cs"/>
              </a:defRPr>
            </a:lvl7pPr>
            <a:lvl8pPr marL="3200400" algn="l" defTabSz="914400" rtl="0" eaLnBrk="1" latinLnBrk="0" hangingPunct="1">
              <a:defRPr kern="1200">
                <a:solidFill>
                  <a:srgbClr val="FFFFFF"/>
                </a:solidFill>
                <a:latin typeface="Calibri"/>
                <a:ea typeface="宋体" charset="-122"/>
                <a:cs typeface="+mn-cs"/>
              </a:defRPr>
            </a:lvl8pPr>
            <a:lvl9pPr marL="3657600" algn="l" defTabSz="914400" rtl="0" eaLnBrk="1" latinLnBrk="0" hangingPunct="1">
              <a:defRPr kern="1200">
                <a:solidFill>
                  <a:srgbClr val="FFFFFF"/>
                </a:solidFill>
                <a:latin typeface="Calibri"/>
                <a:ea typeface="宋体" charset="-122"/>
                <a:cs typeface="+mn-cs"/>
              </a:defRPr>
            </a:lvl9pPr>
          </a:lstStyle>
          <a:p>
            <a:pPr lvl="0">
              <a:buFont typeface="Wingdings" pitchFamily="2" charset="2"/>
              <a:buChar char="Ø"/>
            </a:pPr>
            <a:r>
              <a:rPr lang="zh-CN" altLang="en-US" sz="1100" smtClean="0">
                <a:solidFill>
                  <a:schemeClr val="tx1">
                    <a:lumMod val="95000"/>
                    <a:lumOff val="5000"/>
                  </a:schemeClr>
                </a:solidFill>
                <a:latin typeface="Arial" pitchFamily="34" charset="0"/>
                <a:ea typeface="微软雅黑" pitchFamily="34" charset="-122"/>
                <a:cs typeface="Arial" pitchFamily="34" charset="0"/>
              </a:rPr>
              <a:t>稳定</a:t>
            </a:r>
            <a:r>
              <a:rPr lang="en-US" altLang="zh-CN" sz="1100" smtClean="0">
                <a:solidFill>
                  <a:schemeClr val="tx1">
                    <a:lumMod val="95000"/>
                    <a:lumOff val="5000"/>
                  </a:schemeClr>
                </a:solidFill>
                <a:latin typeface="Arial" pitchFamily="34" charset="0"/>
                <a:ea typeface="微软雅黑" pitchFamily="34" charset="-122"/>
                <a:cs typeface="Arial" pitchFamily="34" charset="0"/>
              </a:rPr>
              <a:t>3</a:t>
            </a:r>
            <a:r>
              <a:rPr lang="zh-CN" altLang="en-US" sz="1100" smtClean="0">
                <a:solidFill>
                  <a:schemeClr val="tx1">
                    <a:lumMod val="95000"/>
                    <a:lumOff val="5000"/>
                  </a:schemeClr>
                </a:solidFill>
                <a:latin typeface="Arial" pitchFamily="34" charset="0"/>
                <a:ea typeface="微软雅黑" pitchFamily="34" charset="-122"/>
                <a:cs typeface="Arial" pitchFamily="34" charset="0"/>
              </a:rPr>
              <a:t>个月后，逐渐减量之维持缓解的最低剂量，维持</a:t>
            </a:r>
            <a:r>
              <a:rPr lang="en-US" altLang="zh-CN" sz="1100" smtClean="0">
                <a:solidFill>
                  <a:schemeClr val="tx1">
                    <a:lumMod val="95000"/>
                    <a:lumOff val="5000"/>
                  </a:schemeClr>
                </a:solidFill>
                <a:latin typeface="Arial" pitchFamily="34" charset="0"/>
                <a:ea typeface="微软雅黑" pitchFamily="34" charset="-122"/>
                <a:cs typeface="Arial" pitchFamily="34" charset="0"/>
              </a:rPr>
              <a:t>1-2</a:t>
            </a:r>
            <a:r>
              <a:rPr lang="zh-CN" altLang="en-US" sz="1100" smtClean="0">
                <a:solidFill>
                  <a:schemeClr val="tx1">
                    <a:lumMod val="95000"/>
                    <a:lumOff val="5000"/>
                  </a:schemeClr>
                </a:solidFill>
                <a:latin typeface="Arial" pitchFamily="34" charset="0"/>
                <a:ea typeface="微软雅黑" pitchFamily="34" charset="-122"/>
                <a:cs typeface="Arial" pitchFamily="34" charset="0"/>
              </a:rPr>
              <a:t>年</a:t>
            </a:r>
            <a:r>
              <a:rPr lang="zh-CN" altLang="en-US" sz="1100" b="1" smtClean="0">
                <a:solidFill>
                  <a:srgbClr val="0070C0"/>
                </a:solidFill>
                <a:latin typeface="Arial" pitchFamily="34" charset="0"/>
                <a:ea typeface="微软雅黑" pitchFamily="34" charset="-122"/>
                <a:cs typeface="Arial" pitchFamily="34" charset="0"/>
                <a:sym typeface="Wingdings" pitchFamily="2" charset="2"/>
              </a:rPr>
              <a:t>（</a:t>
            </a:r>
            <a:r>
              <a:rPr lang="en-US" altLang="zh-CN" sz="1100" b="1" smtClean="0">
                <a:solidFill>
                  <a:srgbClr val="0070C0"/>
                </a:solidFill>
                <a:latin typeface="Arial" pitchFamily="34" charset="0"/>
                <a:ea typeface="微软雅黑" pitchFamily="34" charset="-122"/>
                <a:cs typeface="Arial" pitchFamily="34" charset="0"/>
                <a:sym typeface="Wingdings" pitchFamily="2" charset="2"/>
              </a:rPr>
              <a:t>2C</a:t>
            </a:r>
            <a:r>
              <a:rPr lang="zh-CN" altLang="en-US" sz="1100" b="1" smtClean="0">
                <a:solidFill>
                  <a:srgbClr val="0070C0"/>
                </a:solidFill>
                <a:latin typeface="Arial" pitchFamily="34" charset="0"/>
                <a:ea typeface="微软雅黑" pitchFamily="34" charset="-122"/>
                <a:cs typeface="Arial" pitchFamily="34" charset="0"/>
                <a:sym typeface="Wingdings" pitchFamily="2" charset="2"/>
              </a:rPr>
              <a:t>）</a:t>
            </a:r>
            <a:endParaRPr lang="zh-CN" altLang="en-US" sz="1100" smtClean="0">
              <a:solidFill>
                <a:schemeClr val="tx1">
                  <a:lumMod val="95000"/>
                  <a:lumOff val="5000"/>
                </a:schemeClr>
              </a:solidFill>
              <a:latin typeface="Arial" pitchFamily="34" charset="0"/>
              <a:ea typeface="微软雅黑" pitchFamily="34" charset="-122"/>
              <a:cs typeface="Arial" pitchFamily="34" charset="0"/>
            </a:endParaRPr>
          </a:p>
        </p:txBody>
      </p:sp>
      <p:sp>
        <p:nvSpPr>
          <p:cNvPr id="82" name="TextBox 81"/>
          <p:cNvSpPr txBox="1"/>
          <p:nvPr/>
        </p:nvSpPr>
        <p:spPr>
          <a:xfrm>
            <a:off x="2294248" y="5575988"/>
            <a:ext cx="576064" cy="261610"/>
          </a:xfrm>
          <a:prstGeom prst="rect">
            <a:avLst/>
          </a:prstGeom>
          <a:noFill/>
          <a:ln w="28575">
            <a:noFill/>
          </a:ln>
        </p:spPr>
        <p:txBody>
          <a:bodyPr wrap="square" rtlCol="0">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r>
              <a:rPr lang="zh-CN" altLang="en-US" sz="1100" b="1" smtClean="0">
                <a:solidFill>
                  <a:srgbClr val="CC0066"/>
                </a:solidFill>
                <a:latin typeface="Arial" pitchFamily="34" charset="0"/>
                <a:ea typeface="微软雅黑" pitchFamily="34" charset="-122"/>
                <a:cs typeface="Arial" pitchFamily="34" charset="0"/>
              </a:rPr>
              <a:t>缓解</a:t>
            </a:r>
            <a:endParaRPr lang="zh-CN" altLang="en-US" sz="1100" b="1">
              <a:solidFill>
                <a:srgbClr val="CC0066"/>
              </a:solidFill>
              <a:latin typeface="Arial" pitchFamily="34" charset="0"/>
              <a:ea typeface="微软雅黑" pitchFamily="34" charset="-122"/>
              <a:cs typeface="Arial" pitchFamily="34" charset="0"/>
            </a:endParaRPr>
          </a:p>
        </p:txBody>
      </p:sp>
      <p:sp>
        <p:nvSpPr>
          <p:cNvPr id="84" name="矩形 83"/>
          <p:cNvSpPr/>
          <p:nvPr/>
        </p:nvSpPr>
        <p:spPr>
          <a:xfrm>
            <a:off x="6032545" y="5716520"/>
            <a:ext cx="1981633" cy="261610"/>
          </a:xfrm>
          <a:prstGeom prst="rect">
            <a:avLst/>
          </a:prstGeom>
          <a:noFill/>
          <a:ln w="28575">
            <a:noFill/>
          </a:ln>
        </p:spPr>
        <p:txBody>
          <a:bodyPr wrap="none">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r>
              <a:rPr lang="zh-CN" altLang="en-US" sz="1100" b="1" smtClean="0">
                <a:solidFill>
                  <a:srgbClr val="CC0066"/>
                </a:solidFill>
                <a:latin typeface="Arial" pitchFamily="34" charset="0"/>
                <a:ea typeface="微软雅黑" pitchFamily="34" charset="-122"/>
                <a:cs typeface="Arial" pitchFamily="34" charset="0"/>
              </a:rPr>
              <a:t>对激素，</a:t>
            </a:r>
            <a:r>
              <a:rPr lang="en-US" altLang="zh-CN" sz="1100" b="1" err="1" smtClean="0">
                <a:solidFill>
                  <a:srgbClr val="CC0066"/>
                </a:solidFill>
                <a:latin typeface="Arial" pitchFamily="34" charset="0"/>
                <a:ea typeface="微软雅黑" pitchFamily="34" charset="-122"/>
                <a:cs typeface="Arial" pitchFamily="34" charset="0"/>
              </a:rPr>
              <a:t>CTx</a:t>
            </a:r>
            <a:r>
              <a:rPr lang="zh-CN" altLang="en-US" sz="1100" b="1" smtClean="0">
                <a:solidFill>
                  <a:srgbClr val="CC0066"/>
                </a:solidFill>
                <a:latin typeface="Arial" pitchFamily="34" charset="0"/>
                <a:ea typeface="微软雅黑" pitchFamily="34" charset="-122"/>
                <a:cs typeface="Arial" pitchFamily="34" charset="0"/>
              </a:rPr>
              <a:t>，</a:t>
            </a:r>
            <a:r>
              <a:rPr lang="en-US" altLang="zh-CN" sz="1100" b="1" smtClean="0">
                <a:solidFill>
                  <a:srgbClr val="CC0066"/>
                </a:solidFill>
                <a:latin typeface="Arial" pitchFamily="34" charset="0"/>
                <a:ea typeface="微软雅黑" pitchFamily="34" charset="-122"/>
                <a:cs typeface="Arial" pitchFamily="34" charset="0"/>
              </a:rPr>
              <a:t>CNI</a:t>
            </a:r>
            <a:r>
              <a:rPr lang="zh-CN" altLang="en-US" sz="1100" b="1" smtClean="0">
                <a:solidFill>
                  <a:srgbClr val="CC0066"/>
                </a:solidFill>
                <a:latin typeface="Arial" pitchFamily="34" charset="0"/>
                <a:ea typeface="微软雅黑" pitchFamily="34" charset="-122"/>
                <a:cs typeface="Arial" pitchFamily="34" charset="0"/>
              </a:rPr>
              <a:t>不能耐受</a:t>
            </a:r>
            <a:endParaRPr lang="zh-CN" altLang="en-US" sz="1100" b="1">
              <a:solidFill>
                <a:srgbClr val="CC0066"/>
              </a:solidFill>
              <a:latin typeface="Arial" pitchFamily="34" charset="0"/>
              <a:ea typeface="微软雅黑" pitchFamily="34" charset="-122"/>
              <a:cs typeface="Arial" pitchFamily="34" charset="0"/>
            </a:endParaRPr>
          </a:p>
        </p:txBody>
      </p:sp>
      <p:sp>
        <p:nvSpPr>
          <p:cNvPr id="85" name="圆角矩形 84"/>
          <p:cNvSpPr/>
          <p:nvPr/>
        </p:nvSpPr>
        <p:spPr>
          <a:xfrm>
            <a:off x="4860032" y="6105534"/>
            <a:ext cx="2977563" cy="288032"/>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charset="-122"/>
                <a:cs typeface="+mn-cs"/>
              </a:defRPr>
            </a:lvl1pPr>
            <a:lvl2pPr marL="457200" algn="l" rtl="0" fontAlgn="base">
              <a:spcBef>
                <a:spcPct val="0"/>
              </a:spcBef>
              <a:spcAft>
                <a:spcPct val="0"/>
              </a:spcAft>
              <a:defRPr kern="1200">
                <a:solidFill>
                  <a:srgbClr val="FFFFFF"/>
                </a:solidFill>
                <a:latin typeface="Calibri"/>
                <a:ea typeface="宋体" charset="-122"/>
                <a:cs typeface="+mn-cs"/>
              </a:defRPr>
            </a:lvl2pPr>
            <a:lvl3pPr marL="914400" algn="l" rtl="0" fontAlgn="base">
              <a:spcBef>
                <a:spcPct val="0"/>
              </a:spcBef>
              <a:spcAft>
                <a:spcPct val="0"/>
              </a:spcAft>
              <a:defRPr kern="1200">
                <a:solidFill>
                  <a:srgbClr val="FFFFFF"/>
                </a:solidFill>
                <a:latin typeface="Calibri"/>
                <a:ea typeface="宋体" charset="-122"/>
                <a:cs typeface="+mn-cs"/>
              </a:defRPr>
            </a:lvl3pPr>
            <a:lvl4pPr marL="1371600" algn="l" rtl="0" fontAlgn="base">
              <a:spcBef>
                <a:spcPct val="0"/>
              </a:spcBef>
              <a:spcAft>
                <a:spcPct val="0"/>
              </a:spcAft>
              <a:defRPr kern="1200">
                <a:solidFill>
                  <a:srgbClr val="FFFFFF"/>
                </a:solidFill>
                <a:latin typeface="Calibri"/>
                <a:ea typeface="宋体" charset="-122"/>
                <a:cs typeface="+mn-cs"/>
              </a:defRPr>
            </a:lvl4pPr>
            <a:lvl5pPr marL="1828800" algn="l" rtl="0" fontAlgn="base">
              <a:spcBef>
                <a:spcPct val="0"/>
              </a:spcBef>
              <a:spcAft>
                <a:spcPct val="0"/>
              </a:spcAft>
              <a:defRPr kern="1200">
                <a:solidFill>
                  <a:srgbClr val="FFFFFF"/>
                </a:solidFill>
                <a:latin typeface="Calibri"/>
                <a:ea typeface="宋体" charset="-122"/>
                <a:cs typeface="+mn-cs"/>
              </a:defRPr>
            </a:lvl5pPr>
            <a:lvl6pPr marL="2286000" algn="l" defTabSz="914400" rtl="0" eaLnBrk="1" latinLnBrk="0" hangingPunct="1">
              <a:defRPr kern="1200">
                <a:solidFill>
                  <a:srgbClr val="FFFFFF"/>
                </a:solidFill>
                <a:latin typeface="Calibri"/>
                <a:ea typeface="宋体" charset="-122"/>
                <a:cs typeface="+mn-cs"/>
              </a:defRPr>
            </a:lvl6pPr>
            <a:lvl7pPr marL="2743200" algn="l" defTabSz="914400" rtl="0" eaLnBrk="1" latinLnBrk="0" hangingPunct="1">
              <a:defRPr kern="1200">
                <a:solidFill>
                  <a:srgbClr val="FFFFFF"/>
                </a:solidFill>
                <a:latin typeface="Calibri"/>
                <a:ea typeface="宋体" charset="-122"/>
                <a:cs typeface="+mn-cs"/>
              </a:defRPr>
            </a:lvl7pPr>
            <a:lvl8pPr marL="3200400" algn="l" defTabSz="914400" rtl="0" eaLnBrk="1" latinLnBrk="0" hangingPunct="1">
              <a:defRPr kern="1200">
                <a:solidFill>
                  <a:srgbClr val="FFFFFF"/>
                </a:solidFill>
                <a:latin typeface="Calibri"/>
                <a:ea typeface="宋体" charset="-122"/>
                <a:cs typeface="+mn-cs"/>
              </a:defRPr>
            </a:lvl8pPr>
            <a:lvl9pPr marL="3657600" algn="l" defTabSz="914400" rtl="0" eaLnBrk="1" latinLnBrk="0" hangingPunct="1">
              <a:defRPr kern="1200">
                <a:solidFill>
                  <a:srgbClr val="FFFFFF"/>
                </a:solidFill>
                <a:latin typeface="Calibri"/>
                <a:ea typeface="宋体" charset="-122"/>
                <a:cs typeface="+mn-cs"/>
              </a:defRPr>
            </a:lvl9pPr>
          </a:lstStyle>
          <a:p>
            <a:pPr marL="342900" indent="-342900">
              <a:lnSpc>
                <a:spcPct val="150000"/>
              </a:lnSpc>
            </a:pPr>
            <a:r>
              <a:rPr lang="en-US" altLang="zh-CN" sz="1100" smtClean="0">
                <a:solidFill>
                  <a:schemeClr val="tx1">
                    <a:lumMod val="95000"/>
                    <a:lumOff val="5000"/>
                  </a:schemeClr>
                </a:solidFill>
                <a:latin typeface="Arial" pitchFamily="34" charset="0"/>
                <a:ea typeface="微软雅黑" pitchFamily="34" charset="-122"/>
                <a:cs typeface="Arial" pitchFamily="34" charset="0"/>
              </a:rPr>
              <a:t>MMF</a:t>
            </a:r>
            <a:r>
              <a:rPr lang="zh-CN" altLang="en-US" sz="1100" smtClean="0">
                <a:solidFill>
                  <a:schemeClr val="tx1">
                    <a:lumMod val="95000"/>
                    <a:lumOff val="5000"/>
                  </a:schemeClr>
                </a:solidFill>
                <a:latin typeface="Arial" pitchFamily="34" charset="0"/>
                <a:ea typeface="微软雅黑" pitchFamily="34" charset="-122"/>
                <a:cs typeface="Arial" pitchFamily="34" charset="0"/>
              </a:rPr>
              <a:t>：</a:t>
            </a:r>
            <a:r>
              <a:rPr lang="en-US" altLang="zh-CN" sz="1100" smtClean="0">
                <a:solidFill>
                  <a:schemeClr val="tx1">
                    <a:lumMod val="95000"/>
                    <a:lumOff val="5000"/>
                  </a:schemeClr>
                </a:solidFill>
                <a:latin typeface="Arial" pitchFamily="34" charset="0"/>
                <a:ea typeface="微软雅黑" pitchFamily="34" charset="-122"/>
                <a:cs typeface="Arial" pitchFamily="34" charset="0"/>
              </a:rPr>
              <a:t>500-1000mg</a:t>
            </a:r>
            <a:r>
              <a:rPr lang="zh-CN" altLang="en-US" sz="1100" smtClean="0">
                <a:solidFill>
                  <a:schemeClr val="tx1">
                    <a:lumMod val="95000"/>
                    <a:lumOff val="5000"/>
                  </a:schemeClr>
                </a:solidFill>
                <a:latin typeface="Arial" pitchFamily="34" charset="0"/>
                <a:ea typeface="微软雅黑" pitchFamily="34" charset="-122"/>
                <a:cs typeface="Arial" pitchFamily="34" charset="0"/>
              </a:rPr>
              <a:t>，</a:t>
            </a:r>
            <a:r>
              <a:rPr lang="en-US" altLang="zh-CN" sz="1100" smtClean="0">
                <a:solidFill>
                  <a:schemeClr val="tx1">
                    <a:lumMod val="95000"/>
                    <a:lumOff val="5000"/>
                  </a:schemeClr>
                </a:solidFill>
                <a:latin typeface="Arial" pitchFamily="34" charset="0"/>
                <a:ea typeface="微软雅黑" pitchFamily="34" charset="-122"/>
                <a:cs typeface="Arial" pitchFamily="34" charset="0"/>
              </a:rPr>
              <a:t>bid</a:t>
            </a:r>
            <a:r>
              <a:rPr lang="zh-CN" altLang="en-US" sz="1100" smtClean="0">
                <a:solidFill>
                  <a:schemeClr val="tx1">
                    <a:lumMod val="95000"/>
                    <a:lumOff val="5000"/>
                  </a:schemeClr>
                </a:solidFill>
                <a:latin typeface="Arial" pitchFamily="34" charset="0"/>
                <a:ea typeface="微软雅黑" pitchFamily="34" charset="-122"/>
                <a:cs typeface="Arial" pitchFamily="34" charset="0"/>
              </a:rPr>
              <a:t>，</a:t>
            </a:r>
            <a:r>
              <a:rPr lang="en-US" altLang="zh-CN" sz="1100" smtClean="0">
                <a:solidFill>
                  <a:schemeClr val="tx1">
                    <a:lumMod val="95000"/>
                    <a:lumOff val="5000"/>
                  </a:schemeClr>
                </a:solidFill>
                <a:latin typeface="Arial" pitchFamily="34" charset="0"/>
                <a:ea typeface="微软雅黑" pitchFamily="34" charset="-122"/>
                <a:cs typeface="Arial" pitchFamily="34" charset="0"/>
              </a:rPr>
              <a:t>1-2</a:t>
            </a:r>
            <a:r>
              <a:rPr lang="zh-CN" altLang="en-US" sz="1100" smtClean="0">
                <a:solidFill>
                  <a:schemeClr val="tx1">
                    <a:lumMod val="95000"/>
                    <a:lumOff val="5000"/>
                  </a:schemeClr>
                </a:solidFill>
                <a:latin typeface="Arial" pitchFamily="34" charset="0"/>
                <a:ea typeface="微软雅黑" pitchFamily="34" charset="-122"/>
                <a:cs typeface="Arial" pitchFamily="34" charset="0"/>
              </a:rPr>
              <a:t>年</a:t>
            </a:r>
            <a:r>
              <a:rPr lang="zh-CN" altLang="en-US" sz="1200" b="1" smtClean="0">
                <a:solidFill>
                  <a:srgbClr val="0070C0"/>
                </a:solidFill>
                <a:latin typeface="Arial" pitchFamily="34" charset="0"/>
                <a:ea typeface="微软雅黑" pitchFamily="34" charset="-122"/>
                <a:cs typeface="Arial" pitchFamily="34" charset="0"/>
              </a:rPr>
              <a:t>（</a:t>
            </a:r>
            <a:r>
              <a:rPr lang="en-US" altLang="zh-CN" sz="1200" b="1" smtClean="0">
                <a:solidFill>
                  <a:srgbClr val="0070C0"/>
                </a:solidFill>
                <a:latin typeface="Arial" pitchFamily="34" charset="0"/>
                <a:ea typeface="微软雅黑" pitchFamily="34" charset="-122"/>
                <a:cs typeface="Arial" pitchFamily="34" charset="0"/>
              </a:rPr>
              <a:t>2D</a:t>
            </a:r>
            <a:r>
              <a:rPr lang="zh-CN" altLang="en-US" sz="1200" b="1" smtClean="0">
                <a:solidFill>
                  <a:srgbClr val="0070C0"/>
                </a:solidFill>
                <a:latin typeface="Arial" pitchFamily="34" charset="0"/>
                <a:ea typeface="微软雅黑" pitchFamily="34" charset="-122"/>
                <a:cs typeface="Arial" pitchFamily="34" charset="0"/>
              </a:rPr>
              <a:t>）</a:t>
            </a:r>
          </a:p>
        </p:txBody>
      </p:sp>
      <p:cxnSp>
        <p:nvCxnSpPr>
          <p:cNvPr id="87" name="直接连接符 86"/>
          <p:cNvCxnSpPr/>
          <p:nvPr/>
        </p:nvCxnSpPr>
        <p:spPr>
          <a:xfrm>
            <a:off x="683568" y="2204864"/>
            <a:ext cx="1" cy="2057500"/>
          </a:xfrm>
          <a:prstGeom prst="line">
            <a:avLst/>
          </a:prstGeom>
          <a:ln w="28575">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p:nvPr/>
        </p:nvCxnSpPr>
        <p:spPr>
          <a:xfrm>
            <a:off x="682583" y="4251854"/>
            <a:ext cx="4310955" cy="0"/>
          </a:xfrm>
          <a:prstGeom prst="straightConnector1">
            <a:avLst/>
          </a:prstGeom>
          <a:ln w="28575">
            <a:solidFill>
              <a:srgbClr val="00B0F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p:nvPr/>
        </p:nvCxnSpPr>
        <p:spPr>
          <a:xfrm flipH="1">
            <a:off x="7376120" y="2771403"/>
            <a:ext cx="794" cy="504000"/>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98" name="TextBox 97"/>
          <p:cNvSpPr txBox="1"/>
          <p:nvPr/>
        </p:nvSpPr>
        <p:spPr>
          <a:xfrm>
            <a:off x="7405547" y="2905894"/>
            <a:ext cx="864096" cy="253916"/>
          </a:xfrm>
          <a:prstGeom prst="rect">
            <a:avLst/>
          </a:prstGeom>
          <a:noFill/>
          <a:ln w="28575">
            <a:noFill/>
          </a:ln>
        </p:spPr>
        <p:txBody>
          <a:bodyPr wrap="square" rtlCol="0">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r>
              <a:rPr lang="zh-CN" altLang="en-US" sz="1050" b="1" smtClean="0">
                <a:solidFill>
                  <a:srgbClr val="CC0066"/>
                </a:solidFill>
                <a:latin typeface="Arial" pitchFamily="34" charset="0"/>
                <a:ea typeface="微软雅黑" pitchFamily="34" charset="-122"/>
                <a:cs typeface="Arial" pitchFamily="34" charset="0"/>
              </a:rPr>
              <a:t>激素抵抗</a:t>
            </a:r>
            <a:endParaRPr lang="zh-CN" altLang="en-US" sz="1050" b="1">
              <a:solidFill>
                <a:srgbClr val="CC0066"/>
              </a:solidFill>
              <a:latin typeface="Arial" pitchFamily="34" charset="0"/>
              <a:ea typeface="微软雅黑" pitchFamily="34" charset="-122"/>
              <a:cs typeface="Arial" pitchFamily="34" charset="0"/>
            </a:endParaRPr>
          </a:p>
        </p:txBody>
      </p:sp>
      <p:sp>
        <p:nvSpPr>
          <p:cNvPr id="100" name="圆角矩形 99"/>
          <p:cNvSpPr/>
          <p:nvPr/>
        </p:nvSpPr>
        <p:spPr>
          <a:xfrm>
            <a:off x="6480212" y="3281669"/>
            <a:ext cx="1872208" cy="259513"/>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charset="-122"/>
                <a:cs typeface="+mn-cs"/>
              </a:defRPr>
            </a:lvl1pPr>
            <a:lvl2pPr marL="457200" algn="l" rtl="0" fontAlgn="base">
              <a:spcBef>
                <a:spcPct val="0"/>
              </a:spcBef>
              <a:spcAft>
                <a:spcPct val="0"/>
              </a:spcAft>
              <a:defRPr kern="1200">
                <a:solidFill>
                  <a:srgbClr val="FFFFFF"/>
                </a:solidFill>
                <a:latin typeface="Calibri"/>
                <a:ea typeface="宋体" charset="-122"/>
                <a:cs typeface="+mn-cs"/>
              </a:defRPr>
            </a:lvl2pPr>
            <a:lvl3pPr marL="914400" algn="l" rtl="0" fontAlgn="base">
              <a:spcBef>
                <a:spcPct val="0"/>
              </a:spcBef>
              <a:spcAft>
                <a:spcPct val="0"/>
              </a:spcAft>
              <a:defRPr kern="1200">
                <a:solidFill>
                  <a:srgbClr val="FFFFFF"/>
                </a:solidFill>
                <a:latin typeface="Calibri"/>
                <a:ea typeface="宋体" charset="-122"/>
                <a:cs typeface="+mn-cs"/>
              </a:defRPr>
            </a:lvl3pPr>
            <a:lvl4pPr marL="1371600" algn="l" rtl="0" fontAlgn="base">
              <a:spcBef>
                <a:spcPct val="0"/>
              </a:spcBef>
              <a:spcAft>
                <a:spcPct val="0"/>
              </a:spcAft>
              <a:defRPr kern="1200">
                <a:solidFill>
                  <a:srgbClr val="FFFFFF"/>
                </a:solidFill>
                <a:latin typeface="Calibri"/>
                <a:ea typeface="宋体" charset="-122"/>
                <a:cs typeface="+mn-cs"/>
              </a:defRPr>
            </a:lvl4pPr>
            <a:lvl5pPr marL="1828800" algn="l" rtl="0" fontAlgn="base">
              <a:spcBef>
                <a:spcPct val="0"/>
              </a:spcBef>
              <a:spcAft>
                <a:spcPct val="0"/>
              </a:spcAft>
              <a:defRPr kern="1200">
                <a:solidFill>
                  <a:srgbClr val="FFFFFF"/>
                </a:solidFill>
                <a:latin typeface="Calibri"/>
                <a:ea typeface="宋体" charset="-122"/>
                <a:cs typeface="+mn-cs"/>
              </a:defRPr>
            </a:lvl5pPr>
            <a:lvl6pPr marL="2286000" algn="l" defTabSz="914400" rtl="0" eaLnBrk="1" latinLnBrk="0" hangingPunct="1">
              <a:defRPr kern="1200">
                <a:solidFill>
                  <a:srgbClr val="FFFFFF"/>
                </a:solidFill>
                <a:latin typeface="Calibri"/>
                <a:ea typeface="宋体" charset="-122"/>
                <a:cs typeface="+mn-cs"/>
              </a:defRPr>
            </a:lvl6pPr>
            <a:lvl7pPr marL="2743200" algn="l" defTabSz="914400" rtl="0" eaLnBrk="1" latinLnBrk="0" hangingPunct="1">
              <a:defRPr kern="1200">
                <a:solidFill>
                  <a:srgbClr val="FFFFFF"/>
                </a:solidFill>
                <a:latin typeface="Calibri"/>
                <a:ea typeface="宋体" charset="-122"/>
                <a:cs typeface="+mn-cs"/>
              </a:defRPr>
            </a:lvl7pPr>
            <a:lvl8pPr marL="3200400" algn="l" defTabSz="914400" rtl="0" eaLnBrk="1" latinLnBrk="0" hangingPunct="1">
              <a:defRPr kern="1200">
                <a:solidFill>
                  <a:srgbClr val="FFFFFF"/>
                </a:solidFill>
                <a:latin typeface="Calibri"/>
                <a:ea typeface="宋体" charset="-122"/>
                <a:cs typeface="+mn-cs"/>
              </a:defRPr>
            </a:lvl8pPr>
            <a:lvl9pPr marL="3657600" algn="l" defTabSz="914400" rtl="0" eaLnBrk="1" latinLnBrk="0" hangingPunct="1">
              <a:defRPr kern="1200">
                <a:solidFill>
                  <a:srgbClr val="FFFFFF"/>
                </a:solidFill>
                <a:latin typeface="Calibri"/>
                <a:ea typeface="宋体" charset="-122"/>
                <a:cs typeface="+mn-cs"/>
              </a:defRPr>
            </a:lvl9pPr>
          </a:lstStyle>
          <a:p>
            <a:pPr algn="ctr"/>
            <a:r>
              <a:rPr lang="zh-CN" altLang="en-US" sz="1100" smtClean="0">
                <a:solidFill>
                  <a:schemeClr val="tx1">
                    <a:lumMod val="95000"/>
                    <a:lumOff val="5000"/>
                  </a:schemeClr>
                </a:solidFill>
                <a:latin typeface="Arial" pitchFamily="34" charset="0"/>
                <a:ea typeface="微软雅黑" pitchFamily="34" charset="-122"/>
                <a:cs typeface="Arial" pitchFamily="34" charset="0"/>
              </a:rPr>
              <a:t>重复肾活检评估</a:t>
            </a:r>
            <a:r>
              <a:rPr lang="zh-CN" altLang="en-US" sz="1200" b="1" smtClean="0">
                <a:solidFill>
                  <a:srgbClr val="0070C0"/>
                </a:solidFill>
                <a:latin typeface="Arial" pitchFamily="34" charset="0"/>
                <a:ea typeface="微软雅黑" pitchFamily="34" charset="-122"/>
                <a:cs typeface="Arial" pitchFamily="34" charset="0"/>
              </a:rPr>
              <a:t>（未分级）</a:t>
            </a:r>
          </a:p>
        </p:txBody>
      </p:sp>
      <p:sp>
        <p:nvSpPr>
          <p:cNvPr id="101" name="矩形 100"/>
          <p:cNvSpPr/>
          <p:nvPr/>
        </p:nvSpPr>
        <p:spPr>
          <a:xfrm>
            <a:off x="801810" y="4005064"/>
            <a:ext cx="688009" cy="276999"/>
          </a:xfrm>
          <a:prstGeom prst="rect">
            <a:avLst/>
          </a:prstGeom>
          <a:ln w="28575">
            <a:noFill/>
          </a:ln>
        </p:spPr>
        <p:txBody>
          <a:bodyPr wrap="none">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algn="ctr"/>
            <a:r>
              <a:rPr lang="zh-CN" altLang="en-US" sz="1200" b="1" smtClean="0">
                <a:solidFill>
                  <a:srgbClr val="0070C0"/>
                </a:solidFill>
                <a:latin typeface="Arial" pitchFamily="34" charset="0"/>
                <a:ea typeface="微软雅黑" pitchFamily="34" charset="-122"/>
                <a:cs typeface="Arial" pitchFamily="34" charset="0"/>
              </a:rPr>
              <a:t>（</a:t>
            </a:r>
            <a:r>
              <a:rPr lang="en-US" altLang="zh-CN" sz="1200" b="1" smtClean="0">
                <a:solidFill>
                  <a:srgbClr val="0070C0"/>
                </a:solidFill>
                <a:latin typeface="Arial" pitchFamily="34" charset="0"/>
                <a:ea typeface="微软雅黑" pitchFamily="34" charset="-122"/>
                <a:cs typeface="Arial" pitchFamily="34" charset="0"/>
              </a:rPr>
              <a:t>2D</a:t>
            </a:r>
            <a:r>
              <a:rPr lang="zh-CN" altLang="en-US" sz="1200" b="1" smtClean="0">
                <a:solidFill>
                  <a:srgbClr val="0070C0"/>
                </a:solidFill>
                <a:latin typeface="Arial" pitchFamily="34" charset="0"/>
                <a:ea typeface="微软雅黑" pitchFamily="34" charset="-122"/>
                <a:cs typeface="Arial" pitchFamily="34" charset="0"/>
              </a:rPr>
              <a:t>）</a:t>
            </a:r>
            <a:endParaRPr lang="zh-CN" altLang="en-US" sz="1200" b="1">
              <a:solidFill>
                <a:srgbClr val="0070C0"/>
              </a:solidFill>
              <a:latin typeface="Arial" pitchFamily="34" charset="0"/>
              <a:ea typeface="微软雅黑" pitchFamily="34" charset="-122"/>
              <a:cs typeface="Arial" pitchFamily="34" charset="0"/>
            </a:endParaRPr>
          </a:p>
        </p:txBody>
      </p:sp>
      <p:sp>
        <p:nvSpPr>
          <p:cNvPr id="65" name="TextBox 64"/>
          <p:cNvSpPr txBox="1"/>
          <p:nvPr/>
        </p:nvSpPr>
        <p:spPr>
          <a:xfrm>
            <a:off x="8667164" y="1556792"/>
            <a:ext cx="369332" cy="2088232"/>
          </a:xfrm>
          <a:prstGeom prst="rect">
            <a:avLst/>
          </a:prstGeom>
          <a:noFill/>
        </p:spPr>
        <p:txBody>
          <a:bodyPr vert="eaVert" wrap="square" rtlCol="0">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lvl="0" algn="ctr"/>
            <a:r>
              <a:rPr lang="zh-CN" altLang="en-US" sz="1200" b="1" smtClean="0">
                <a:solidFill>
                  <a:srgbClr val="C00000"/>
                </a:solidFill>
                <a:latin typeface="Arial" pitchFamily="34" charset="0"/>
                <a:ea typeface="微软雅黑" pitchFamily="34" charset="-122"/>
                <a:cs typeface="Arial" pitchFamily="34" charset="0"/>
              </a:rPr>
              <a:t>非频繁复发型</a:t>
            </a:r>
            <a:r>
              <a:rPr lang="en-US" altLang="zh-CN" sz="1200" b="1" smtClean="0">
                <a:solidFill>
                  <a:srgbClr val="C00000"/>
                </a:solidFill>
                <a:latin typeface="Arial" pitchFamily="34" charset="0"/>
                <a:ea typeface="微软雅黑" pitchFamily="34" charset="-122"/>
                <a:cs typeface="Arial" pitchFamily="34" charset="0"/>
              </a:rPr>
              <a:t>MCD</a:t>
            </a:r>
            <a:r>
              <a:rPr lang="zh-CN" altLang="en-US" sz="1200" b="1" smtClean="0">
                <a:solidFill>
                  <a:srgbClr val="0070C0"/>
                </a:solidFill>
                <a:latin typeface="Arial" pitchFamily="34" charset="0"/>
                <a:ea typeface="微软雅黑" pitchFamily="34" charset="-122"/>
                <a:cs typeface="Arial" pitchFamily="34" charset="0"/>
              </a:rPr>
              <a:t>（</a:t>
            </a:r>
            <a:r>
              <a:rPr lang="en-US" altLang="zh-CN" sz="1200" b="1" smtClean="0">
                <a:solidFill>
                  <a:srgbClr val="0070C0"/>
                </a:solidFill>
                <a:latin typeface="Arial" pitchFamily="34" charset="0"/>
                <a:ea typeface="微软雅黑" pitchFamily="34" charset="-122"/>
                <a:cs typeface="Arial" pitchFamily="34" charset="0"/>
              </a:rPr>
              <a:t>2D</a:t>
            </a:r>
            <a:r>
              <a:rPr lang="zh-CN" altLang="en-US" sz="1200" b="1" smtClean="0">
                <a:solidFill>
                  <a:srgbClr val="0070C0"/>
                </a:solidFill>
                <a:latin typeface="Arial" pitchFamily="34" charset="0"/>
                <a:ea typeface="微软雅黑" pitchFamily="34" charset="-122"/>
                <a:cs typeface="Arial" pitchFamily="34" charset="0"/>
              </a:rPr>
              <a:t>）</a:t>
            </a:r>
            <a:endParaRPr lang="zh-CN" altLang="en-US">
              <a:latin typeface="Arial" pitchFamily="34" charset="0"/>
              <a:ea typeface="微软雅黑" pitchFamily="34" charset="-122"/>
              <a:cs typeface="Arial" pitchFamily="34" charset="0"/>
            </a:endParaRPr>
          </a:p>
        </p:txBody>
      </p:sp>
      <p:sp>
        <p:nvSpPr>
          <p:cNvPr id="50" name="TextBox 49"/>
          <p:cNvSpPr txBox="1"/>
          <p:nvPr/>
        </p:nvSpPr>
        <p:spPr>
          <a:xfrm>
            <a:off x="4860032" y="2675012"/>
            <a:ext cx="1080120" cy="253916"/>
          </a:xfrm>
          <a:prstGeom prst="rect">
            <a:avLst/>
          </a:prstGeom>
          <a:noFill/>
          <a:ln w="28575">
            <a:noFill/>
          </a:ln>
        </p:spPr>
        <p:txBody>
          <a:bodyPr wrap="square" rtlCol="0">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r>
              <a:rPr lang="zh-CN" altLang="en-US" sz="1050" b="1" smtClean="0">
                <a:solidFill>
                  <a:srgbClr val="CC0066"/>
                </a:solidFill>
                <a:latin typeface="Arial" pitchFamily="34" charset="0"/>
                <a:ea typeface="微软雅黑" pitchFamily="34" charset="-122"/>
                <a:cs typeface="Arial" pitchFamily="34" charset="0"/>
              </a:rPr>
              <a:t>完全缓解</a:t>
            </a:r>
            <a:endParaRPr lang="zh-CN" altLang="en-US" sz="1050" b="1">
              <a:solidFill>
                <a:srgbClr val="CC0066"/>
              </a:solidFill>
              <a:latin typeface="Arial" pitchFamily="34" charset="0"/>
              <a:ea typeface="微软雅黑" pitchFamily="34" charset="-122"/>
              <a:cs typeface="Arial" pitchFamily="34" charset="0"/>
            </a:endParaRPr>
          </a:p>
        </p:txBody>
      </p:sp>
      <p:sp>
        <p:nvSpPr>
          <p:cNvPr id="53" name="TextBox 52"/>
          <p:cNvSpPr txBox="1"/>
          <p:nvPr/>
        </p:nvSpPr>
        <p:spPr>
          <a:xfrm>
            <a:off x="6768244" y="2919113"/>
            <a:ext cx="648072" cy="253916"/>
          </a:xfrm>
          <a:prstGeom prst="rect">
            <a:avLst/>
          </a:prstGeom>
          <a:noFill/>
          <a:ln w="28575">
            <a:noFill/>
          </a:ln>
        </p:spPr>
        <p:txBody>
          <a:bodyPr wrap="square" rtlCol="0">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r>
              <a:rPr lang="zh-CN" altLang="en-US" sz="1050" b="1" smtClean="0">
                <a:solidFill>
                  <a:srgbClr val="CC0066"/>
                </a:solidFill>
                <a:latin typeface="Arial" pitchFamily="34" charset="0"/>
                <a:ea typeface="微软雅黑" pitchFamily="34" charset="-122"/>
                <a:cs typeface="Arial" pitchFamily="34" charset="0"/>
              </a:rPr>
              <a:t>未缓解</a:t>
            </a:r>
            <a:endParaRPr lang="zh-CN" altLang="en-US" sz="1050" b="1">
              <a:solidFill>
                <a:srgbClr val="CC0066"/>
              </a:solidFill>
              <a:latin typeface="Arial" pitchFamily="34" charset="0"/>
              <a:ea typeface="微软雅黑" pitchFamily="34" charset="-122"/>
              <a:cs typeface="Arial" pitchFamily="34" charset="0"/>
            </a:endParaRPr>
          </a:p>
        </p:txBody>
      </p:sp>
      <p:cxnSp>
        <p:nvCxnSpPr>
          <p:cNvPr id="56" name="直接连接符 55"/>
          <p:cNvCxnSpPr/>
          <p:nvPr/>
        </p:nvCxnSpPr>
        <p:spPr>
          <a:xfrm flipH="1">
            <a:off x="5201022" y="4077072"/>
            <a:ext cx="0" cy="32400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2483768" y="4401072"/>
            <a:ext cx="4320480" cy="706"/>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p:nvPr/>
        </p:nvCxnSpPr>
        <p:spPr>
          <a:xfrm flipH="1">
            <a:off x="6804248" y="4399012"/>
            <a:ext cx="0" cy="288000"/>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59" name="直接箭头连接符 58"/>
          <p:cNvCxnSpPr/>
          <p:nvPr/>
        </p:nvCxnSpPr>
        <p:spPr>
          <a:xfrm flipH="1">
            <a:off x="2482280" y="4401072"/>
            <a:ext cx="0" cy="287632"/>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V="1">
            <a:off x="2482280" y="5429703"/>
            <a:ext cx="4321968" cy="113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3532792" y="4665186"/>
            <a:ext cx="1975312" cy="261610"/>
          </a:xfrm>
          <a:prstGeom prst="rect">
            <a:avLst/>
          </a:prstGeom>
          <a:noFill/>
          <a:ln w="28575">
            <a:noFill/>
          </a:ln>
        </p:spPr>
        <p:txBody>
          <a:bodyPr wrap="square" rtlCol="0">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r>
              <a:rPr lang="en-US" altLang="zh-CN" sz="1100" b="1" smtClean="0">
                <a:solidFill>
                  <a:srgbClr val="CC0066"/>
                </a:solidFill>
                <a:latin typeface="Arial" pitchFamily="34" charset="0"/>
                <a:ea typeface="微软雅黑" pitchFamily="34" charset="-122"/>
                <a:cs typeface="Arial" pitchFamily="34" charset="0"/>
              </a:rPr>
              <a:t>CTx</a:t>
            </a:r>
            <a:r>
              <a:rPr lang="zh-CN" altLang="en-US" sz="1100" b="1" smtClean="0">
                <a:solidFill>
                  <a:srgbClr val="CC0066"/>
                </a:solidFill>
                <a:latin typeface="Arial" pitchFamily="34" charset="0"/>
                <a:ea typeface="微软雅黑" pitchFamily="34" charset="-122"/>
                <a:cs typeface="Arial" pitchFamily="34" charset="0"/>
              </a:rPr>
              <a:t>治疗复发的患者</a:t>
            </a:r>
            <a:endParaRPr lang="zh-CN" altLang="en-US" sz="1100" b="1">
              <a:solidFill>
                <a:srgbClr val="CC0066"/>
              </a:solidFill>
              <a:latin typeface="Arial" pitchFamily="34" charset="0"/>
              <a:ea typeface="微软雅黑" pitchFamily="34" charset="-122"/>
              <a:cs typeface="Arial" pitchFamily="34" charset="0"/>
            </a:endParaRPr>
          </a:p>
        </p:txBody>
      </p:sp>
      <p:cxnSp>
        <p:nvCxnSpPr>
          <p:cNvPr id="69" name="直接箭头连接符 68"/>
          <p:cNvCxnSpPr/>
          <p:nvPr/>
        </p:nvCxnSpPr>
        <p:spPr>
          <a:xfrm>
            <a:off x="3324907" y="4906474"/>
            <a:ext cx="1764000" cy="0"/>
          </a:xfrm>
          <a:prstGeom prst="straightConnector1">
            <a:avLst/>
          </a:prstGeom>
          <a:ln w="28575">
            <a:solidFill>
              <a:srgbClr val="00B0F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2497020" y="5133337"/>
            <a:ext cx="0" cy="28800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6793734" y="5282085"/>
            <a:ext cx="0" cy="14400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498579" y="2060864"/>
            <a:ext cx="0" cy="14400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2838060" y="5598641"/>
            <a:ext cx="3171937"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p:nvPr/>
        </p:nvCxnSpPr>
        <p:spPr>
          <a:xfrm flipH="1">
            <a:off x="2853041" y="5605827"/>
            <a:ext cx="0" cy="198966"/>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89" name="直接箭头连接符 88"/>
          <p:cNvCxnSpPr/>
          <p:nvPr/>
        </p:nvCxnSpPr>
        <p:spPr>
          <a:xfrm flipH="1">
            <a:off x="5996745" y="5589116"/>
            <a:ext cx="3727" cy="516418"/>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4416296" y="5428137"/>
            <a:ext cx="0" cy="14400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pic>
        <p:nvPicPr>
          <p:cNvPr id="9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249238" y="115888"/>
            <a:ext cx="1270000" cy="1160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88400811"/>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2530" name="标题 1"/>
          <p:cNvSpPr>
            <a:spLocks noGrp="1"/>
          </p:cNvSpPr>
          <p:nvPr>
            <p:ph type="title"/>
          </p:nvPr>
        </p:nvSpPr>
        <p:spPr>
          <a:xfrm>
            <a:off x="393700" y="2563813"/>
            <a:ext cx="8229600" cy="1143000"/>
          </a:xfrm>
        </p:spPr>
        <p:txBody>
          <a:bodyPr/>
          <a:lstStyle/>
          <a:p>
            <a:r>
              <a:rPr lang="zh-CN" altLang="en-US" smtClean="0"/>
              <a:t>成人</a:t>
            </a:r>
            <a:r>
              <a:rPr lang="en-US" altLang="zh-CN" smtClean="0"/>
              <a:t>MCD</a:t>
            </a:r>
            <a:r>
              <a:rPr lang="zh-CN" altLang="en-US" smtClean="0"/>
              <a:t>治疗的临床实践与思考</a:t>
            </a:r>
          </a:p>
        </p:txBody>
      </p:sp>
      <p:sp>
        <p:nvSpPr>
          <p:cNvPr id="4" name="日期占位符 3"/>
          <p:cNvSpPr>
            <a:spLocks noGrp="1"/>
          </p:cNvSpPr>
          <p:nvPr>
            <p:ph type="dt" sz="quarter" idx="10"/>
          </p:nvPr>
        </p:nvSpPr>
        <p:spPr/>
        <p:txBody>
          <a:bodyPr/>
          <a:lstStyle/>
          <a:p>
            <a:pPr>
              <a:defRPr/>
            </a:pPr>
            <a:fld id="{5CDF517F-0DBF-44B7-AC29-443492B5744E}" type="datetime1">
              <a:rPr lang="zh-CN" altLang="en-US" smtClean="0"/>
              <a:pPr>
                <a:defRPr/>
              </a:pPr>
              <a:t>2024/9/20</a:t>
            </a:fld>
            <a:endParaRPr lang="zh-CN" altLang="en-US" sz="1800">
              <a:solidFill>
                <a:schemeClr val="tx1"/>
              </a:solidFill>
              <a:ea typeface="宋体" pitchFamily="2" charset="-122"/>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成人</a:t>
            </a:r>
            <a:r>
              <a:rPr lang="en-US" altLang="zh-CN" smtClean="0"/>
              <a:t>MCD</a:t>
            </a:r>
            <a:r>
              <a:rPr lang="zh-CN" altLang="en-US" smtClean="0"/>
              <a:t>的疾病特点</a:t>
            </a:r>
            <a:endParaRPr lang="zh-CN" altLang="en-US"/>
          </a:p>
        </p:txBody>
      </p:sp>
      <p:sp>
        <p:nvSpPr>
          <p:cNvPr id="3" name="内容占位符 2"/>
          <p:cNvSpPr>
            <a:spLocks noGrp="1"/>
          </p:cNvSpPr>
          <p:nvPr>
            <p:ph idx="1"/>
          </p:nvPr>
        </p:nvSpPr>
        <p:spPr>
          <a:xfrm>
            <a:off x="457200" y="1484785"/>
            <a:ext cx="8229600" cy="3024336"/>
          </a:xfrm>
        </p:spPr>
        <p:txBody>
          <a:bodyPr>
            <a:noAutofit/>
          </a:bodyPr>
          <a:lstStyle/>
          <a:p>
            <a:pPr>
              <a:lnSpc>
                <a:spcPct val="150000"/>
              </a:lnSpc>
              <a:spcBef>
                <a:spcPts val="600"/>
              </a:spcBef>
              <a:spcAft>
                <a:spcPts val="600"/>
              </a:spcAft>
            </a:pPr>
            <a:r>
              <a:rPr lang="en-US" altLang="zh-CN" smtClean="0"/>
              <a:t>MCD</a:t>
            </a:r>
            <a:r>
              <a:rPr lang="zh-CN" altLang="en-US" smtClean="0"/>
              <a:t>是儿童</a:t>
            </a:r>
            <a:r>
              <a:rPr lang="en-US" altLang="zh-CN" smtClean="0"/>
              <a:t>NS</a:t>
            </a:r>
            <a:r>
              <a:rPr lang="zh-CN" altLang="en-US" smtClean="0"/>
              <a:t>最常见的病因，在成人</a:t>
            </a:r>
            <a:r>
              <a:rPr lang="en-US" altLang="zh-CN" smtClean="0"/>
              <a:t>NS</a:t>
            </a:r>
            <a:r>
              <a:rPr lang="zh-CN" altLang="en-US" smtClean="0"/>
              <a:t>中占</a:t>
            </a:r>
            <a:r>
              <a:rPr lang="en-US" altLang="zh-CN" smtClean="0"/>
              <a:t>10%</a:t>
            </a:r>
            <a:r>
              <a:rPr lang="zh-CN" altLang="en-US" smtClean="0"/>
              <a:t>～</a:t>
            </a:r>
            <a:r>
              <a:rPr lang="en-US" altLang="zh-CN" smtClean="0"/>
              <a:t>15%</a:t>
            </a:r>
          </a:p>
          <a:p>
            <a:pPr>
              <a:lnSpc>
                <a:spcPct val="150000"/>
              </a:lnSpc>
              <a:spcBef>
                <a:spcPts val="600"/>
              </a:spcBef>
              <a:spcAft>
                <a:spcPts val="600"/>
              </a:spcAft>
            </a:pPr>
            <a:r>
              <a:rPr lang="zh-CN" altLang="en-US" smtClean="0"/>
              <a:t>超过</a:t>
            </a:r>
            <a:r>
              <a:rPr lang="en-US" altLang="zh-CN" smtClean="0"/>
              <a:t>50%</a:t>
            </a:r>
            <a:r>
              <a:rPr lang="zh-CN" altLang="en-US" smtClean="0"/>
              <a:t>的成人</a:t>
            </a:r>
            <a:r>
              <a:rPr lang="en-US" altLang="zh-CN" smtClean="0"/>
              <a:t>MCD</a:t>
            </a:r>
            <a:r>
              <a:rPr lang="zh-CN" altLang="en-US" smtClean="0"/>
              <a:t>患者可出现复发，约</a:t>
            </a:r>
            <a:r>
              <a:rPr lang="en-US" altLang="zh-CN" smtClean="0"/>
              <a:t>1/3</a:t>
            </a:r>
            <a:r>
              <a:rPr lang="zh-CN" altLang="en-US" smtClean="0"/>
              <a:t>的患者可能反复复发或者激素依赖</a:t>
            </a:r>
            <a:endParaRPr lang="en-US" altLang="zh-CN" smtClean="0"/>
          </a:p>
          <a:p>
            <a:pPr>
              <a:lnSpc>
                <a:spcPct val="150000"/>
              </a:lnSpc>
              <a:spcBef>
                <a:spcPts val="600"/>
              </a:spcBef>
              <a:spcAft>
                <a:spcPts val="600"/>
              </a:spcAft>
            </a:pPr>
            <a:r>
              <a:rPr lang="zh-CN" altLang="en-US" smtClean="0"/>
              <a:t>约有</a:t>
            </a:r>
            <a:r>
              <a:rPr lang="en-US" altLang="zh-CN" smtClean="0"/>
              <a:t>10%</a:t>
            </a:r>
            <a:r>
              <a:rPr lang="zh-CN" altLang="en-US" smtClean="0"/>
              <a:t>的成人</a:t>
            </a:r>
            <a:r>
              <a:rPr lang="en-US" altLang="zh-CN" smtClean="0"/>
              <a:t>MCD</a:t>
            </a:r>
            <a:r>
              <a:rPr lang="zh-CN" altLang="en-US" smtClean="0"/>
              <a:t>患者为激素抵抗型，即正规激素治疗</a:t>
            </a:r>
            <a:r>
              <a:rPr lang="en-US" altLang="zh-CN" smtClean="0"/>
              <a:t>16</a:t>
            </a:r>
            <a:r>
              <a:rPr lang="zh-CN" altLang="en-US" smtClean="0"/>
              <a:t>周无效</a:t>
            </a:r>
          </a:p>
          <a:p>
            <a:pPr>
              <a:lnSpc>
                <a:spcPct val="150000"/>
              </a:lnSpc>
              <a:spcAft>
                <a:spcPts val="600"/>
              </a:spcAft>
            </a:pPr>
            <a:endParaRPr lang="zh-CN" altLang="en-US"/>
          </a:p>
        </p:txBody>
      </p:sp>
      <p:sp>
        <p:nvSpPr>
          <p:cNvPr id="4" name="矩形 3"/>
          <p:cNvSpPr>
            <a:spLocks noChangeArrowheads="1"/>
          </p:cNvSpPr>
          <p:nvPr/>
        </p:nvSpPr>
        <p:spPr bwMode="auto">
          <a:xfrm>
            <a:off x="5148263" y="6571771"/>
            <a:ext cx="3960812" cy="241605"/>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a:lnSpc>
                <a:spcPct val="97000"/>
              </a:lnSpc>
              <a:buSzTx/>
            </a:pPr>
            <a:r>
              <a:rPr lang="en-US" altLang="zh-CN" sz="1000" err="1">
                <a:solidFill>
                  <a:srgbClr val="000000"/>
                </a:solidFill>
                <a:ea typeface="微软雅黑" pitchFamily="34" charset="-122"/>
                <a:sym typeface="Arial" pitchFamily="34" charset="0"/>
              </a:rPr>
              <a:t>Eknoyan G, et al. Kidney </a:t>
            </a:r>
            <a:r>
              <a:rPr lang="en-US" altLang="zh-CN" sz="1000" smtClean="0">
                <a:solidFill>
                  <a:srgbClr val="000000"/>
                </a:solidFill>
                <a:ea typeface="微软雅黑" pitchFamily="34" charset="-122"/>
                <a:sym typeface="Arial" pitchFamily="34" charset="0"/>
              </a:rPr>
              <a:t>inter, </a:t>
            </a:r>
            <a:r>
              <a:rPr lang="en-US" altLang="zh-CN" sz="1000">
                <a:solidFill>
                  <a:srgbClr val="000000"/>
                </a:solidFill>
                <a:ea typeface="微软雅黑" pitchFamily="34" charset="-122"/>
                <a:sym typeface="Arial" pitchFamily="34" charset="0"/>
              </a:rPr>
              <a:t>Suppl. </a:t>
            </a:r>
            <a:r>
              <a:rPr lang="en-US" altLang="zh-CN" sz="1000" smtClean="0">
                <a:solidFill>
                  <a:srgbClr val="000000"/>
                </a:solidFill>
                <a:ea typeface="微软雅黑" pitchFamily="34" charset="-122"/>
                <a:sym typeface="Arial" pitchFamily="34" charset="0"/>
              </a:rPr>
              <a:t>2012;2:139-274</a:t>
            </a:r>
            <a:endParaRPr lang="zh-CN" altLang="en-US" sz="12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成人</a:t>
            </a:r>
            <a:r>
              <a:rPr lang="en-US" altLang="zh-CN" smtClean="0"/>
              <a:t>MCD</a:t>
            </a:r>
            <a:r>
              <a:rPr lang="zh-CN" altLang="en-US" smtClean="0"/>
              <a:t>的治疗需求</a:t>
            </a:r>
            <a:endParaRPr lang="zh-CN" altLang="en-US"/>
          </a:p>
        </p:txBody>
      </p:sp>
      <p:grpSp>
        <p:nvGrpSpPr>
          <p:cNvPr id="4" name="组合 3"/>
          <p:cNvGrpSpPr/>
          <p:nvPr/>
        </p:nvGrpSpPr>
        <p:grpSpPr>
          <a:xfrm>
            <a:off x="1115616" y="1444312"/>
            <a:ext cx="6552728" cy="1780381"/>
            <a:chOff x="248776" y="2728739"/>
            <a:chExt cx="5547360" cy="1492349"/>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248776" y="3135238"/>
              <a:ext cx="5410200" cy="1085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tretch>
              <a:fillRect/>
            </a:stretch>
          </p:blipFill>
          <p:spPr bwMode="auto">
            <a:xfrm>
              <a:off x="248776" y="2728739"/>
              <a:ext cx="5547360" cy="527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3" name="内容占位符 2"/>
          <p:cNvSpPr>
            <a:spLocks noGrp="1"/>
          </p:cNvSpPr>
          <p:nvPr>
            <p:ph idx="1"/>
          </p:nvPr>
        </p:nvSpPr>
        <p:spPr>
          <a:xfrm>
            <a:off x="1115616" y="2576980"/>
            <a:ext cx="6552728" cy="996036"/>
          </a:xfrm>
        </p:spPr>
        <p:style>
          <a:lnRef idx="3">
            <a:schemeClr val="lt1"/>
          </a:lnRef>
          <a:fillRef idx="1">
            <a:schemeClr val="accent1"/>
          </a:fillRef>
          <a:effectRef idx="1">
            <a:schemeClr val="accent1"/>
          </a:effectRef>
          <a:fontRef idx="minor">
            <a:schemeClr val="lt1"/>
          </a:fontRef>
        </p:style>
        <p:txBody>
          <a:bodyPr anchor="ctr">
            <a:noAutofit/>
          </a:bodyPr>
          <a:lstStyle>
            <a:lvl1pPr>
              <a:defRPr>
                <a:solidFill>
                  <a:srgbClr val="FFFFFF"/>
                </a:solidFill>
                <a:latin typeface="Calibri"/>
              </a:defRPr>
            </a:lvl1pPr>
            <a:lvl2pPr>
              <a:defRPr>
                <a:solidFill>
                  <a:srgbClr val="FFFFFF"/>
                </a:solidFill>
                <a:latin typeface="Calibri"/>
              </a:defRPr>
            </a:lvl2pPr>
            <a:lvl3pPr>
              <a:defRPr>
                <a:solidFill>
                  <a:srgbClr val="FFFFFF"/>
                </a:solidFill>
                <a:latin typeface="Calibri"/>
              </a:defRPr>
            </a:lvl3pPr>
            <a:lvl4pPr>
              <a:defRPr>
                <a:solidFill>
                  <a:srgbClr val="FFFFFF"/>
                </a:solidFill>
                <a:latin typeface="Calibri"/>
              </a:defRPr>
            </a:lvl4pPr>
            <a:lvl5pPr>
              <a:defRPr>
                <a:solidFill>
                  <a:srgbClr val="FFFFFF"/>
                </a:solidFill>
                <a:latin typeface="Calibri"/>
              </a:defRPr>
            </a:lvl5pPr>
            <a:lvl6pPr>
              <a:defRPr>
                <a:solidFill>
                  <a:srgbClr val="FFFFFF"/>
                </a:solidFill>
                <a:latin typeface="Calibri"/>
              </a:defRPr>
            </a:lvl6pPr>
            <a:lvl7pPr>
              <a:defRPr>
                <a:solidFill>
                  <a:srgbClr val="FFFFFF"/>
                </a:solidFill>
                <a:latin typeface="Calibri"/>
              </a:defRPr>
            </a:lvl7pPr>
            <a:lvl8pPr>
              <a:defRPr>
                <a:solidFill>
                  <a:srgbClr val="FFFFFF"/>
                </a:solidFill>
                <a:latin typeface="Calibri"/>
              </a:defRPr>
            </a:lvl8pPr>
            <a:lvl9pPr>
              <a:defRPr>
                <a:solidFill>
                  <a:srgbClr val="FFFFFF"/>
                </a:solidFill>
                <a:latin typeface="Calibri"/>
              </a:defRPr>
            </a:lvl9pPr>
          </a:lstStyle>
          <a:p>
            <a:pPr marL="0" indent="0">
              <a:buNone/>
            </a:pPr>
            <a:r>
              <a:rPr lang="zh-CN" altLang="en-US" sz="2000" smtClean="0">
                <a:latin typeface="Arial" pitchFamily="34" charset="0"/>
                <a:ea typeface="微软雅黑" pitchFamily="34" charset="-122"/>
                <a:cs typeface="Arial" pitchFamily="34" charset="0"/>
              </a:rPr>
              <a:t>研究提示，未治的</a:t>
            </a:r>
            <a:r>
              <a:rPr lang="en-US" altLang="zh-CN" sz="2000" smtClean="0">
                <a:latin typeface="Arial" pitchFamily="34" charset="0"/>
                <a:ea typeface="微软雅黑" pitchFamily="34" charset="-122"/>
                <a:cs typeface="Arial" pitchFamily="34" charset="0"/>
              </a:rPr>
              <a:t>MCD</a:t>
            </a:r>
            <a:r>
              <a:rPr lang="zh-CN" altLang="en-US" sz="2000" smtClean="0">
                <a:latin typeface="Arial" pitchFamily="34" charset="0"/>
                <a:ea typeface="微软雅黑" pitchFamily="34" charset="-122"/>
                <a:cs typeface="Arial" pitchFamily="34" charset="0"/>
              </a:rPr>
              <a:t>肾病综合征与高脂血症引起的动脉粥样硬化加速、感染及血栓栓塞事件明显相关</a:t>
            </a:r>
            <a:endParaRPr lang="zh-CN" altLang="en-US" sz="2000">
              <a:latin typeface="Arial" pitchFamily="34" charset="0"/>
              <a:ea typeface="微软雅黑" pitchFamily="34" charset="-122"/>
              <a:cs typeface="Arial" pitchFamily="34" charset="0"/>
            </a:endParaRPr>
          </a:p>
        </p:txBody>
      </p:sp>
      <p:sp>
        <p:nvSpPr>
          <p:cNvPr id="6" name="下箭头 5"/>
          <p:cNvSpPr/>
          <p:nvPr/>
        </p:nvSpPr>
        <p:spPr>
          <a:xfrm>
            <a:off x="3563888" y="3717032"/>
            <a:ext cx="1584176" cy="504056"/>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charset="-122"/>
                <a:cs typeface="+mn-cs"/>
              </a:defRPr>
            </a:lvl1pPr>
            <a:lvl2pPr marL="457200" algn="l" rtl="0" fontAlgn="base">
              <a:spcBef>
                <a:spcPct val="0"/>
              </a:spcBef>
              <a:spcAft>
                <a:spcPct val="0"/>
              </a:spcAft>
              <a:defRPr kern="1200">
                <a:solidFill>
                  <a:srgbClr val="FFFFFF"/>
                </a:solidFill>
                <a:latin typeface="Calibri"/>
                <a:ea typeface="宋体" charset="-122"/>
                <a:cs typeface="+mn-cs"/>
              </a:defRPr>
            </a:lvl2pPr>
            <a:lvl3pPr marL="914400" algn="l" rtl="0" fontAlgn="base">
              <a:spcBef>
                <a:spcPct val="0"/>
              </a:spcBef>
              <a:spcAft>
                <a:spcPct val="0"/>
              </a:spcAft>
              <a:defRPr kern="1200">
                <a:solidFill>
                  <a:srgbClr val="FFFFFF"/>
                </a:solidFill>
                <a:latin typeface="Calibri"/>
                <a:ea typeface="宋体" charset="-122"/>
                <a:cs typeface="+mn-cs"/>
              </a:defRPr>
            </a:lvl3pPr>
            <a:lvl4pPr marL="1371600" algn="l" rtl="0" fontAlgn="base">
              <a:spcBef>
                <a:spcPct val="0"/>
              </a:spcBef>
              <a:spcAft>
                <a:spcPct val="0"/>
              </a:spcAft>
              <a:defRPr kern="1200">
                <a:solidFill>
                  <a:srgbClr val="FFFFFF"/>
                </a:solidFill>
                <a:latin typeface="Calibri"/>
                <a:ea typeface="宋体" charset="-122"/>
                <a:cs typeface="+mn-cs"/>
              </a:defRPr>
            </a:lvl4pPr>
            <a:lvl5pPr marL="1828800" algn="l" rtl="0" fontAlgn="base">
              <a:spcBef>
                <a:spcPct val="0"/>
              </a:spcBef>
              <a:spcAft>
                <a:spcPct val="0"/>
              </a:spcAft>
              <a:defRPr kern="1200">
                <a:solidFill>
                  <a:srgbClr val="FFFFFF"/>
                </a:solidFill>
                <a:latin typeface="Calibri"/>
                <a:ea typeface="宋体" charset="-122"/>
                <a:cs typeface="+mn-cs"/>
              </a:defRPr>
            </a:lvl5pPr>
            <a:lvl6pPr marL="2286000" algn="l" defTabSz="914400" rtl="0" eaLnBrk="1" latinLnBrk="0" hangingPunct="1">
              <a:defRPr kern="1200">
                <a:solidFill>
                  <a:srgbClr val="FFFFFF"/>
                </a:solidFill>
                <a:latin typeface="Calibri"/>
                <a:ea typeface="宋体" charset="-122"/>
                <a:cs typeface="+mn-cs"/>
              </a:defRPr>
            </a:lvl6pPr>
            <a:lvl7pPr marL="2743200" algn="l" defTabSz="914400" rtl="0" eaLnBrk="1" latinLnBrk="0" hangingPunct="1">
              <a:defRPr kern="1200">
                <a:solidFill>
                  <a:srgbClr val="FFFFFF"/>
                </a:solidFill>
                <a:latin typeface="Calibri"/>
                <a:ea typeface="宋体" charset="-122"/>
                <a:cs typeface="+mn-cs"/>
              </a:defRPr>
            </a:lvl7pPr>
            <a:lvl8pPr marL="3200400" algn="l" defTabSz="914400" rtl="0" eaLnBrk="1" latinLnBrk="0" hangingPunct="1">
              <a:defRPr kern="1200">
                <a:solidFill>
                  <a:srgbClr val="FFFFFF"/>
                </a:solidFill>
                <a:latin typeface="Calibri"/>
                <a:ea typeface="宋体" charset="-122"/>
                <a:cs typeface="+mn-cs"/>
              </a:defRPr>
            </a:lvl8pPr>
            <a:lvl9pPr marL="3657600" algn="l" defTabSz="914400" rtl="0" eaLnBrk="1" latinLnBrk="0" hangingPunct="1">
              <a:defRPr kern="1200">
                <a:solidFill>
                  <a:srgbClr val="FFFFFF"/>
                </a:solidFill>
                <a:latin typeface="Calibri"/>
                <a:ea typeface="宋体" charset="-122"/>
                <a:cs typeface="+mn-cs"/>
              </a:defRPr>
            </a:lvl9pPr>
          </a:lstStyle>
          <a:p>
            <a:pPr algn="ctr"/>
            <a:endParaRPr lang="zh-CN" altLang="en-US"/>
          </a:p>
        </p:txBody>
      </p:sp>
      <p:sp>
        <p:nvSpPr>
          <p:cNvPr id="9" name="内容占位符 2"/>
          <p:cNvSpPr txBox="1"/>
          <p:nvPr/>
        </p:nvSpPr>
        <p:spPr bwMode="auto">
          <a:xfrm>
            <a:off x="1115616" y="4328354"/>
            <a:ext cx="6552728" cy="828838"/>
          </a:xfrm>
          <a:prstGeom prst="rect">
            <a:avLst/>
          </a:prstGeom>
          <a:ln w="38100" cap="flat" cmpd="sng" algn="ctr">
            <a:solidFill>
              <a:schemeClr val="lt1"/>
            </a:solidFill>
            <a:prstDash val="solid"/>
            <a:miter lim="800000"/>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ctr" anchorCtr="0" compatLnSpc="1">
            <a:prstTxWarp prst="textNoShape">
              <a:avLst/>
            </a:prstTxWarp>
            <a:noAutofit/>
          </a:bodyPr>
          <a:lstStyle>
            <a:defPPr>
              <a:defRPr lang="zh-CN"/>
            </a:defPPr>
            <a:lvl1pPr marL="342900" indent="-342900" algn="l" rtl="0" eaLnBrk="0" fontAlgn="base" hangingPunct="0">
              <a:spcBef>
                <a:spcPct val="20000"/>
              </a:spcBef>
              <a:spcAft>
                <a:spcPct val="0"/>
              </a:spcAft>
              <a:buFont typeface="Arial"/>
              <a:buChar char="•"/>
              <a:defRPr sz="24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a:buChar char="–"/>
              <a:defRPr sz="20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a:buChar char="•"/>
              <a:defRPr sz="18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a:buChar char="–"/>
              <a:defRPr sz="16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a:buChar char="»"/>
              <a:defRPr sz="16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buFont typeface="Arial"/>
              <a:buNone/>
            </a:pPr>
            <a:r>
              <a:rPr lang="en-US" altLang="zh-CN" sz="2000" smtClean="0">
                <a:latin typeface="Arial" pitchFamily="34" charset="0"/>
                <a:ea typeface="微软雅黑" pitchFamily="34" charset="-122"/>
                <a:cs typeface="Arial" pitchFamily="34" charset="0"/>
              </a:rPr>
              <a:t>MCD</a:t>
            </a:r>
            <a:r>
              <a:rPr lang="zh-CN" altLang="en-US" sz="2000" smtClean="0">
                <a:latin typeface="Arial" pitchFamily="34" charset="0"/>
                <a:ea typeface="微软雅黑" pitchFamily="34" charset="-122"/>
                <a:cs typeface="Arial" pitchFamily="34" charset="0"/>
              </a:rPr>
              <a:t>的治疗目标是获得缓解，即</a:t>
            </a:r>
            <a:r>
              <a:rPr lang="zh-CN" altLang="en-US" sz="2200" smtClean="0">
                <a:latin typeface="Arial" pitchFamily="34" charset="0"/>
                <a:ea typeface="微软雅黑" pitchFamily="34" charset="-122"/>
                <a:cs typeface="Arial" pitchFamily="34" charset="0"/>
              </a:rPr>
              <a:t>降低尿蛋白至</a:t>
            </a:r>
            <a:r>
              <a:rPr lang="en-US" altLang="zh-CN" sz="2200" smtClean="0">
                <a:latin typeface="Arial" pitchFamily="34" charset="0"/>
                <a:ea typeface="微软雅黑" pitchFamily="34" charset="-122"/>
                <a:cs typeface="Arial" pitchFamily="34" charset="0"/>
              </a:rPr>
              <a:t>&lt;0.3g/d</a:t>
            </a:r>
            <a:endParaRPr lang="zh-CN" altLang="en-US" sz="2200">
              <a:latin typeface="Arial" pitchFamily="34" charset="0"/>
              <a:ea typeface="微软雅黑" pitchFamily="34" charset="-122"/>
              <a:cs typeface="Arial" pitchFamily="34" charset="0"/>
            </a:endParaRPr>
          </a:p>
        </p:txBody>
      </p:sp>
      <p:sp>
        <p:nvSpPr>
          <p:cNvPr id="10" name="矩形 9"/>
          <p:cNvSpPr>
            <a:spLocks noChangeArrowheads="1"/>
          </p:cNvSpPr>
          <p:nvPr/>
        </p:nvSpPr>
        <p:spPr bwMode="auto">
          <a:xfrm>
            <a:off x="5580111" y="6571771"/>
            <a:ext cx="3528963" cy="241605"/>
          </a:xfrm>
          <a:prstGeom prst="rect">
            <a:avLst/>
          </a:prstGeom>
          <a:noFill/>
          <a:ln w="9525">
            <a:noFill/>
            <a:miter lim="800000"/>
          </a:ln>
        </p:spPr>
        <p:txBody>
          <a:bodyPr wrap="square">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a:lnSpc>
                <a:spcPct val="97000"/>
              </a:lnSpc>
              <a:buSzTx/>
            </a:pPr>
            <a:r>
              <a:rPr lang="en-US" altLang="zh-CN" sz="1000" err="1">
                <a:solidFill>
                  <a:srgbClr val="000000"/>
                </a:solidFill>
                <a:ea typeface="微软雅黑" pitchFamily="34" charset="-122"/>
                <a:sym typeface="Arial" pitchFamily="34" charset="0"/>
              </a:rPr>
              <a:t>Eknoyan G, et al. Kidney </a:t>
            </a:r>
            <a:r>
              <a:rPr lang="en-US" altLang="zh-CN" sz="1000" smtClean="0">
                <a:solidFill>
                  <a:srgbClr val="000000"/>
                </a:solidFill>
                <a:ea typeface="微软雅黑" pitchFamily="34" charset="-122"/>
                <a:sym typeface="Arial" pitchFamily="34" charset="0"/>
              </a:rPr>
              <a:t>inter, </a:t>
            </a:r>
            <a:r>
              <a:rPr lang="en-US" altLang="zh-CN" sz="1000">
                <a:solidFill>
                  <a:srgbClr val="000000"/>
                </a:solidFill>
                <a:ea typeface="微软雅黑" pitchFamily="34" charset="-122"/>
                <a:sym typeface="Arial" pitchFamily="34" charset="0"/>
              </a:rPr>
              <a:t>Suppl. </a:t>
            </a:r>
            <a:r>
              <a:rPr lang="en-US" altLang="zh-CN" sz="1000" smtClean="0">
                <a:solidFill>
                  <a:srgbClr val="000000"/>
                </a:solidFill>
                <a:ea typeface="微软雅黑" pitchFamily="34" charset="-122"/>
                <a:sym typeface="Arial" pitchFamily="34" charset="0"/>
              </a:rPr>
              <a:t>2012;2:139-274</a:t>
            </a:r>
            <a:endParaRPr lang="zh-CN" altLang="en-US" sz="1200"/>
          </a:p>
        </p:txBody>
      </p:sp>
    </p:spTree>
    <p:extLst>
      <p:ext uri="{BB962C8B-B14F-4D97-AF65-F5344CB8AC3E}">
        <p14:creationId xmlns:p14="http://schemas.microsoft.com/office/powerpoint/2010/main" xmlns="" val="3367082174"/>
      </p:ext>
    </p:ext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糖皮质激素在成人</a:t>
            </a:r>
            <a:r>
              <a:rPr lang="en-US" altLang="zh-CN" smtClean="0"/>
              <a:t>MCD</a:t>
            </a:r>
            <a:r>
              <a:rPr lang="zh-CN" altLang="en-US" smtClean="0"/>
              <a:t>中的地位</a:t>
            </a:r>
            <a:endParaRPr lang="zh-CN" altLang="en-US"/>
          </a:p>
        </p:txBody>
      </p:sp>
      <p:sp>
        <p:nvSpPr>
          <p:cNvPr id="3" name="内容占位符 2"/>
          <p:cNvSpPr>
            <a:spLocks noGrp="1"/>
          </p:cNvSpPr>
          <p:nvPr>
            <p:ph idx="1"/>
          </p:nvPr>
        </p:nvSpPr>
        <p:spPr>
          <a:xfrm>
            <a:off x="395535" y="1484784"/>
            <a:ext cx="8568953" cy="4525963"/>
          </a:xfrm>
        </p:spPr>
        <p:txBody>
          <a:bodyPr>
            <a:normAutofit/>
          </a:bodyPr>
          <a:lstStyle/>
          <a:p>
            <a:pPr>
              <a:spcBef>
                <a:spcPts val="600"/>
              </a:spcBef>
              <a:spcAft>
                <a:spcPts val="600"/>
              </a:spcAft>
            </a:pPr>
            <a:r>
              <a:rPr lang="zh-CN" altLang="en-US"/>
              <a:t>成人</a:t>
            </a:r>
            <a:r>
              <a:rPr lang="en-US" altLang="zh-CN"/>
              <a:t>MCD</a:t>
            </a:r>
            <a:r>
              <a:rPr lang="zh-CN" altLang="en-US"/>
              <a:t>患者建议激素治疗的证据质量低，建议主要依据在儿童中的证据外推而来</a:t>
            </a:r>
            <a:endParaRPr lang="en-US" altLang="zh-CN"/>
          </a:p>
          <a:p>
            <a:pPr>
              <a:spcBef>
                <a:spcPts val="600"/>
              </a:spcBef>
              <a:spcAft>
                <a:spcPts val="600"/>
              </a:spcAft>
            </a:pPr>
            <a:r>
              <a:rPr lang="zh-CN" altLang="en-US"/>
              <a:t>激素的剂量及疗程也仅依据低质量的临床证据</a:t>
            </a:r>
            <a:endParaRPr lang="en-US" altLang="zh-CN"/>
          </a:p>
          <a:p>
            <a:pPr>
              <a:spcBef>
                <a:spcPts val="600"/>
              </a:spcBef>
              <a:spcAft>
                <a:spcPts val="600"/>
              </a:spcAft>
            </a:pPr>
            <a:r>
              <a:rPr lang="zh-CN" altLang="en-US" smtClean="0"/>
              <a:t>儿童患者</a:t>
            </a:r>
            <a:r>
              <a:rPr lang="en-US" altLang="zh-CN"/>
              <a:t>MCD</a:t>
            </a:r>
            <a:r>
              <a:rPr lang="zh-CN" altLang="en-US" smtClean="0"/>
              <a:t>对激素非常敏感，成人中约</a:t>
            </a:r>
            <a:r>
              <a:rPr lang="en-US" altLang="zh-CN" smtClean="0"/>
              <a:t>75%</a:t>
            </a:r>
            <a:r>
              <a:rPr lang="zh-CN" altLang="en-US" smtClean="0"/>
              <a:t>的患者经激素治疗缓解</a:t>
            </a:r>
            <a:endParaRPr lang="en-US" altLang="zh-CN" smtClean="0"/>
          </a:p>
          <a:p>
            <a:pPr>
              <a:spcBef>
                <a:spcPts val="600"/>
              </a:spcBef>
              <a:spcAft>
                <a:spcPts val="600"/>
              </a:spcAft>
            </a:pPr>
            <a:r>
              <a:rPr lang="zh-CN" altLang="en-US" smtClean="0"/>
              <a:t>部分成人</a:t>
            </a:r>
            <a:r>
              <a:rPr lang="en-US" altLang="zh-CN" smtClean="0"/>
              <a:t>MCD</a:t>
            </a:r>
            <a:r>
              <a:rPr lang="zh-CN" altLang="en-US" smtClean="0"/>
              <a:t>患者对激素反应缓慢，</a:t>
            </a:r>
            <a:r>
              <a:rPr lang="en-US" altLang="zh-CN" smtClean="0"/>
              <a:t>10-25%</a:t>
            </a:r>
            <a:r>
              <a:rPr lang="zh-CN" altLang="en-US" smtClean="0"/>
              <a:t>患者</a:t>
            </a:r>
            <a:r>
              <a:rPr lang="en-US" altLang="zh-CN" smtClean="0"/>
              <a:t>3-4</a:t>
            </a:r>
            <a:r>
              <a:rPr lang="zh-CN" altLang="en-US" smtClean="0"/>
              <a:t>个月后出现效果</a:t>
            </a:r>
            <a:endParaRPr lang="en-US" altLang="zh-CN" smtClean="0"/>
          </a:p>
          <a:p>
            <a:pPr eaLnBrk="1" fontAlgn="auto" hangingPunct="1">
              <a:spcBef>
                <a:spcPts val="600"/>
              </a:spcBef>
              <a:spcAft>
                <a:spcPct val="0"/>
              </a:spcAft>
            </a:pPr>
            <a:r>
              <a:rPr lang="zh-CN" altLang="en-US" smtClean="0"/>
              <a:t>激素相关</a:t>
            </a:r>
            <a:r>
              <a:rPr lang="zh-CN" altLang="en-US"/>
              <a:t>不良反应是临床寻求新型无</a:t>
            </a:r>
            <a:r>
              <a:rPr lang="en-US" altLang="zh-CN"/>
              <a:t>/</a:t>
            </a:r>
            <a:r>
              <a:rPr lang="zh-CN" altLang="en-US"/>
              <a:t>减激素方案的重要</a:t>
            </a:r>
            <a:r>
              <a:rPr lang="zh-CN" altLang="en-US" smtClean="0"/>
              <a:t>动力</a:t>
            </a:r>
            <a:endParaRPr lang="en-US" altLang="zh-CN" smtClean="0"/>
          </a:p>
          <a:p>
            <a:pPr lvl="1" eaLnBrk="1" fontAlgn="auto" hangingPunct="1">
              <a:spcBef>
                <a:spcPts val="600"/>
              </a:spcBef>
              <a:spcAft>
                <a:spcPts val="600"/>
              </a:spcAft>
            </a:pPr>
            <a:r>
              <a:rPr lang="zh-CN" altLang="zh-CN" smtClean="0"/>
              <a:t>向心性肥胖</a:t>
            </a:r>
            <a:r>
              <a:rPr lang="zh-CN" altLang="en-US" smtClean="0"/>
              <a:t>（如满月脸、水牛背）、</a:t>
            </a:r>
            <a:r>
              <a:rPr lang="zh-CN" altLang="zh-CN" smtClean="0"/>
              <a:t>骨质疏松</a:t>
            </a:r>
            <a:r>
              <a:rPr lang="zh-CN" altLang="en-US"/>
              <a:t>风险</a:t>
            </a:r>
            <a:r>
              <a:rPr lang="zh-CN" altLang="en-US" smtClean="0"/>
              <a:t>（如股骨头坏死）、</a:t>
            </a:r>
            <a:r>
              <a:rPr lang="zh-CN" altLang="zh-CN" smtClean="0"/>
              <a:t>糖脂</a:t>
            </a:r>
            <a:r>
              <a:rPr lang="zh-CN" altLang="zh-CN"/>
              <a:t>代谢</a:t>
            </a:r>
            <a:r>
              <a:rPr lang="zh-CN" altLang="zh-CN" smtClean="0"/>
              <a:t>紊乱</a:t>
            </a:r>
            <a:r>
              <a:rPr lang="zh-CN" altLang="en-US" smtClean="0"/>
              <a:t>（如糖尿病）、</a:t>
            </a:r>
            <a:r>
              <a:rPr lang="zh-CN" altLang="zh-CN" smtClean="0"/>
              <a:t>感染风险</a:t>
            </a:r>
            <a:r>
              <a:rPr lang="zh-CN" altLang="en-US" smtClean="0"/>
              <a:t>、精神疾病等</a:t>
            </a:r>
            <a:endParaRPr lang="en-US" altLang="zh-CN" smtClean="0"/>
          </a:p>
        </p:txBody>
      </p:sp>
      <p:sp>
        <p:nvSpPr>
          <p:cNvPr id="4" name="矩形 3"/>
          <p:cNvSpPr>
            <a:spLocks noChangeArrowheads="1"/>
          </p:cNvSpPr>
          <p:nvPr/>
        </p:nvSpPr>
        <p:spPr bwMode="auto">
          <a:xfrm>
            <a:off x="5148263" y="6571771"/>
            <a:ext cx="3960812" cy="241605"/>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Arial"/>
                <a:ea typeface="宋体" charset="-122"/>
                <a:cs typeface="+mn-cs"/>
              </a:defRPr>
            </a:lvl1pPr>
            <a:lvl2pPr marL="457200" algn="l" rtl="0" fontAlgn="base">
              <a:spcBef>
                <a:spcPct val="0"/>
              </a:spcBef>
              <a:spcAft>
                <a:spcPct val="0"/>
              </a:spcAft>
              <a:defRPr kern="1200">
                <a:solidFill>
                  <a:schemeClr val="tx1"/>
                </a:solidFill>
                <a:latin typeface="Arial"/>
                <a:ea typeface="宋体" charset="-122"/>
                <a:cs typeface="+mn-cs"/>
              </a:defRPr>
            </a:lvl2pPr>
            <a:lvl3pPr marL="914400" algn="l" rtl="0" fontAlgn="base">
              <a:spcBef>
                <a:spcPct val="0"/>
              </a:spcBef>
              <a:spcAft>
                <a:spcPct val="0"/>
              </a:spcAft>
              <a:defRPr kern="1200">
                <a:solidFill>
                  <a:schemeClr val="tx1"/>
                </a:solidFill>
                <a:latin typeface="Arial"/>
                <a:ea typeface="宋体" charset="-122"/>
                <a:cs typeface="+mn-cs"/>
              </a:defRPr>
            </a:lvl3pPr>
            <a:lvl4pPr marL="1371600" algn="l" rtl="0" fontAlgn="base">
              <a:spcBef>
                <a:spcPct val="0"/>
              </a:spcBef>
              <a:spcAft>
                <a:spcPct val="0"/>
              </a:spcAft>
              <a:defRPr kern="1200">
                <a:solidFill>
                  <a:schemeClr val="tx1"/>
                </a:solidFill>
                <a:latin typeface="Arial"/>
                <a:ea typeface="宋体" charset="-122"/>
                <a:cs typeface="+mn-cs"/>
              </a:defRPr>
            </a:lvl4pPr>
            <a:lvl5pPr marL="1828800" algn="l" rtl="0" fontAlgn="base">
              <a:spcBef>
                <a:spcPct val="0"/>
              </a:spcBef>
              <a:spcAft>
                <a:spcPct val="0"/>
              </a:spcAft>
              <a:defRPr kern="1200">
                <a:solidFill>
                  <a:schemeClr val="tx1"/>
                </a:solidFill>
                <a:latin typeface="Arial"/>
                <a:ea typeface="宋体" charset="-122"/>
                <a:cs typeface="+mn-cs"/>
              </a:defRPr>
            </a:lvl5pPr>
            <a:lvl6pPr marL="2286000" algn="l" defTabSz="914400" rtl="0" eaLnBrk="1" latinLnBrk="0" hangingPunct="1">
              <a:defRPr kern="1200">
                <a:solidFill>
                  <a:schemeClr val="tx1"/>
                </a:solidFill>
                <a:latin typeface="Arial"/>
                <a:ea typeface="宋体" charset="-122"/>
                <a:cs typeface="+mn-cs"/>
              </a:defRPr>
            </a:lvl6pPr>
            <a:lvl7pPr marL="2743200" algn="l" defTabSz="914400" rtl="0" eaLnBrk="1" latinLnBrk="0" hangingPunct="1">
              <a:defRPr kern="1200">
                <a:solidFill>
                  <a:schemeClr val="tx1"/>
                </a:solidFill>
                <a:latin typeface="Arial"/>
                <a:ea typeface="宋体" charset="-122"/>
                <a:cs typeface="+mn-cs"/>
              </a:defRPr>
            </a:lvl7pPr>
            <a:lvl8pPr marL="3200400" algn="l" defTabSz="914400" rtl="0" eaLnBrk="1" latinLnBrk="0" hangingPunct="1">
              <a:defRPr kern="1200">
                <a:solidFill>
                  <a:schemeClr val="tx1"/>
                </a:solidFill>
                <a:latin typeface="Arial"/>
                <a:ea typeface="宋体" charset="-122"/>
                <a:cs typeface="+mn-cs"/>
              </a:defRPr>
            </a:lvl8pPr>
            <a:lvl9pPr marL="3657600" algn="l" defTabSz="914400" rtl="0" eaLnBrk="1" latinLnBrk="0" hangingPunct="1">
              <a:defRPr kern="1200">
                <a:solidFill>
                  <a:schemeClr val="tx1"/>
                </a:solidFill>
                <a:latin typeface="Arial"/>
                <a:ea typeface="宋体" charset="-122"/>
                <a:cs typeface="+mn-cs"/>
              </a:defRPr>
            </a:lvl9pPr>
          </a:lstStyle>
          <a:p>
            <a:pPr>
              <a:lnSpc>
                <a:spcPct val="97000"/>
              </a:lnSpc>
              <a:buSzTx/>
            </a:pPr>
            <a:r>
              <a:rPr lang="en-US" altLang="zh-CN" sz="1000" err="1">
                <a:solidFill>
                  <a:srgbClr val="000000"/>
                </a:solidFill>
                <a:ea typeface="微软雅黑" pitchFamily="34" charset="-122"/>
                <a:sym typeface="Arial" pitchFamily="34" charset="0"/>
              </a:rPr>
              <a:t>Eknoyan G, et al. Kidney </a:t>
            </a:r>
            <a:r>
              <a:rPr lang="en-US" altLang="zh-CN" sz="1000" smtClean="0">
                <a:solidFill>
                  <a:srgbClr val="000000"/>
                </a:solidFill>
                <a:ea typeface="微软雅黑" pitchFamily="34" charset="-122"/>
                <a:sym typeface="Arial" pitchFamily="34" charset="0"/>
              </a:rPr>
              <a:t>inter, </a:t>
            </a:r>
            <a:r>
              <a:rPr lang="en-US" altLang="zh-CN" sz="1000">
                <a:solidFill>
                  <a:srgbClr val="000000"/>
                </a:solidFill>
                <a:ea typeface="微软雅黑" pitchFamily="34" charset="-122"/>
                <a:sym typeface="Arial" pitchFamily="34" charset="0"/>
              </a:rPr>
              <a:t>Suppl. </a:t>
            </a:r>
            <a:r>
              <a:rPr lang="en-US" altLang="zh-CN" sz="1000" smtClean="0">
                <a:solidFill>
                  <a:srgbClr val="000000"/>
                </a:solidFill>
                <a:ea typeface="微软雅黑" pitchFamily="34" charset="-122"/>
                <a:sym typeface="Arial" pitchFamily="34" charset="0"/>
              </a:rPr>
              <a:t>2012;2:139-274</a:t>
            </a:r>
            <a:endParaRPr lang="zh-CN" altLang="en-US" sz="1200"/>
          </a:p>
        </p:txBody>
      </p:sp>
    </p:spTree>
    <p:extLst>
      <p:ext uri="{BB962C8B-B14F-4D97-AF65-F5344CB8AC3E}">
        <p14:creationId xmlns:p14="http://schemas.microsoft.com/office/powerpoint/2010/main" xmlns="" val="3267921748"/>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https://d.book118.com/178016055113006041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charset="-122"/>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宋体" charset="-122"/>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12</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12</vt:i4>
      </vt:variant>
    </vt:vector>
  </HeadingPairs>
  <TitlesOfParts>
    <vt:vector baseType="lpstr" size="18">
      <vt:lpstr>Arial</vt:lpstr>
      <vt:lpstr>Calibri</vt:lpstr>
      <vt:lpstr>宋体</vt:lpstr>
      <vt:lpstr>微软雅黑</vt:lpstr>
      <vt:lpstr>Wingdings</vt:lpstr>
      <vt:lpstr>Office Theme</vt:lpstr>
      <vt:lpstr>PowerPoint Presentation</vt:lpstr>
      <vt:lpstr>KDIGO肾小球肾炎指南之成人微小病变肾病（MCD）篇</vt:lpstr>
      <vt:lpstr>KDIGO 肾小球肾炎指南推荐成人初发MCD的治疗</vt:lpstr>
      <vt:lpstr>KDIGO 肾小球肾炎指南推荐    成人频繁复发（FR）/激素依赖（SD）型MCD的治疗</vt:lpstr>
      <vt:lpstr>KDIGO 肾小球肾炎指南推荐糖皮质激素抵抗型MCD的治疗</vt:lpstr>
      <vt:lpstr>KDIGO 肾小球肾炎指南推荐支持治疗方案</vt:lpstr>
      <vt:lpstr>PowerPoint Presentation</vt:lpstr>
      <vt:lpstr>成人MCD治疗的临床实践与思考</vt:lpstr>
      <vt:lpstr>成人MCD的疾病特点</vt:lpstr>
      <vt:lpstr>成人MCD的治疗需求</vt:lpstr>
      <vt:lpstr>糖皮质激素在成人MCD中的地位</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2024-09-20T14:57:48.347</cp:lastPrinted>
  <dcterms:created xsi:type="dcterms:W3CDTF">2024-09-20T06:57:48Z</dcterms:created>
  <dcterms:modified xsi:type="dcterms:W3CDTF">2024-09-20T06:57:50Z</dcterms:modified>
</cp:coreProperties>
</file>