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D775663-4870-4818-97B8-01C87EE031B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6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7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07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C857E-37DA-4A63-B061-FB1FAE12A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3F139-52CB-4FC3-A2BE-CAC641191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413D9-9F9A-4A9C-AC9E-320479C28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015AE-7B07-424F-AF2E-8E137991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E2362A-EAEA-43AA-898D-25B84FCFA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311BD-A771-4681-8786-E2868D58B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3BC371-C3BE-4DCD-86C7-DCD321138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5E0E9D-BFCC-420F-BABB-9D6571C46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922C0-1FC9-45B8-8369-96689E0E06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0F689-34A1-4A1D-9A4F-F8AE51B8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0389E-9B5F-4BC4-AC2C-7C74E2ECF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E2A868-972F-4949-8E18-0C9A49F10E4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0A68C50-F0C9-4349-8676-AFCF5A3338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20123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232560" y="824400"/>
            <a:ext cx="11275200" cy="17578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rgbClr val="FF960E"/>
                </a:solidFill>
                <a:latin typeface="Arial"/>
                <a:ea typeface="微软雅黑"/>
              </a:rPr>
              <a:t>安全考核不力等问题及应对措施思考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337400" y="4982760"/>
            <a:ext cx="4034520" cy="821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制作：小无名老师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时间：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2024</a:t>
            </a: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年</a:t>
            </a:r>
            <a:r>
              <a:rPr lang="en-US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X</a:t>
            </a:r>
            <a:r>
              <a:rPr lang="zh-CN" sz="1400" b="0" strike="noStrike" spc="-1">
                <a:solidFill>
                  <a:srgbClr val="FF960E"/>
                </a:solidFill>
                <a:latin typeface="Arial"/>
                <a:ea typeface="微软雅黑"/>
              </a:rPr>
              <a:t>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1563480" y="3227760"/>
            <a:ext cx="207792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</a:t>
            </a:r>
            <a:r>
              <a:rPr lang="en-US" sz="5400" b="1" strike="noStrike" spc="299">
                <a:solidFill>
                  <a:schemeClr val="lt1"/>
                </a:solidFill>
                <a:latin typeface="Arial"/>
                <a:ea typeface="微软雅黑"/>
              </a:rPr>
              <a:t> 录</a:t>
            </a:r>
            <a:endParaRPr lang="en-US" sz="54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4882680" y="1419120"/>
            <a:ext cx="6830280" cy="4676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安全考核不力等问题及应对措施思考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安全意识教育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安全设备管理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安全风险评估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安全管理技能培训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rgbClr val="FF960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安全考核不力等问题及应对措施思考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问题分析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细分考核内容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公司安全考核制度不够完善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需加强培训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员工安全意识薄弱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维护清单管理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安全设备维护不及时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8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9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9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97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98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99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0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1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2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3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4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5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6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7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8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09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0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1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2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3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4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5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6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17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影响分析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风险评估重要性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安全风险增加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人员安全至关重要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可能导致人员伤亡事故发生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工作效率下降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工作生产受到影响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2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2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3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4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149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应对措施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加强员工安全培训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提高培训频率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引入应急演练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定期维护安全设备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制定维护计划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设立维护责任人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建立安全设备维护清单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明确维护项目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定期检查执行情况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0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完善安全考核制度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2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增加考核内容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建立考核指标体系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16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6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6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7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86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187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8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89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0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1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2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3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4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5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6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7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8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199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0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1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2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3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4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5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06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207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行动方案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为了有效应对安全考核不力等问题，公司应制定详细的行动方案，包括设立工作组、定期进行安全培训、建立维护清单等。这些举措将有助于提高公司的安全意识和应对能力。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工作组设立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1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检查落实情况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实行定期检查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及时纠正问题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建立反馈机制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提升管理水平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持续改进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219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20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1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2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3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4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5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26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27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228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29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0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1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2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3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4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5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6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7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8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39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0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1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2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3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4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5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6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47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8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安全培训计划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9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安全培训计划是提升员工安全意识的重要举措，通过定期进行培训和应急演练，能够使员工熟悉安全操作流程，有效防范事故发生。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1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252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3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4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5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6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7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8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59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0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1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2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3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4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5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6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7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8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69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0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71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2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3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安全意识教育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5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6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7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安全意识是企业安全的第一道防线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8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9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意识不到危险的人更容易发生事故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0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重要性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安全意识教育是保障员工生命财产安全的重要手段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2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3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284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285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6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7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8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89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0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291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292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293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4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5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6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7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8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299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0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1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2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3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4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5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6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7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8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09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0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1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12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安全意识教育方法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1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制定全员安全教育计划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实行安全奖惩机制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方法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2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开展安全知识宣传活动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2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2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2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3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4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344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185400"/>
            <a:ext cx="1029348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6" name="矩形 4"/>
          <p:cNvSpPr/>
          <p:nvPr/>
        </p:nvSpPr>
        <p:spPr>
          <a:xfrm>
            <a:off x="373536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47" name="content.2.title"/>
          <p:cNvSpPr/>
          <p:nvPr/>
        </p:nvSpPr>
        <p:spPr>
          <a:xfrm>
            <a:off x="1045800" y="3961440"/>
            <a:ext cx="4033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分析事故发生原因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content.2.content"/>
          <p:cNvSpPr/>
          <p:nvPr/>
        </p:nvSpPr>
        <p:spPr>
          <a:xfrm>
            <a:off x="1045800" y="4429800"/>
            <a:ext cx="3619800" cy="1980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找出问题根源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采取改进措施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矩形 7"/>
          <p:cNvSpPr/>
          <p:nvPr/>
        </p:nvSpPr>
        <p:spPr>
          <a:xfrm>
            <a:off x="641628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0" name="content.3.title"/>
          <p:cNvSpPr/>
          <p:nvPr/>
        </p:nvSpPr>
        <p:spPr>
          <a:xfrm>
            <a:off x="6035040" y="1378800"/>
            <a:ext cx="525456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不断完善安全意识教育内容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content.3.content"/>
          <p:cNvSpPr/>
          <p:nvPr/>
        </p:nvSpPr>
        <p:spPr>
          <a:xfrm>
            <a:off x="6035040" y="1817640"/>
            <a:ext cx="3970800" cy="160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根据评估结果调整教育方向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提高效果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矩形 10"/>
          <p:cNvSpPr/>
          <p:nvPr/>
        </p:nvSpPr>
        <p:spPr>
          <a:xfrm>
            <a:off x="9096120" y="1809360"/>
            <a:ext cx="247824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3" name="content.4.title"/>
          <p:cNvSpPr/>
          <p:nvPr/>
        </p:nvSpPr>
        <p:spPr>
          <a:xfrm>
            <a:off x="6035040" y="3961440"/>
            <a:ext cx="5104800" cy="28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4" name="content.4.content"/>
          <p:cNvSpPr/>
          <p:nvPr/>
        </p:nvSpPr>
        <p:spPr>
          <a:xfrm>
            <a:off x="6035040" y="4429800"/>
            <a:ext cx="3214080" cy="1886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矩形 13"/>
          <p:cNvSpPr/>
          <p:nvPr/>
        </p:nvSpPr>
        <p:spPr>
          <a:xfrm>
            <a:off x="1045800" y="1809360"/>
            <a:ext cx="2479680" cy="39380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6" name="content.1.title"/>
          <p:cNvSpPr/>
          <p:nvPr/>
        </p:nvSpPr>
        <p:spPr>
          <a:xfrm>
            <a:off x="1045800" y="1367280"/>
            <a:ext cx="3754440" cy="441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定期进行安全意识调查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7" name="content.1.content"/>
          <p:cNvSpPr/>
          <p:nvPr/>
        </p:nvSpPr>
        <p:spPr>
          <a:xfrm>
            <a:off x="1103400" y="2047680"/>
            <a:ext cx="3023640" cy="1675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了解员工安全意识水平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及时发现问题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358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59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0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1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2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3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4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5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6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7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8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69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0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1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2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3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4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5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6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7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78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PlaceHolder 1"/>
          <p:cNvSpPr>
            <a:spLocks noGrp="1"/>
          </p:cNvSpPr>
          <p:nvPr>
            <p:ph type="title" idx="4294967295"/>
          </p:nvPr>
        </p:nvSpPr>
        <p:spPr>
          <a:xfrm>
            <a:off x="983160" y="119520"/>
            <a:ext cx="105501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Arial"/>
                <a:ea typeface="微软雅黑"/>
              </a:rPr>
              <a:t>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80" name="content"/>
          <p:cNvSpPr/>
          <p:nvPr/>
        </p:nvSpPr>
        <p:spPr>
          <a:xfrm>
            <a:off x="874440" y="1625760"/>
            <a:ext cx="5519160" cy="3467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2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通过安全意识教育，员工的参与度得到提高，形成良好的安全生产氛围。事故率明显下降，有效避免了员工生命财产损失。公司形象得到提升，为员工和外界树立了良好的企业形象。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81" name="Picture 5"/>
          <p:cNvSpPr/>
          <p:nvPr/>
        </p:nvSpPr>
        <p:spPr>
          <a:xfrm>
            <a:off x="6942960" y="1293840"/>
            <a:ext cx="5194080" cy="5194080"/>
          </a:xfrm>
          <a:prstGeom prst="ellipse">
            <a:avLst/>
          </a:prstGeom>
          <a:blipFill rotWithShape="0">
            <a:blip r:embed="rId3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82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383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4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5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6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7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8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89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0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1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2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3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4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5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6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7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8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399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0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1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02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3" name="PlaceHolder 1"/>
          <p:cNvSpPr>
            <a:spLocks noGrp="1"/>
          </p:cNvSpPr>
          <p:nvPr>
            <p:ph type="title" idx="4294967295"/>
          </p:nvPr>
        </p:nvSpPr>
        <p:spPr>
          <a:xfrm>
            <a:off x="982440" y="82080"/>
            <a:ext cx="1050948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安全意识教育成果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04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Arial"/>
                <a:ea typeface="微软雅黑"/>
              </a:rPr>
              <a:t>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5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员工参与度提高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0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公司形象得到提升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成果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1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事故率明显下降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13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14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5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6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7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8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19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0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1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2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3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4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5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6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7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8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29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0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1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2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33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34" name="Picture 5"/>
          <p:cNvSpPr/>
          <p:nvPr/>
        </p:nvSpPr>
        <p:spPr>
          <a:xfrm>
            <a:off x="8422560" y="10800"/>
            <a:ext cx="3768840" cy="3768840"/>
          </a:xfrm>
          <a:prstGeom prst="parallelogram">
            <a:avLst>
              <a:gd name="adj" fmla="val 25000"/>
            </a:avLst>
          </a:prstGeom>
          <a:blipFill rotWithShape="0">
            <a:blip r:embed="rId2">
              <a:alphaModFix amt="8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/>
          </p:nvPr>
        </p:nvSpPr>
        <p:spPr>
          <a:xfrm>
            <a:off x="1767960" y="125280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32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32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436" name="PlaceHolder 2"/>
          <p:cNvSpPr>
            <a:spLocks noGrp="1"/>
          </p:cNvSpPr>
          <p:nvPr>
            <p:ph type="title" idx="4294967295"/>
          </p:nvPr>
        </p:nvSpPr>
        <p:spPr>
          <a:xfrm>
            <a:off x="2329200" y="2642760"/>
            <a:ext cx="79167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安全设备管理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3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439" name="PlaceHolder 1"/>
          <p:cNvSpPr>
            <a:spLocks noGrp="1"/>
          </p:cNvSpPr>
          <p:nvPr>
            <p:ph type="title" idx="4294967295"/>
          </p:nvPr>
        </p:nvSpPr>
        <p:spPr>
          <a:xfrm>
            <a:off x="1284120" y="176400"/>
            <a:ext cx="99374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440" name="Group 14"/>
          <p:cNvGrpSpPr/>
          <p:nvPr/>
        </p:nvGrpSpPr>
        <p:grpSpPr>
          <a:xfrm>
            <a:off x="248400" y="290160"/>
            <a:ext cx="576360" cy="474840"/>
            <a:chOff x="248400" y="290160"/>
            <a:chExt cx="576360" cy="474840"/>
          </a:xfrm>
        </p:grpSpPr>
        <p:sp>
          <p:nvSpPr>
            <p:cNvPr id="441" name="AutoShape 15"/>
            <p:cNvSpPr/>
            <p:nvPr/>
          </p:nvSpPr>
          <p:spPr>
            <a:xfrm>
              <a:off x="248400" y="2901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2" name="AutoShape 16"/>
            <p:cNvSpPr/>
            <p:nvPr/>
          </p:nvSpPr>
          <p:spPr>
            <a:xfrm>
              <a:off x="382680" y="2973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3" name="AutoShape 17"/>
            <p:cNvSpPr/>
            <p:nvPr/>
          </p:nvSpPr>
          <p:spPr>
            <a:xfrm>
              <a:off x="510120" y="2991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4" name="AutoShape 18"/>
            <p:cNvSpPr/>
            <p:nvPr/>
          </p:nvSpPr>
          <p:spPr>
            <a:xfrm>
              <a:off x="633960" y="3088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5" name="AutoShape 19"/>
            <p:cNvSpPr/>
            <p:nvPr/>
          </p:nvSpPr>
          <p:spPr>
            <a:xfrm>
              <a:off x="751680" y="3042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6" name="AutoShape 20"/>
            <p:cNvSpPr/>
            <p:nvPr/>
          </p:nvSpPr>
          <p:spPr>
            <a:xfrm>
              <a:off x="248400" y="4172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7" name="AutoShape 21"/>
            <p:cNvSpPr/>
            <p:nvPr/>
          </p:nvSpPr>
          <p:spPr>
            <a:xfrm>
              <a:off x="382680" y="42444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8" name="AutoShape 22"/>
            <p:cNvSpPr/>
            <p:nvPr/>
          </p:nvSpPr>
          <p:spPr>
            <a:xfrm>
              <a:off x="510120" y="42624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49" name="AutoShape 23"/>
            <p:cNvSpPr/>
            <p:nvPr/>
          </p:nvSpPr>
          <p:spPr>
            <a:xfrm>
              <a:off x="633960" y="43596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0" name="AutoShape 24"/>
            <p:cNvSpPr/>
            <p:nvPr/>
          </p:nvSpPr>
          <p:spPr>
            <a:xfrm>
              <a:off x="751680" y="43164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1" name="AutoShape 25"/>
            <p:cNvSpPr/>
            <p:nvPr/>
          </p:nvSpPr>
          <p:spPr>
            <a:xfrm>
              <a:off x="248400" y="54468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2" name="AutoShape 26"/>
            <p:cNvSpPr/>
            <p:nvPr/>
          </p:nvSpPr>
          <p:spPr>
            <a:xfrm>
              <a:off x="382680" y="5515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3" name="AutoShape 27"/>
            <p:cNvSpPr/>
            <p:nvPr/>
          </p:nvSpPr>
          <p:spPr>
            <a:xfrm>
              <a:off x="510120" y="553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4" name="AutoShape 28"/>
            <p:cNvSpPr/>
            <p:nvPr/>
          </p:nvSpPr>
          <p:spPr>
            <a:xfrm>
              <a:off x="633960" y="5630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5" name="AutoShape 29"/>
            <p:cNvSpPr/>
            <p:nvPr/>
          </p:nvSpPr>
          <p:spPr>
            <a:xfrm>
              <a:off x="751680" y="55872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6" name="AutoShape 30"/>
            <p:cNvSpPr/>
            <p:nvPr/>
          </p:nvSpPr>
          <p:spPr>
            <a:xfrm>
              <a:off x="248400" y="67176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7" name="AutoShape 31"/>
            <p:cNvSpPr/>
            <p:nvPr/>
          </p:nvSpPr>
          <p:spPr>
            <a:xfrm>
              <a:off x="382680" y="67896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8" name="AutoShape 32"/>
            <p:cNvSpPr/>
            <p:nvPr/>
          </p:nvSpPr>
          <p:spPr>
            <a:xfrm>
              <a:off x="510120" y="68076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59" name="AutoShape 33"/>
            <p:cNvSpPr/>
            <p:nvPr/>
          </p:nvSpPr>
          <p:spPr>
            <a:xfrm>
              <a:off x="633960" y="69048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60" name="AutoShape 34"/>
            <p:cNvSpPr/>
            <p:nvPr/>
          </p:nvSpPr>
          <p:spPr>
            <a:xfrm>
              <a:off x="751680" y="6858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  <p:sp>
        <p:nvSpPr>
          <p:cNvPr id="461" name="title"/>
          <p:cNvSpPr/>
          <p:nvPr/>
        </p:nvSpPr>
        <p:spPr>
          <a:xfrm>
            <a:off x="6878880" y="1403280"/>
            <a:ext cx="385236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rgbClr val="FF960E"/>
                </a:solidFill>
                <a:latin typeface="Arial"/>
                <a:ea typeface="微软雅黑"/>
              </a:rPr>
              <a:t>设备维护</a:t>
            </a:r>
            <a:endParaRPr lang="en-US" sz="22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2" name="content"/>
          <p:cNvSpPr/>
          <p:nvPr/>
        </p:nvSpPr>
        <p:spPr>
          <a:xfrm>
            <a:off x="7271280" y="3497760"/>
            <a:ext cx="3754440" cy="2529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lt1"/>
                </a:solidFill>
                <a:latin typeface="Arial"/>
                <a:ea typeface="微软雅黑"/>
              </a:rPr>
              <a:t>设备维护是确保设备安全运行的重要环节。定期检查设备的运行状况，及时发现问题并进行维修。同时，对老旧设备进行更新升级，确保设备性能符合要求。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3" name="Picture 20"/>
          <p:cNvSpPr/>
          <p:nvPr/>
        </p:nvSpPr>
        <p:spPr>
          <a:xfrm>
            <a:off x="509760" y="3049920"/>
            <a:ext cx="3423600" cy="3423600"/>
          </a:xfrm>
          <a:prstGeom prst="ellipse">
            <a:avLst/>
          </a:prstGeom>
          <a:blipFill rotWithShape="0">
            <a:blip r:embed="rId2">
              <a:alphaModFix amt="60000"/>
            </a:blip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4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设备更新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465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制定更新计划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6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更新规划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7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选择合乎国家标准的设备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8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选用标准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69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进行设备性能测试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0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性能测试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1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472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473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474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5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6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7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8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79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480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481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482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3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4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5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6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7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8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89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0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1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2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3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4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5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6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7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8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499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0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01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2" name="PlaceHolder 1"/>
          <p:cNvSpPr>
            <a:spLocks noGrp="1"/>
          </p:cNvSpPr>
          <p:nvPr>
            <p:ph type="title" idx="4294967295"/>
          </p:nvPr>
        </p:nvSpPr>
        <p:spPr>
          <a:xfrm>
            <a:off x="875160" y="15444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rgbClr val="FF960E"/>
                </a:solidFill>
                <a:latin typeface="微软雅黑"/>
                <a:ea typeface="微软雅黑"/>
              </a:rPr>
              <a:t>设备管理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03" name="content.1.subtitle"/>
          <p:cNvSpPr/>
          <p:nvPr/>
        </p:nvSpPr>
        <p:spPr>
          <a:xfrm>
            <a:off x="594000" y="3183120"/>
            <a:ext cx="1809360" cy="2652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建立设备管理团队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4" name="content.1.title"/>
          <p:cNvSpPr/>
          <p:nvPr/>
        </p:nvSpPr>
        <p:spPr>
          <a:xfrm>
            <a:off x="184320" y="2078280"/>
            <a:ext cx="28278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管理团队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5" name="content.2.subtitle"/>
          <p:cNvSpPr/>
          <p:nvPr/>
        </p:nvSpPr>
        <p:spPr>
          <a:xfrm>
            <a:off x="7096320" y="3113280"/>
            <a:ext cx="1852200" cy="2652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建立设备档案，记录维护情况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6" name="content.2.title"/>
          <p:cNvSpPr/>
          <p:nvPr/>
        </p:nvSpPr>
        <p:spPr>
          <a:xfrm>
            <a:off x="6590160" y="2078280"/>
            <a:ext cx="281520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档案记录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7" name="content.3.subtitle"/>
          <p:cNvSpPr/>
          <p:nvPr/>
        </p:nvSpPr>
        <p:spPr>
          <a:xfrm>
            <a:off x="3768480" y="3183840"/>
            <a:ext cx="1963440" cy="2651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设立设备保养制度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8" name="content.3.title"/>
          <p:cNvSpPr/>
          <p:nvPr/>
        </p:nvSpPr>
        <p:spPr>
          <a:xfrm>
            <a:off x="3350880" y="2078280"/>
            <a:ext cx="290016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保养制度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09" name="content.4.subtitle"/>
          <p:cNvSpPr/>
          <p:nvPr/>
        </p:nvSpPr>
        <p:spPr>
          <a:xfrm>
            <a:off x="9899280" y="3113280"/>
            <a:ext cx="1896120" cy="272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20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510" name="content.4.title"/>
          <p:cNvSpPr/>
          <p:nvPr/>
        </p:nvSpPr>
        <p:spPr>
          <a:xfrm>
            <a:off x="9522000" y="2078280"/>
            <a:ext cx="2524320" cy="452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FF960E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grpSp>
        <p:nvGrpSpPr>
          <p:cNvPr id="511" name="组合 37"/>
          <p:cNvGrpSpPr/>
          <p:nvPr/>
        </p:nvGrpSpPr>
        <p:grpSpPr>
          <a:xfrm>
            <a:off x="483840" y="6200640"/>
            <a:ext cx="11235600" cy="158400"/>
            <a:chOff x="483840" y="6200640"/>
            <a:chExt cx="11235600" cy="158400"/>
          </a:xfrm>
        </p:grpSpPr>
        <p:sp>
          <p:nvSpPr>
            <p:cNvPr id="512" name="AutoShape 5"/>
            <p:cNvSpPr/>
            <p:nvPr/>
          </p:nvSpPr>
          <p:spPr>
            <a:xfrm>
              <a:off x="2499480" y="6236280"/>
              <a:ext cx="921996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13" name="AutoShape 6"/>
            <p:cNvSpPr/>
            <p:nvPr/>
          </p:nvSpPr>
          <p:spPr>
            <a:xfrm>
              <a:off x="483840" y="6236280"/>
              <a:ext cx="739440" cy="66960"/>
            </a:xfrm>
            <a:prstGeom prst="rect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22320" rIns="90000" bIns="223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14" name="AutoShape 7"/>
            <p:cNvSpPr/>
            <p:nvPr/>
          </p:nvSpPr>
          <p:spPr>
            <a:xfrm>
              <a:off x="1375920" y="6200640"/>
              <a:ext cx="158400" cy="158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15" name="AutoShape 8"/>
            <p:cNvSpPr/>
            <p:nvPr/>
          </p:nvSpPr>
          <p:spPr>
            <a:xfrm>
              <a:off x="1607040" y="6207120"/>
              <a:ext cx="146880" cy="14688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16" name="AutoShape 9"/>
            <p:cNvSpPr/>
            <p:nvPr/>
          </p:nvSpPr>
          <p:spPr>
            <a:xfrm>
              <a:off x="1827000" y="6213960"/>
              <a:ext cx="135360" cy="13536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17" name="AutoShape 10"/>
            <p:cNvSpPr/>
            <p:nvPr/>
          </p:nvSpPr>
          <p:spPr>
            <a:xfrm>
              <a:off x="2027520" y="6220440"/>
              <a:ext cx="124200" cy="1242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3200" rIns="90000" bIns="432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  <p:sp>
          <p:nvSpPr>
            <p:cNvPr id="518" name="AutoShape 11"/>
            <p:cNvSpPr/>
            <p:nvPr/>
          </p:nvSpPr>
          <p:spPr>
            <a:xfrm>
              <a:off x="2224440" y="6214680"/>
              <a:ext cx="113400" cy="113400"/>
            </a:xfrm>
            <a:prstGeom prst="ellipse">
              <a:avLst/>
            </a:prstGeom>
            <a:solidFill>
              <a:schemeClr val="accent2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5280" rIns="90000" bIns="3528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dk1"/>
                </a:solidFill>
                <a:latin typeface="Arial"/>
                <a:ea typeface="微软雅黑"/>
              </a:endParaRPr>
            </a:p>
          </p:txBody>
        </p:sp>
      </p:grpSp>
      <p:grpSp>
        <p:nvGrpSpPr>
          <p:cNvPr id="519" name="Group 14"/>
          <p:cNvGrpSpPr/>
          <p:nvPr/>
        </p:nvGrpSpPr>
        <p:grpSpPr>
          <a:xfrm>
            <a:off x="248400" y="263520"/>
            <a:ext cx="576360" cy="474840"/>
            <a:chOff x="248400" y="263520"/>
            <a:chExt cx="576360" cy="474840"/>
          </a:xfrm>
        </p:grpSpPr>
        <p:sp>
          <p:nvSpPr>
            <p:cNvPr id="520" name="AutoShape 15"/>
            <p:cNvSpPr/>
            <p:nvPr/>
          </p:nvSpPr>
          <p:spPr>
            <a:xfrm>
              <a:off x="248400" y="2635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1" name="AutoShape 16"/>
            <p:cNvSpPr/>
            <p:nvPr/>
          </p:nvSpPr>
          <p:spPr>
            <a:xfrm>
              <a:off x="382680" y="2707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2" name="AutoShape 17"/>
            <p:cNvSpPr/>
            <p:nvPr/>
          </p:nvSpPr>
          <p:spPr>
            <a:xfrm>
              <a:off x="510120" y="2725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3" name="AutoShape 18"/>
            <p:cNvSpPr/>
            <p:nvPr/>
          </p:nvSpPr>
          <p:spPr>
            <a:xfrm>
              <a:off x="633960" y="2822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4" name="AutoShape 19"/>
            <p:cNvSpPr/>
            <p:nvPr/>
          </p:nvSpPr>
          <p:spPr>
            <a:xfrm>
              <a:off x="751680" y="2775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5" name="AutoShape 20"/>
            <p:cNvSpPr/>
            <p:nvPr/>
          </p:nvSpPr>
          <p:spPr>
            <a:xfrm>
              <a:off x="248400" y="39060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6" name="AutoShape 21"/>
            <p:cNvSpPr/>
            <p:nvPr/>
          </p:nvSpPr>
          <p:spPr>
            <a:xfrm>
              <a:off x="382680" y="39780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7" name="AutoShape 22"/>
            <p:cNvSpPr/>
            <p:nvPr/>
          </p:nvSpPr>
          <p:spPr>
            <a:xfrm>
              <a:off x="510120" y="39960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8" name="AutoShape 23"/>
            <p:cNvSpPr/>
            <p:nvPr/>
          </p:nvSpPr>
          <p:spPr>
            <a:xfrm>
              <a:off x="633960" y="40932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29" name="AutoShape 24"/>
            <p:cNvSpPr/>
            <p:nvPr/>
          </p:nvSpPr>
          <p:spPr>
            <a:xfrm>
              <a:off x="751680" y="40500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0" name="AutoShape 25"/>
            <p:cNvSpPr/>
            <p:nvPr/>
          </p:nvSpPr>
          <p:spPr>
            <a:xfrm>
              <a:off x="248400" y="51804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1" name="AutoShape 26"/>
            <p:cNvSpPr/>
            <p:nvPr/>
          </p:nvSpPr>
          <p:spPr>
            <a:xfrm>
              <a:off x="382680" y="52488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2" name="AutoShape 27"/>
            <p:cNvSpPr/>
            <p:nvPr/>
          </p:nvSpPr>
          <p:spPr>
            <a:xfrm>
              <a:off x="510120" y="52668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3" name="AutoShape 28"/>
            <p:cNvSpPr/>
            <p:nvPr/>
          </p:nvSpPr>
          <p:spPr>
            <a:xfrm>
              <a:off x="633960" y="53640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4" name="AutoShape 29"/>
            <p:cNvSpPr/>
            <p:nvPr/>
          </p:nvSpPr>
          <p:spPr>
            <a:xfrm>
              <a:off x="751680" y="53208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5" name="AutoShape 30"/>
            <p:cNvSpPr/>
            <p:nvPr/>
          </p:nvSpPr>
          <p:spPr>
            <a:xfrm>
              <a:off x="248400" y="645120"/>
              <a:ext cx="93600" cy="903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9440" rIns="90000" bIns="194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6" name="AutoShape 31"/>
            <p:cNvSpPr/>
            <p:nvPr/>
          </p:nvSpPr>
          <p:spPr>
            <a:xfrm>
              <a:off x="382680" y="652320"/>
              <a:ext cx="87120" cy="838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7" name="AutoShape 32"/>
            <p:cNvSpPr/>
            <p:nvPr/>
          </p:nvSpPr>
          <p:spPr>
            <a:xfrm>
              <a:off x="510120" y="654120"/>
              <a:ext cx="83160" cy="8028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12240" rIns="90000" bIns="1224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8" name="AutoShape 33"/>
            <p:cNvSpPr/>
            <p:nvPr/>
          </p:nvSpPr>
          <p:spPr>
            <a:xfrm>
              <a:off x="633960" y="663840"/>
              <a:ext cx="77040" cy="7452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  <p:sp>
          <p:nvSpPr>
            <p:cNvPr id="539" name="AutoShape 34"/>
            <p:cNvSpPr/>
            <p:nvPr/>
          </p:nvSpPr>
          <p:spPr>
            <a:xfrm>
              <a:off x="751680" y="659160"/>
              <a:ext cx="73080" cy="70560"/>
            </a:xfrm>
            <a:prstGeom prst="ellipse">
              <a:avLst/>
            </a:prstGeom>
            <a:solidFill>
              <a:srgbClr val="EE822F"/>
            </a:solidFill>
            <a:ln w="0">
              <a:noFill/>
            </a:ln>
          </p:spPr>
          <p:style>
            <a:lnRef idx="0"/>
            <a:fillRef idx="1">
              <a:schemeClr val="accent2"/>
            </a:fillRef>
            <a:effectRef idx="0"/>
            <a:fontRef idx="minor"/>
          </p:style>
          <p:txBody>
            <a:bodyPr lIns="90000" tIns="5400" rIns="90000" bIns="5400" anchor="t">
              <a:noAutofit/>
            </a:bodyPr>
            <a:lstStyle/>
            <a:p>
              <a:pPr defTabSz="914400">
                <a:lnSpc>
                  <a:spcPct val="100000"/>
                </a:lnSpc>
              </a:pPr>
              <a:endParaRPr lang="en-US" sz="1800" b="0" strike="noStrike" spc="-1">
                <a:solidFill>
                  <a:schemeClr val="lt1"/>
                </a:solidFill>
                <a:latin typeface="Arial"/>
                <a:ea typeface="微软雅黑"/>
              </a:endParaRP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https://d.book118.com/178020123054006045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安全考核不力等问题及应对措施思考</vt:lpstr>
      <vt:lpstr>目 录</vt:lpstr>
      <vt:lpstr>第1章 安全考核不力等问题及应对措施思考</vt:lpstr>
      <vt:lpstr>问题分析</vt:lpstr>
      <vt:lpstr>影响分析</vt:lpstr>
      <vt:lpstr>应对措施</vt:lpstr>
      <vt:lpstr> </vt:lpstr>
      <vt:lpstr>工作组设立</vt:lpstr>
      <vt:lpstr>安全培训计划</vt:lpstr>
      <vt:lpstr>第2章 安全意识教育</vt:lpstr>
      <vt:lpstr>重要性</vt:lpstr>
      <vt:lpstr>安全意识教育方法</vt:lpstr>
      <vt:lpstr>效果评估</vt:lpstr>
      <vt:lpstr>成果展示</vt:lpstr>
      <vt:lpstr>安全意识教育成果</vt:lpstr>
      <vt:lpstr>第3章 安全设备管理</vt:lpstr>
      <vt:lpstr> </vt:lpstr>
      <vt:lpstr>设备更新</vt:lpstr>
      <vt:lpstr>设备管理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2024-09-25T21:15:17.532</cp:lastPrinted>
  <dcterms:created xsi:type="dcterms:W3CDTF">2024-09-25T13:15:17Z</dcterms:created>
  <dcterms:modified xsi:type="dcterms:W3CDTF">2024-09-25T13:15:19Z</dcterms:modified>
</cp:coreProperties>
</file>