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3E45BE9-5D5C-4DD5-83A0-5A17D2DD5C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C9014D-307F-41C0-B111-BF803F07F4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B6E2451-C018-4C3B-A47B-1CFD62FBB4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D6119CE-6837-4ABD-BC52-F42AEE4B7C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C0826C0-4EC2-42D8-ABE8-46EC32DB113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E3ED91B-2FC1-475E-A0AD-ECDB4AAF82E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9CDD43E-C475-46EE-82EF-6A58CFE41FB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1067BB-9337-4926-B5DB-E115ED99251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938224-384F-4594-AC33-0B6F10B853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591754-185C-4D01-9E3D-9B7D1C9D92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A5754F-4D98-454D-B485-E6D1B5F729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4"/>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p:ph type="ctrTitle" idx="2147483647"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5" name="文本占位符 17"/>
          <p:cNvSpPr>
            <a:spLocks noGrp="1"/>
          </p:cNvSpPr>
          <p:nvPr>
            <p:ph type="body" sz="quarter" idx="10"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6" name=""/>
        <p:cNvGrpSpPr/>
        <p:nvPr/>
      </p:nvGrpSpPr>
      <p:grpSpPr>
        <a:xfrm>
          <a:off x="0" y="0"/>
          <a:ext cx="0" cy="0"/>
        </a:xfrm>
      </p:grpSpPr>
      <p:sp>
        <p:nvSpPr>
          <p:cNvPr id="7"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8"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9"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0"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1"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2" name=""/>
        <p:cNvGrpSpPr/>
        <p:nvPr/>
      </p:nvGrpSpPr>
      <p:grpSpPr>
        <a:xfrm>
          <a:off x="0" y="0"/>
          <a:ext cx="0" cy="0"/>
        </a:xfrm>
      </p:grpSpPr>
      <p:sp>
        <p:nvSpPr>
          <p:cNvPr id="13"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14"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5"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6" name="图片 2"/>
          <p:cNvPicPr>
            <a:picLocks noChangeAspect="1"/>
          </p:cNvPicPr>
          <p:nvPr userDrawn="1"/>
        </p:nvPicPr>
        <p:blipFill>
          <a:blip r:embed="rId1"/>
          <a:stretch>
            <a:fillRect/>
          </a:stretch>
        </p:blipFill>
        <p:spPr>
          <a:xfrm>
            <a:off x="0" y="-1"/>
            <a:ext cx="12192000" cy="6858000"/>
          </a:xfrm>
          <a:prstGeom prst="rect">
            <a:avLst/>
          </a:prstGeom>
        </p:spPr>
      </p:pic>
      <p:sp>
        <p:nvSpPr>
          <p:cNvPr id="17" name="矩形 6"/>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8" name=""/>
        <p:cNvGrpSpPr/>
        <p:nvPr/>
      </p:nvGrpSpPr>
      <p:grpSpPr>
        <a:xfrm>
          <a:off x="0" y="0"/>
          <a:ext cx="0" cy="0"/>
        </a:xfrm>
      </p:grpSpPr>
      <p:pic>
        <p:nvPicPr>
          <p:cNvPr id="19"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20"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21"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2"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3"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4" name=""/>
        <p:cNvGrpSpPr/>
        <p:nvPr/>
      </p:nvGrpSpPr>
      <p:grpSpPr>
        <a:xfrm>
          <a:off x="0" y="0"/>
          <a:ext cx="0" cy="0"/>
        </a:xfrm>
      </p:grpSpPr>
      <p:sp>
        <p:nvSpPr>
          <p:cNvPr id="25"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2023/11/22</a:t>
            </a:fld>
            <a:endParaRPr kumimoji="1" lang="zh-CN" altLang="en-US"/>
          </a:p>
        </p:txBody>
      </p:sp>
      <p:sp>
        <p:nvSpPr>
          <p:cNvPr id="26"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7"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8" name=""/>
        <p:cNvGrpSpPr/>
        <p:nvPr/>
      </p:nvGrpSpPr>
      <p:grpSpPr>
        <a:xfrm>
          <a:off x="0" y="0"/>
          <a:ext cx="0" cy="0"/>
        </a:xfrm>
      </p:grpSpPr>
      <p:pic>
        <p:nvPicPr>
          <p:cNvPr id="29" name="图片 2"/>
          <p:cNvPicPr>
            <a:picLocks noChangeAspect="1"/>
          </p:cNvPicPr>
          <p:nvPr userDrawn="1"/>
        </p:nvPicPr>
        <p:blipFill>
          <a:blip r:embed="rId1"/>
          <a:stretch>
            <a:fillRect/>
          </a:stretch>
        </p:blipFill>
        <p:spPr>
          <a:xfrm>
            <a:off x="0" y="-1"/>
            <a:ext cx="12192000" cy="6858000"/>
          </a:xfrm>
          <a:prstGeom prst="rect">
            <a:avLst/>
          </a:prstGeom>
        </p:spPr>
      </p:pic>
      <p:sp>
        <p:nvSpPr>
          <p:cNvPr id="30" name="矩形 3"/>
          <p:cNvSpPr/>
          <p:nvPr userDrawn="1"/>
        </p:nvSpPr>
        <p:spPr>
          <a:xfrm>
            <a:off x="0" y="1"/>
            <a:ext cx="12192000" cy="6857999"/>
          </a:xfrm>
          <a:prstGeom prst="rect">
            <a:avLst/>
          </a:prstGeom>
          <a:gradFill>
            <a:gsLst>
              <a:gs pos="10000">
                <a:schemeClr val="accent3"/>
              </a:gs>
              <a:gs pos="30000">
                <a:schemeClr val="accent2">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31" name=""/>
        <p:cNvGrpSpPr/>
        <p:nvPr/>
      </p:nvGrpSpPr>
      <p:grpSpPr>
        <a:xfrm>
          <a:off x="0" y="0"/>
          <a:ext cx="0" cy="0"/>
        </a:xfrm>
      </p:grpSpPr>
      <p:sp>
        <p:nvSpPr>
          <p:cNvPr id="32"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3"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4" name="页脚占位符 2"/>
          <p:cNvSpPr>
            <a:spLocks noGrp="1"/>
          </p:cNvSpPr>
          <p:nvPr>
            <p:ph type="ftr" sz="quarter" idx="10"/>
          </p:nvPr>
        </p:nvSpPr>
        <p:spPr>
          <a:xfrm>
            <a:off x="673101" y="6423740"/>
            <a:ext cx="3992171" cy="246221"/>
          </a:xfrm>
        </p:spPr>
        <p:txBody>
          <a:bodyPr/>
          <a:lstStyle/>
          <a:p>
            <a:endParaRPr lang="zh-CN" altLang="en-US"/>
          </a:p>
        </p:txBody>
      </p:sp>
      <p:sp>
        <p:nvSpPr>
          <p:cNvPr id="35" name="日期占位符 3"/>
          <p:cNvSpPr>
            <a:spLocks noGrp="1"/>
          </p:cNvSpPr>
          <p:nvPr>
            <p:ph type="dt" sz="half" idx="11"/>
          </p:nvPr>
        </p:nvSpPr>
        <p:spPr>
          <a:xfrm>
            <a:off x="5517356" y="6423740"/>
            <a:ext cx="1802924" cy="246221"/>
          </a:xfrm>
        </p:spPr>
        <p:txBody>
          <a:bodyPr/>
          <a:lstStyle/>
          <a:p>
            <a:fld id="{AC4CC43B-9EB6-4465-8B1A-3F7180DAD0DF}" type="datetime1">
              <a:rPr/>
              <a:t>2023/11/22</a:t>
            </a:fld>
            <a:endParaRPr lang="en-US" altLang="zh-CN"/>
          </a:p>
        </p:txBody>
      </p:sp>
      <p:sp>
        <p:nvSpPr>
          <p:cNvPr id="36"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7"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8"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5.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8031036121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2023初中生物《中考解读》专题突破专题七：生物学与社会跨学科实践一\n## 1.生物学与社会跨学科实践一的基本概念与意义\n### 1.1生物学与社会跨学科实践一的定义与目标\n### 1.2生物学与社会跨学科实践一的核心内容与要求\n### 1.3生物学与社会跨学科实践一在初中生物教学中的重要性\n## 2.生物学与社会跨学科实践一的案例分析\n### 2.1环境保护与生物学实践案例\n### 2.2生物技术与社会实践案例\n### 2.3生物医学与社会科学实践案例\n## 3.生物学与社会跨学科实践一的实施方案与策略\n### 3.1课程设计与教学方法\n### 3.2实践活动组织与实施\n### 3.3评估与反馈机制的建立\n## 4.生物学与社会跨学科实践一的教师培训与专业发展\n### 4.1教师培训的内容与方法\n### 4.2教师专业发展的途径与策略\n### 4.3教师团队协作与资源共享\n## 5.生物学与社会跨学科实践一的未来发展趋势与挑战\n### 5.1教育政策与教育改革的影响\n### 5.2科技进步与生物技术的挑战\n### 5.3社会需求与人才培养的变革\n&quot;,&quot;templateId&quot;:&quot;kdjzibeon3repy5ay4ip9akz5h&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2698" y="5140683"/>
            <a:ext cx="11360150" cy="1301750"/>
          </a:xfrm>
        </p:spPr>
        <p:txBody>
          <a:bodyPr vert="horz" wrap="square" lIns="91440" tIns="45720" rIns="91440" bIns="45720" anchor="t">
            <a:spAutoFit/>
          </a:bodyPr>
          <a:lstStyle/>
          <a:p>
            <a:pPr>
              <a:buNone/>
            </a:pPr>
            <a:r>
              <a:rPr lang="zh-CN" sz="4400"/>
              <a:t>2023初中生物《中考解读》专题突破专题七：生物学与社会跨学科实践一</a:t>
            </a:r>
            <a:endParaRPr/>
          </a:p>
        </p:txBody>
      </p:sp>
      <p:sp>
        <p:nvSpPr>
          <p:cNvPr id="3" name="文本占位符 3"/>
          <p:cNvSpPr>
            <a:spLocks noGrp="1"/>
          </p:cNvSpPr>
          <p:nvPr>
            <p:ph type="body" sz="quarter" idx="10"/>
          </p:nvPr>
        </p:nvSpPr>
        <p:spPr>
          <a:xfrm>
            <a:off x="392698" y="4448586"/>
            <a:ext cx="9226550" cy="647700"/>
          </a:xfrm>
        </p:spPr>
        <p:txBody>
          <a:bodyPr/>
          <a:lstStyle/>
          <a:p>
            <a:r>
              <a:rPr lang="en-US"/>
              <a:t> </a:t>
            </a:r>
            <a:endParaRPr lang="zh-CN" spc="0"/>
          </a:p>
        </p:txBody>
      </p:sp>
      <p:sp>
        <p:nvSpPr>
          <p:cNvPr id="4"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5" name="文本占位符 20"/>
          <p:cNvSpPr txBox="1"/>
          <p:nvPr/>
        </p:nvSpPr>
        <p:spPr>
          <a:xfrm>
            <a:off x="10314921" y="580667"/>
            <a:ext cx="1484381"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cxnSp>
        <p:nvCxnSpPr>
          <p:cNvPr id="6"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9" name="" descr="{&quot;isTemplate&quot;:true,&quot;type&quot;:2}"/>
        <p:cNvGrpSpPr/>
        <p:nvPr/>
      </p:nvGrpSpPr>
      <p:grpSpPr>
        <a:xfrm>
          <a:off x="0" y="0"/>
          <a:ext cx="0" cy="0"/>
        </a:xfrm>
      </p:grpSpPr>
      <p:sp>
        <p:nvSpPr>
          <p:cNvPr id="100"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3700"/>
              <a:t>生物学与社会跨学科实践一的基本概念与意义</a:t>
            </a:r>
            <a:endParaRPr/>
          </a:p>
        </p:txBody>
      </p:sp>
      <p:sp>
        <p:nvSpPr>
          <p:cNvPr id="101"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8" name="" descr="{&quot;isTemplate&quot;:true,&quot;type&quot;:3}"/>
        <p:cNvGrpSpPr/>
        <p:nvPr/>
      </p:nvGrpSpPr>
      <p:grpSpPr>
        <a:xfrm>
          <a:off x="0" y="0"/>
          <a:ext cx="0" cy="0"/>
        </a:xfrm>
      </p:grpSpPr>
      <p:grpSp>
        <p:nvGrpSpPr>
          <p:cNvPr id="129"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30" name=""/>
            <p:cNvGrpSpPr/>
            <p:nvPr/>
          </p:nvGrpSpPr>
          <p:grpSpPr>
            <a:xfrm>
              <a:off x="685800" y="3146904"/>
              <a:ext cx="5760000" cy="3225487"/>
              <a:chOff x="685800" y="3146904"/>
              <a:chExt cx="5760000" cy="3225487"/>
            </a:xfrm>
          </p:grpSpPr>
          <p:sp>
            <p:nvSpPr>
              <p:cNvPr id="131"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定义：生物学与社会跨学科实践一是一种将生物学知识与社会实际问题相结合的教学方法</a:t>
                </a:r>
                <a:endParaRPr kumimoji="1" lang="en-US" altLang="zh-CN" sz="1800" b="1">
                  <a:solidFill>
                    <a:schemeClr val="bg1"/>
                  </a:solidFill>
                  <a:latin typeface="+mj-ea"/>
                  <a:ea typeface="+mj-ea"/>
                </a:endParaRPr>
              </a:p>
            </p:txBody>
          </p:sp>
          <p:sp>
            <p:nvSpPr>
              <p:cNvPr id="132"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以生物学为核心，拓展到其他学科领域</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关注社会热点问题，提高学生解决问题的能力</a:t>
                </a:r>
                <a:endParaRPr/>
              </a:p>
            </p:txBody>
          </p:sp>
        </p:grpSp>
        <p:grpSp>
          <p:nvGrpSpPr>
            <p:cNvPr id="133" name=""/>
            <p:cNvGrpSpPr/>
            <p:nvPr/>
          </p:nvGrpSpPr>
          <p:grpSpPr>
            <a:xfrm>
              <a:off x="6016236" y="3146904"/>
              <a:ext cx="5400000" cy="3225487"/>
              <a:chOff x="6016236" y="3146904"/>
              <a:chExt cx="5400000" cy="3225487"/>
            </a:xfrm>
          </p:grpSpPr>
          <p:sp>
            <p:nvSpPr>
              <p:cNvPr id="134"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目标：培养学生的综合素质，提高学生的创新能力和实践能力</a:t>
                </a:r>
                <a:endParaRPr kumimoji="1" lang="en-US" altLang="zh-CN" sz="1800" b="1">
                  <a:solidFill>
                    <a:schemeClr val="bg1"/>
                  </a:solidFill>
                  <a:latin typeface="+mj-ea"/>
                  <a:ea typeface="+mj-ea"/>
                </a:endParaRPr>
              </a:p>
            </p:txBody>
          </p:sp>
          <p:sp>
            <p:nvSpPr>
              <p:cNvPr id="135"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增强学生生物学知识的实际应用能力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培养学生跨学科思考和解决问题的能力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提高学生的社会责任感和公民意识</a:t>
                </a:r>
                <a:endParaRPr/>
              </a:p>
            </p:txBody>
          </p:sp>
        </p:grpSp>
      </p:grpSp>
      <p:sp>
        <p:nvSpPr>
          <p:cNvPr id="136"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生物学与社会跨学科实践一的定义与目标</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descr="{&quot;isTemplate&quot;:true,&quot;type&quot;:3}"/>
        <p:cNvGrpSpPr/>
        <p:nvPr/>
      </p:nvGrpSpPr>
      <p:grpSpPr>
        <a:xfrm>
          <a:off x="0" y="0"/>
          <a:ext cx="0" cy="0"/>
        </a:xfrm>
      </p:grpSpPr>
      <p:sp>
        <p:nvSpPr>
          <p:cNvPr id="138" name="Tencent" descr="{&quot;isTemplate&quot;:true,&quot;type&quot;:&quot;title&quot;,&quot;canOmit&quot;:false,&quot;range&quot;:0}"/>
          <p:cNvSpPr txBox="1"/>
          <p:nvPr/>
        </p:nvSpPr>
        <p:spPr>
          <a:xfrm>
            <a:off x="571500" y="1824744"/>
            <a:ext cx="64833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3600" b="1">
                <a:latin typeface="微软雅黑"/>
                <a:ea typeface="微软雅黑"/>
              </a:rPr>
              <a:t>生物学与社会跨学科实践一的核心内容与要求</a:t>
            </a:r>
            <a:endParaRPr lang="en-US" sz="3600" b="1">
              <a:latin typeface="微软雅黑"/>
              <a:ea typeface="微软雅黑"/>
            </a:endParaRPr>
          </a:p>
        </p:txBody>
      </p:sp>
      <p:sp>
        <p:nvSpPr>
          <p:cNvPr id="139" name="Tencent" descr="{&quot;isTemplate&quot;:true,&quot;type&quot;:&quot;content&quot;,&quot;canOmit&quot;:true,&quot;range&quot;:0}"/>
          <p:cNvSpPr txBox="1"/>
          <p:nvPr/>
        </p:nvSpPr>
        <p:spPr>
          <a:xfrm>
            <a:off x="571500" y="3429000"/>
            <a:ext cx="6480000" cy="3069432"/>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核心内容：生物学与社会跨学科实践一主要包括环境保护、生物技术和生物医学等方面的内容</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环境保护：研究生物学在环境保护中的应用，如生态恢复、污染治理等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生物技术：探讨生物技术在食品、农业、能源等领域的应用，如转基因技术、生物制药等</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生物医学：研究生物学在医学领域的应用，如基因治疗、干细胞研究等</a:t>
            </a:r>
            <a:endParaRPr/>
          </a:p>
          <a:p>
            <a:pPr marL="0" lvl="0"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要求：注重学生实践能力、创新能力和团队协作能力的培养</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实践活动的设计要贴近学生生活，激发学生兴趣</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鼓励学生提出创新性的解决方案，培养学生的创新能力</a:t>
            </a:r>
            <a:endParaRPr/>
          </a:p>
          <a:p>
            <a:pPr marL="406400" lvl="1" indent="-203200">
              <a:lnSpc>
                <a:spcPct val="130000"/>
              </a:lnSpc>
              <a:buFont typeface="Arial" pitchFamily="34" charset="0"/>
              <a:buChar char="•"/>
            </a:pPr>
            <a:r>
              <a:rPr lang="zh-CN" sz="1400" spc="300">
                <a:solidFill>
                  <a:schemeClr val="tx1">
                    <a:lumMod val="50000"/>
                    <a:lumOff val="50000"/>
                    <a:alpha val="100000"/>
                  </a:schemeClr>
                </a:solidFill>
                <a:latin typeface="微软雅黑"/>
                <a:ea typeface="微软雅黑"/>
              </a:rPr>
              <a:t>强调团队协作，培养学生的团队协作能力</a:t>
            </a:r>
            <a:endParaRPr/>
          </a:p>
        </p:txBody>
      </p:sp>
      <p:cxnSp>
        <p:nvCxnSpPr>
          <p:cNvPr id="140" name="直线连接符 9"/>
          <p:cNvCxnSpPr/>
          <p:nvPr/>
        </p:nvCxnSpPr>
        <p:spPr>
          <a:xfrm>
            <a:off x="660400" y="635000"/>
            <a:ext cx="54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1" name="图片 1" descr="{&quot;isTemplate&quot;:true,&quot;type&quot;:&quot;image&quot;,&quot;canOmit&quot;:false,&quot;range&quot;:0}"/>
          <p:cNvPicPr>
            <a:picLocks noChangeAspect="1"/>
          </p:cNvPicPr>
          <p:nvPr/>
        </p:nvPicPr>
        <p:blipFill>
          <a:blip r:embed="rId2"/>
          <a:srcRect l="30807" r="30807"/>
          <a:stretch>
            <a:fillRect/>
          </a:stretch>
        </p:blipFill>
        <p:spPr>
          <a:xfrm>
            <a:off x="7512001" y="0"/>
            <a:ext cx="4679999" cy="6858000"/>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2" name="" descr="{&quot;isTemplate&quot;:true,&quot;type&quot;:3}"/>
        <p:cNvGrpSpPr/>
        <p:nvPr/>
      </p:nvGrpSpPr>
      <p:grpSpPr>
        <a:xfrm>
          <a:off x="0" y="0"/>
          <a:ext cx="0" cy="0"/>
        </a:xfrm>
      </p:grpSpPr>
      <p:sp>
        <p:nvSpPr>
          <p:cNvPr id="143" name="AutoShape 2" descr="{&quot;isTemplate&quot;:true,&quot;type&quot;:&quot;image&quot;,&quot;canOmit&quot;:false,&quot;range&quot;:0}"/>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144" name="Group 473" descr="{&quot;isTemplate&quot;:true,&quot;type&quot;:&quot;list&quot;,&quot;alignment&quot;:&quot;left&quot;,&quot;alignmentVertical&quot;:&quot;top&quot;,&quot;canOmit&quot;:false,&quot;scalable&quot;:false,&quot;minItemsCount&quot;:-1}"/>
          <p:cNvGrpSpPr/>
          <p:nvPr/>
        </p:nvGrpSpPr>
        <p:grpSpPr>
          <a:xfrm>
            <a:off x="659808" y="1869081"/>
            <a:ext cx="6019800" cy="4574158"/>
            <a:chOff x="454962" y="1575832"/>
            <a:chExt cx="6019800" cy="4574158"/>
          </a:xfrm>
        </p:grpSpPr>
        <p:grpSp>
          <p:nvGrpSpPr>
            <p:cNvPr id="145" name="Group 474"/>
            <p:cNvGrpSpPr/>
            <p:nvPr/>
          </p:nvGrpSpPr>
          <p:grpSpPr>
            <a:xfrm>
              <a:off x="454962" y="1575832"/>
              <a:ext cx="5829300" cy="1489352"/>
              <a:chOff x="454963" y="1575832"/>
              <a:chExt cx="5829300" cy="1489352"/>
            </a:xfrm>
          </p:grpSpPr>
          <p:sp>
            <p:nvSpPr>
              <p:cNvPr id="146" name="TextBox 3" descr="{&quot;isTemplate&quot;:true,&quot;type&quot;:&quot;content&quot;,&quot;canOmit&quot;:false,&quot;range&quot;:0}"/>
              <p:cNvSpPr txBox="1"/>
              <p:nvPr/>
            </p:nvSpPr>
            <p:spPr>
              <a:xfrm>
                <a:off x="454963" y="2034175"/>
                <a:ext cx="5829300" cy="1031009"/>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通过实践活动，使学生更好地理解和掌握生物学知识</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提高学生运用生物学知识解决实际问题的能力</a:t>
                </a:r>
                <a:endParaRPr/>
              </a:p>
            </p:txBody>
          </p:sp>
          <p:sp>
            <p:nvSpPr>
              <p:cNvPr id="147" name="TextBox 4" descr="{&quot;isTemplate&quot;:true,&quot;type&quot;:&quot;title&quot;,&quot;canOmit&quot;:false,&quot;range&quot;:0}"/>
              <p:cNvSpPr txBox="1"/>
              <p:nvPr/>
            </p:nvSpPr>
            <p:spPr>
              <a:xfrm>
                <a:off x="454963" y="1575832"/>
                <a:ext cx="58293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提高学生生物学素养，培养学生的生物实践能力</a:t>
                </a:r>
                <a:endParaRPr/>
              </a:p>
            </p:txBody>
          </p:sp>
        </p:grpSp>
        <p:grpSp>
          <p:nvGrpSpPr>
            <p:cNvPr id="148" name="Group 477"/>
            <p:cNvGrpSpPr/>
            <p:nvPr/>
          </p:nvGrpSpPr>
          <p:grpSpPr>
            <a:xfrm>
              <a:off x="454962" y="3071702"/>
              <a:ext cx="5829300" cy="1489351"/>
              <a:chOff x="454963" y="3071702"/>
              <a:chExt cx="5829300" cy="1489351"/>
            </a:xfrm>
          </p:grpSpPr>
          <p:sp>
            <p:nvSpPr>
              <p:cNvPr id="149" name="TextBox 5" descr="{&quot;isTemplate&quot;:true,&quot;type&quot;:&quot;content&quot;,&quot;canOmit&quot;:false,&quot;range&quot;:0}"/>
              <p:cNvSpPr txBox="1"/>
              <p:nvPr/>
            </p:nvSpPr>
            <p:spPr>
              <a:xfrm>
                <a:off x="454963" y="3530045"/>
                <a:ext cx="5829300" cy="1031008"/>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促进生物学与其他学科的交叉融合，培养学生的跨学科思维能力</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提高学生的创新能力和实践能力，培养学生的综合素质</a:t>
                </a:r>
                <a:endParaRPr/>
              </a:p>
            </p:txBody>
          </p:sp>
          <p:sp>
            <p:nvSpPr>
              <p:cNvPr id="150" name="TextBox 6" descr="{&quot;isTemplate&quot;:true,&quot;type&quot;:&quot;title&quot;,&quot;canOmit&quot;:false,&quot;range&quot;:0}"/>
              <p:cNvSpPr txBox="1"/>
              <p:nvPr/>
            </p:nvSpPr>
            <p:spPr>
              <a:xfrm>
                <a:off x="454963" y="3071702"/>
                <a:ext cx="58293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培养学生的跨学科思维能力，提高学生的综合素质</a:t>
                </a:r>
                <a:endParaRPr/>
              </a:p>
            </p:txBody>
          </p:sp>
        </p:grpSp>
        <p:grpSp>
          <p:nvGrpSpPr>
            <p:cNvPr id="151" name="Group 480"/>
            <p:cNvGrpSpPr/>
            <p:nvPr/>
          </p:nvGrpSpPr>
          <p:grpSpPr>
            <a:xfrm>
              <a:off x="454962" y="4660638"/>
              <a:ext cx="6019800" cy="1489352"/>
              <a:chOff x="454963" y="4660638"/>
              <a:chExt cx="6019800" cy="1489352"/>
            </a:xfrm>
          </p:grpSpPr>
          <p:sp>
            <p:nvSpPr>
              <p:cNvPr id="152" name="TextBox 7" descr="{&quot;isTemplate&quot;:true,&quot;type&quot;:&quot;content&quot;,&quot;canOmit&quot;:false,&quot;range&quot;:0}"/>
              <p:cNvSpPr txBox="1"/>
              <p:nvPr/>
            </p:nvSpPr>
            <p:spPr>
              <a:xfrm>
                <a:off x="454963" y="5118982"/>
                <a:ext cx="6019800" cy="1031008"/>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通过关注社会热点问题，提高学生的社会责任感</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培养学生公民意识，提高学生的服务意识和担当精神</a:t>
                </a:r>
                <a:endParaRPr/>
              </a:p>
            </p:txBody>
          </p:sp>
          <p:sp>
            <p:nvSpPr>
              <p:cNvPr id="153" name="TextBox 8" descr="{&quot;isTemplate&quot;:true,&quot;type&quot;:&quot;title&quot;,&quot;canOmit&quot;:false,&quot;range&quot;:0}"/>
              <p:cNvSpPr txBox="1"/>
              <p:nvPr/>
            </p:nvSpPr>
            <p:spPr>
              <a:xfrm>
                <a:off x="454963" y="4660638"/>
                <a:ext cx="58293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增强学生的社会责任感，培养学生的公民意识</a:t>
                </a:r>
                <a:endParaRPr/>
              </a:p>
            </p:txBody>
          </p:sp>
        </p:grpSp>
      </p:grpSp>
      <p:pic>
        <p:nvPicPr>
          <p:cNvPr id="154" name="Picture 9" descr="{&quot;isTemplate&quot;:true,&quot;type&quot;:&quot;image&quot;,&quot;canOmit&quot;:false,&quot;range&quot;:0}"/>
          <p:cNvPicPr>
            <a:picLocks noChangeAspect="1"/>
          </p:cNvPicPr>
          <p:nvPr/>
        </p:nvPicPr>
        <p:blipFill>
          <a:blip r:embed="rId2"/>
          <a:srcRect l="21875" r="21875"/>
          <a:stretch>
            <a:fillRect/>
          </a:stretch>
        </p:blipFill>
        <p:spPr>
          <a:xfrm>
            <a:off x="7676035" y="2524948"/>
            <a:ext cx="2887741" cy="2887741"/>
          </a:xfrm>
          <a:prstGeom prst="ellipse">
            <a:avLst/>
          </a:prstGeom>
        </p:spPr>
      </p:pic>
      <p:sp>
        <p:nvSpPr>
          <p:cNvPr id="155" name="椭圆 6"/>
          <p:cNvSpPr>
            <a:spLocks noChangeAspect="1"/>
          </p:cNvSpPr>
          <p:nvPr/>
        </p:nvSpPr>
        <p:spPr>
          <a:xfrm>
            <a:off x="8687905" y="1507725"/>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156" name="椭圆 7"/>
          <p:cNvSpPr>
            <a:spLocks noChangeAspect="1"/>
          </p:cNvSpPr>
          <p:nvPr/>
        </p:nvSpPr>
        <p:spPr>
          <a:xfrm>
            <a:off x="6939559" y="4654032"/>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157" name="椭圆 8"/>
          <p:cNvSpPr>
            <a:spLocks noChangeAspect="1"/>
          </p:cNvSpPr>
          <p:nvPr/>
        </p:nvSpPr>
        <p:spPr>
          <a:xfrm>
            <a:off x="10420189" y="4651332"/>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158"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生物学与社会跨学科实践一在初中生物教学中的重要性</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9" name="" descr="{&quot;isTemplate&quot;:true,&quot;type&quot;:2}"/>
        <p:cNvGrpSpPr/>
        <p:nvPr/>
      </p:nvGrpSpPr>
      <p:grpSpPr>
        <a:xfrm>
          <a:off x="0" y="0"/>
          <a:ext cx="0" cy="0"/>
        </a:xfrm>
      </p:grpSpPr>
      <p:sp>
        <p:nvSpPr>
          <p:cNvPr id="160"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4400"/>
              <a:t>生物学与社会跨学科实践一的案例分析</a:t>
            </a:r>
            <a:endParaRPr/>
          </a:p>
        </p:txBody>
      </p:sp>
      <p:sp>
        <p:nvSpPr>
          <p:cNvPr id="161"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2" name="" descr="{&quot;isTemplate&quot;:true,&quot;type&quot;:3}"/>
        <p:cNvGrpSpPr/>
        <p:nvPr/>
      </p:nvGrpSpPr>
      <p:grpSpPr>
        <a:xfrm>
          <a:off x="0" y="0"/>
          <a:ext cx="0" cy="0"/>
        </a:xfrm>
      </p:grpSpPr>
      <p:pic>
        <p:nvPicPr>
          <p:cNvPr id="163" name="Picture 2" descr="{&quot;isTemplate&quot;:true,&quot;type&quot;:&quot;image&quot;,&quot;canOmit&quot;:false,&quot;range&quot;:0}"/>
          <p:cNvPicPr>
            <a:picLocks noChangeAspect="1"/>
          </p:cNvPicPr>
          <p:nvPr/>
        </p:nvPicPr>
        <p:blipFill>
          <a:blip r:embed="rId2"/>
          <a:srcRect l="21875" r="21875"/>
          <a:stretch>
            <a:fillRect/>
          </a:stretch>
        </p:blipFill>
        <p:spPr>
          <a:xfrm>
            <a:off x="7092556" y="1559288"/>
            <a:ext cx="4492828" cy="4492828"/>
          </a:xfrm>
          <a:prstGeom prst="roundRect">
            <a:avLst>
              <a:gd name="adj" fmla="val 6169"/>
            </a:avLst>
          </a:prstGeom>
        </p:spPr>
      </p:pic>
      <p:grpSp>
        <p:nvGrpSpPr>
          <p:cNvPr id="164" name="" descr="{&quot;isTemplate&quot;:true,&quot;type&quot;:&quot;list&quot;,&quot;canOmit&quot;:false,&quot;minItemsCount&quot;:-1,&quot;scalable&quot;:false,&quot;alignment&quot;:&quot;left&quot;,&quot;alignmentVertical&quot;:&quot;top&quot;}"/>
          <p:cNvGrpSpPr/>
          <p:nvPr/>
        </p:nvGrpSpPr>
        <p:grpSpPr>
          <a:xfrm>
            <a:off x="660396" y="1892786"/>
            <a:ext cx="5622868" cy="4617939"/>
            <a:chOff x="660396" y="1892786"/>
            <a:chExt cx="5622868" cy="4617939"/>
          </a:xfrm>
        </p:grpSpPr>
        <p:grpSp>
          <p:nvGrpSpPr>
            <p:cNvPr id="165" name="组合 4"/>
            <p:cNvGrpSpPr/>
            <p:nvPr/>
          </p:nvGrpSpPr>
          <p:grpSpPr>
            <a:xfrm>
              <a:off x="660396" y="1892786"/>
              <a:ext cx="5622867" cy="1446014"/>
              <a:chOff x="571500" y="1815543"/>
              <a:chExt cx="5622867" cy="1446014"/>
            </a:xfrm>
          </p:grpSpPr>
          <p:sp>
            <p:nvSpPr>
              <p:cNvPr id="166"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案例一：校园绿化设计与实施</a:t>
                </a:r>
                <a:endParaRPr lang="en-US" b="1">
                  <a:solidFill>
                    <a:schemeClr val="accent1">
                      <a:alpha val="100000"/>
                    </a:schemeClr>
                  </a:solidFill>
                  <a:latin typeface="微软雅黑"/>
                  <a:ea typeface="微软雅黑"/>
                </a:endParaRPr>
              </a:p>
            </p:txBody>
          </p:sp>
          <p:sp>
            <p:nvSpPr>
              <p:cNvPr id="167" name="Tencent" descr="{&quot;isTemplate&quot;:true,&quot;type&quot;:&quot;content&quot;,&quot;canOmit&quot;:false,&quot;range&quot;:0}"/>
              <p:cNvSpPr/>
              <p:nvPr/>
            </p:nvSpPr>
            <p:spPr>
              <a:xfrm>
                <a:off x="1406367"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学生参与校园绿化设计，提高学生的环保意识和实践能力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学习植物生长的生物学知识，培养学生的生物学素养</a:t>
                </a:r>
                <a:endParaRPr/>
              </a:p>
            </p:txBody>
          </p:sp>
          <p:sp>
            <p:nvSpPr>
              <p:cNvPr id="168" name="椭圆 7"/>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169" name="组合 8"/>
            <p:cNvGrpSpPr/>
            <p:nvPr/>
          </p:nvGrpSpPr>
          <p:grpSpPr>
            <a:xfrm>
              <a:off x="660396" y="3478749"/>
              <a:ext cx="5622868" cy="1446014"/>
              <a:chOff x="571500" y="1815543"/>
              <a:chExt cx="5622868" cy="1446014"/>
            </a:xfrm>
          </p:grpSpPr>
          <p:sp>
            <p:nvSpPr>
              <p:cNvPr id="170"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案例二：社区垃圾分类与处理</a:t>
                </a:r>
                <a:endParaRPr lang="en-US" b="1">
                  <a:solidFill>
                    <a:schemeClr val="accent1">
                      <a:alpha val="100000"/>
                    </a:schemeClr>
                  </a:solidFill>
                  <a:latin typeface="微软雅黑"/>
                  <a:ea typeface="微软雅黑"/>
                </a:endParaRPr>
              </a:p>
            </p:txBody>
          </p:sp>
          <p:sp>
            <p:nvSpPr>
              <p:cNvPr id="171" name="Tencent" descr="{&quot;isTemplate&quot;:true,&quot;type&quot;:&quot;content&quot;,&quot;canOmit&quot;:false,&quot;range&quot;:0}"/>
              <p:cNvSpPr/>
              <p:nvPr/>
            </p:nvSpPr>
            <p:spPr>
              <a:xfrm>
                <a:off x="1406368"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学生参与社区垃圾分类与处理活动，提高学生的环保意识和实践能力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学习垃圾处理过程中的生物学原理，培养学生的生物学素养</a:t>
                </a:r>
                <a:endParaRPr/>
              </a:p>
            </p:txBody>
          </p:sp>
          <p:sp>
            <p:nvSpPr>
              <p:cNvPr id="172" name="椭圆 11"/>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173" name="组合 12"/>
            <p:cNvGrpSpPr/>
            <p:nvPr/>
          </p:nvGrpSpPr>
          <p:grpSpPr>
            <a:xfrm>
              <a:off x="660396" y="5064711"/>
              <a:ext cx="5622867" cy="1446014"/>
              <a:chOff x="571500" y="1815543"/>
              <a:chExt cx="5622867" cy="1446014"/>
            </a:xfrm>
          </p:grpSpPr>
          <p:sp>
            <p:nvSpPr>
              <p:cNvPr id="174"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案例三：水源保护与社会参与</a:t>
                </a:r>
                <a:endParaRPr lang="en-US" b="1">
                  <a:solidFill>
                    <a:schemeClr val="accent1">
                      <a:alpha val="100000"/>
                    </a:schemeClr>
                  </a:solidFill>
                  <a:latin typeface="微软雅黑"/>
                  <a:ea typeface="微软雅黑"/>
                </a:endParaRPr>
              </a:p>
            </p:txBody>
          </p:sp>
          <p:sp>
            <p:nvSpPr>
              <p:cNvPr id="175" name="Tencent" descr="{&quot;isTemplate&quot;:true,&quot;type&quot;:&quot;content&quot;,&quot;canOmit&quot;:false,&quot;range&quot;:0}"/>
              <p:cNvSpPr/>
              <p:nvPr/>
            </p:nvSpPr>
            <p:spPr>
              <a:xfrm>
                <a:off x="1406368" y="2193913"/>
                <a:ext cx="4787999"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学生参与水源保护活动，提高学生的环保意识和实践能力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学习水资源保护的生物学知识，培养学生的生物学素养</a:t>
                </a:r>
                <a:endParaRPr/>
              </a:p>
            </p:txBody>
          </p:sp>
          <p:sp>
            <p:nvSpPr>
              <p:cNvPr id="176" name="椭圆 15"/>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177"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环境保护与生物学实践案例</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8" name="" descr="{&quot;isTemplate&quot;:true,&quot;type&quot;:3}"/>
        <p:cNvGrpSpPr/>
        <p:nvPr/>
      </p:nvGrpSpPr>
      <p:grpSpPr>
        <a:xfrm>
          <a:off x="0" y="0"/>
          <a:ext cx="0" cy="0"/>
        </a:xfrm>
      </p:grpSpPr>
      <p:pic>
        <p:nvPicPr>
          <p:cNvPr id="179" name="Picture 10" descr="{&quot;isTemplate&quot;:true,&quot;type&quot;:&quot;image&quot;,&quot;canOmit&quot;:false,&quot;range&quot;:0}"/>
          <p:cNvPicPr>
            <a:picLocks noChangeAspect="1"/>
          </p:cNvPicPr>
          <p:nvPr/>
        </p:nvPicPr>
        <p:blipFill>
          <a:blip r:embed="rId2"/>
          <a:srcRect l="21875" r="21875"/>
          <a:stretch>
            <a:fillRect/>
          </a:stretch>
        </p:blipFill>
        <p:spPr>
          <a:xfrm>
            <a:off x="869006" y="1293634"/>
            <a:ext cx="4563024" cy="4563025"/>
          </a:xfrm>
          <a:prstGeom prst="diamond">
            <a:avLst/>
          </a:prstGeom>
        </p:spPr>
      </p:pic>
      <p:grpSp>
        <p:nvGrpSpPr>
          <p:cNvPr id="180" name="Group 400" descr="{&quot;isTemplate&quot;:true,&quot;type&quot;:&quot;list&quot;,&quot;alignment&quot;:&quot;left&quot;,&quot;alignmentVertical&quot;:&quot;top&quot;,&quot;canOmit&quot;:false,&quot;scalable&quot;:false,&quot;minItemsCount&quot;:-1}"/>
          <p:cNvGrpSpPr/>
          <p:nvPr/>
        </p:nvGrpSpPr>
        <p:grpSpPr>
          <a:xfrm>
            <a:off x="5982796" y="1468163"/>
            <a:ext cx="5783287" cy="4912094"/>
            <a:chOff x="5982796" y="1468163"/>
            <a:chExt cx="5783287" cy="4912094"/>
          </a:xfrm>
        </p:grpSpPr>
        <p:grpSp>
          <p:nvGrpSpPr>
            <p:cNvPr id="181" name="Group 2"/>
            <p:cNvGrpSpPr/>
            <p:nvPr/>
          </p:nvGrpSpPr>
          <p:grpSpPr>
            <a:xfrm>
              <a:off x="5982796" y="3116804"/>
              <a:ext cx="5783287" cy="1610798"/>
              <a:chOff x="5982796" y="3116804"/>
              <a:chExt cx="5783287" cy="1610798"/>
            </a:xfrm>
          </p:grpSpPr>
          <p:sp>
            <p:nvSpPr>
              <p:cNvPr id="182" name="TextBox 3" descr="{&quot;isTemplate&quot;:true,&quot;type&quot;:&quot;title&quot;,&quot;canOmit&quot;:false,&quot;range&quot;:0}"/>
              <p:cNvSpPr txBox="1"/>
              <p:nvPr/>
            </p:nvSpPr>
            <p:spPr>
              <a:xfrm>
                <a:off x="5982796" y="3116804"/>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案例一：转基因食品的认知与讨论</a:t>
                </a:r>
                <a:endParaRPr/>
              </a:p>
            </p:txBody>
          </p:sp>
          <p:sp>
            <p:nvSpPr>
              <p:cNvPr id="183" name="TextBox 4" descr="{&quot;isTemplate&quot;:true,&quot;type&quot;:&quot;content&quot;,&quot;canOmit&quot;:false,&quot;range&quot;:0}"/>
              <p:cNvSpPr txBox="1"/>
              <p:nvPr/>
            </p:nvSpPr>
            <p:spPr>
              <a:xfrm>
                <a:off x="5982796" y="3575147"/>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学生了解转基因食品的原理和利弊，提高学生的生物技术素养</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引导学生进行科学讨论，培养学生的批判性思维能力和公民意识</a:t>
                </a:r>
                <a:endParaRPr/>
              </a:p>
            </p:txBody>
          </p:sp>
        </p:grpSp>
        <p:grpSp>
          <p:nvGrpSpPr>
            <p:cNvPr id="184" name="Group 5"/>
            <p:cNvGrpSpPr/>
            <p:nvPr/>
          </p:nvGrpSpPr>
          <p:grpSpPr>
            <a:xfrm>
              <a:off x="5982796" y="4769459"/>
              <a:ext cx="5783287" cy="1610798"/>
              <a:chOff x="5982796" y="4769459"/>
              <a:chExt cx="5783287" cy="1610798"/>
            </a:xfrm>
          </p:grpSpPr>
          <p:sp>
            <p:nvSpPr>
              <p:cNvPr id="185" name="TextBox 6" descr="{&quot;isTemplate&quot;:true,&quot;type&quot;:&quot;title&quot;,&quot;canOmit&quot;:false,&quot;range&quot;:0}"/>
              <p:cNvSpPr txBox="1"/>
              <p:nvPr/>
            </p:nvSpPr>
            <p:spPr>
              <a:xfrm>
                <a:off x="5982796" y="4769459"/>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案例二：校园生态农场的设计与实践</a:t>
                </a:r>
                <a:endParaRPr/>
              </a:p>
            </p:txBody>
          </p:sp>
          <p:sp>
            <p:nvSpPr>
              <p:cNvPr id="186" name="TextBox 7" descr="{&quot;isTemplate&quot;:true,&quot;type&quot;:&quot;content&quot;,&quot;canOmit&quot;:false,&quot;range&quot;:0}"/>
              <p:cNvSpPr txBox="1"/>
              <p:nvPr/>
            </p:nvSpPr>
            <p:spPr>
              <a:xfrm>
                <a:off x="5982796" y="5227802"/>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学生参与校园生态农场的设计与实践，提高学生的生物技术和实践能力</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学习农业生产过程中的生物学知识，培养学生的生物学素养</a:t>
                </a:r>
                <a:endParaRPr/>
              </a:p>
            </p:txBody>
          </p:sp>
        </p:grpSp>
        <p:grpSp>
          <p:nvGrpSpPr>
            <p:cNvPr id="187" name="Group 407"/>
            <p:cNvGrpSpPr/>
            <p:nvPr/>
          </p:nvGrpSpPr>
          <p:grpSpPr>
            <a:xfrm>
              <a:off x="5982796" y="1468163"/>
              <a:ext cx="5700871" cy="1610798"/>
              <a:chOff x="5982796" y="1468163"/>
              <a:chExt cx="5700871" cy="1610798"/>
            </a:xfrm>
          </p:grpSpPr>
          <p:sp>
            <p:nvSpPr>
              <p:cNvPr id="188" name="TextBox 8" descr="{&quot;isTemplate&quot;:true,&quot;type&quot;:&quot;title&quot;,&quot;canOmit&quot;:false,&quot;range&quot;:0}"/>
              <p:cNvSpPr txBox="1"/>
              <p:nvPr/>
            </p:nvSpPr>
            <p:spPr>
              <a:xfrm>
                <a:off x="5982796" y="1468163"/>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案例三：生物能源的开发与利用</a:t>
                </a:r>
                <a:endParaRPr/>
              </a:p>
            </p:txBody>
          </p:sp>
          <p:sp>
            <p:nvSpPr>
              <p:cNvPr id="189" name="TextBox 9" descr="{&quot;isTemplate&quot;:true,&quot;type&quot;:&quot;content&quot;,&quot;canOmit&quot;:false,&quot;range&quot;:0}"/>
              <p:cNvSpPr txBox="1"/>
              <p:nvPr/>
            </p:nvSpPr>
            <p:spPr>
              <a:xfrm>
                <a:off x="5982796" y="1926506"/>
                <a:ext cx="5700871"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学生了解生物能源的原理和开发前景，提高学生的生物技术素养</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引导学生关注能源问题，培养学生的社会责任感和公民意识</a:t>
                </a:r>
                <a:endParaRPr/>
              </a:p>
            </p:txBody>
          </p:sp>
        </p:grpSp>
      </p:grpSp>
      <p:sp>
        <p:nvSpPr>
          <p:cNvPr id="19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生物技术与社会实践案例</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1" name="" descr="{&quot;isTemplate&quot;:true,&quot;type&quot;:3}"/>
        <p:cNvGrpSpPr/>
        <p:nvPr/>
      </p:nvGrpSpPr>
      <p:grpSpPr>
        <a:xfrm>
          <a:off x="0" y="0"/>
          <a:ext cx="0" cy="0"/>
        </a:xfrm>
      </p:grpSpPr>
      <p:pic>
        <p:nvPicPr>
          <p:cNvPr id="192" name="Picture 3" descr="{&quot;isTemplate&quot;:true,&quot;type&quot;:&quot;image&quot;,&quot;canOmit&quot;:false,&quot;range&quot;:0}"/>
          <p:cNvPicPr>
            <a:picLocks noChangeAspect="1"/>
          </p:cNvPicPr>
          <p:nvPr/>
        </p:nvPicPr>
        <p:blipFill>
          <a:blip r:embed="rId2"/>
          <a:srcRect l="21875" r="21875"/>
          <a:stretch>
            <a:fillRect/>
          </a:stretch>
        </p:blipFill>
        <p:spPr>
          <a:xfrm>
            <a:off x="315750" y="1584357"/>
            <a:ext cx="4575952" cy="4575952"/>
          </a:xfrm>
          <a:prstGeom prst="ellipse">
            <a:avLst/>
          </a:prstGeom>
        </p:spPr>
      </p:pic>
      <p:grpSp>
        <p:nvGrpSpPr>
          <p:cNvPr id="193" name="" descr="{&quot;isTemplate&quot;:true,&quot;type&quot;:&quot;list&quot;,&quot;canOmit&quot;:false,&quot;minItemsCount&quot;:-1,&quot;scalable&quot;:false,&quot;alignment&quot;:&quot;left&quot;,&quot;alignmentVertical&quot;:&quot;top&quot;}"/>
          <p:cNvGrpSpPr/>
          <p:nvPr/>
        </p:nvGrpSpPr>
        <p:grpSpPr>
          <a:xfrm>
            <a:off x="5582412" y="1807048"/>
            <a:ext cx="5629118" cy="4659814"/>
            <a:chOff x="5582412" y="1807048"/>
            <a:chExt cx="5629118" cy="4659814"/>
          </a:xfrm>
        </p:grpSpPr>
        <p:grpSp>
          <p:nvGrpSpPr>
            <p:cNvPr id="194" name="组合 3"/>
            <p:cNvGrpSpPr/>
            <p:nvPr/>
          </p:nvGrpSpPr>
          <p:grpSpPr>
            <a:xfrm>
              <a:off x="5582412" y="1807048"/>
              <a:ext cx="5629117" cy="1487888"/>
              <a:chOff x="571500" y="1815543"/>
              <a:chExt cx="5629117" cy="1487888"/>
            </a:xfrm>
          </p:grpSpPr>
          <p:sp>
            <p:nvSpPr>
              <p:cNvPr id="195"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案例一：基因治疗的研究与探讨</a:t>
                </a:r>
                <a:endParaRPr lang="en-US" b="1">
                  <a:solidFill>
                    <a:schemeClr val="accent1">
                      <a:alpha val="100000"/>
                    </a:schemeClr>
                  </a:solidFill>
                  <a:latin typeface="微软雅黑"/>
                  <a:ea typeface="微软雅黑"/>
                </a:endParaRPr>
              </a:p>
            </p:txBody>
          </p:sp>
          <p:sp>
            <p:nvSpPr>
              <p:cNvPr id="196" name="Tencent" descr="{&quot;isTemplate&quot;:true,&quot;type&quot;:&quot;content&quot;,&quot;canOmit&quot;:false,&quot;range&quot;:0}"/>
              <p:cNvSpPr/>
              <p:nvPr/>
            </p:nvSpPr>
            <p:spPr>
              <a:xfrm>
                <a:off x="1406367"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学生了解基因治疗的基本原理和应用，提高学生的生物医学素养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引导学生关注医学科技的发展，培养学生的创新能力和实践能力</a:t>
                </a:r>
                <a:endParaRPr/>
              </a:p>
            </p:txBody>
          </p:sp>
          <p:sp>
            <p:nvSpPr>
              <p:cNvPr id="197" name="椭圆 6"/>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198" name="组合 7"/>
            <p:cNvGrpSpPr/>
            <p:nvPr/>
          </p:nvGrpSpPr>
          <p:grpSpPr>
            <a:xfrm>
              <a:off x="5582412" y="3393011"/>
              <a:ext cx="5629118" cy="1487888"/>
              <a:chOff x="571500" y="1815543"/>
              <a:chExt cx="5629118" cy="1487888"/>
            </a:xfrm>
          </p:grpSpPr>
          <p:sp>
            <p:nvSpPr>
              <p:cNvPr id="199"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案例二：干细胞研究的进展与伦理问题</a:t>
                </a:r>
                <a:endParaRPr lang="en-US" b="1">
                  <a:solidFill>
                    <a:schemeClr val="accent1">
                      <a:alpha val="100000"/>
                    </a:schemeClr>
                  </a:solidFill>
                  <a:latin typeface="微软雅黑"/>
                  <a:ea typeface="微软雅黑"/>
                </a:endParaRPr>
              </a:p>
            </p:txBody>
          </p:sp>
          <p:sp>
            <p:nvSpPr>
              <p:cNvPr id="200"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学生了解干细胞研究的基本原理和进展，提高学生的生物医学素养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引导学生关注医学伦理问题，培养学生的批判性思维能力和公民意识</a:t>
                </a:r>
                <a:endParaRPr/>
              </a:p>
            </p:txBody>
          </p:sp>
          <p:sp>
            <p:nvSpPr>
              <p:cNvPr id="201" name="椭圆 10"/>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202" name="组合 11"/>
            <p:cNvGrpSpPr/>
            <p:nvPr/>
          </p:nvGrpSpPr>
          <p:grpSpPr>
            <a:xfrm>
              <a:off x="5582412" y="4978974"/>
              <a:ext cx="5629118" cy="1487888"/>
              <a:chOff x="571500" y="1815543"/>
              <a:chExt cx="5629118" cy="1487888"/>
            </a:xfrm>
          </p:grpSpPr>
          <p:sp>
            <p:nvSpPr>
              <p:cNvPr id="203" name="Tencent" descr="{&quot;isTemplate&quot;:true,&quot;type&quot;:&quot;title&quot;,&quot;canOmit&quot;:false,&quot;range&quot;:0}"/>
              <p:cNvSpPr/>
              <p:nvPr/>
            </p:nvSpPr>
            <p:spPr>
              <a:xfrm>
                <a:off x="1406368" y="1822082"/>
                <a:ext cx="463434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案例三：传染病预防与控制的社会参与</a:t>
                </a:r>
                <a:endParaRPr lang="en-US" b="1">
                  <a:solidFill>
                    <a:schemeClr val="accent1">
                      <a:alpha val="100000"/>
                    </a:schemeClr>
                  </a:solidFill>
                  <a:latin typeface="微软雅黑"/>
                  <a:ea typeface="微软雅黑"/>
                </a:endParaRPr>
              </a:p>
            </p:txBody>
          </p:sp>
          <p:sp>
            <p:nvSpPr>
              <p:cNvPr id="204"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学生参与传染病预防与控制活动，提高学生的生物医学素养</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学习传染病预防与控制的生物学知识，培养学生的生物学素养</a:t>
                </a:r>
                <a:endParaRPr/>
              </a:p>
            </p:txBody>
          </p:sp>
          <p:sp>
            <p:nvSpPr>
              <p:cNvPr id="205" name="椭圆 14"/>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206"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生物医学与社会科学实践案例</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215502" cy="10795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3700"/>
              <a:t>生物学与社会跨学科实践一的实施方案与策略</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sp>
        <p:nvSpPr>
          <p:cNvPr id="11" name="Tencent" descr="{&quot;isTemplate&quot;:true,&quot;type&quot;:&quot;title&quot;,&quot;canOmit&quot;:false,&quot;range&quot;:0}"/>
          <p:cNvSpPr txBox="1"/>
          <p:nvPr/>
        </p:nvSpPr>
        <p:spPr>
          <a:xfrm>
            <a:off x="753805" y="643889"/>
            <a:ext cx="106997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3600" b="1">
                <a:latin typeface="微软雅黑"/>
                <a:ea typeface="微软雅黑"/>
              </a:rPr>
              <a:t>课程设计与教学方法</a:t>
            </a:r>
            <a:endParaRPr lang="en-US" sz="3600" b="1">
              <a:latin typeface="微软雅黑"/>
              <a:ea typeface="微软雅黑"/>
            </a:endParaRPr>
          </a:p>
        </p:txBody>
      </p:sp>
      <p:grpSp>
        <p:nvGrpSpPr>
          <p:cNvPr id="12" name="" descr="{&quot;isTemplate&quot;:true,&quot;type&quot;:&quot;list&quot;,&quot;alignment&quot;:&quot;left&quot;,&quot;alignmentVertical&quot;:&quot;top&quot;,&quot;canOmit&quot;:false,&quot;scalable&quot;:false,&quot;minItemsCount&quot;:-1}"/>
          <p:cNvGrpSpPr/>
          <p:nvPr/>
        </p:nvGrpSpPr>
        <p:grpSpPr>
          <a:xfrm>
            <a:off x="2826111" y="2144759"/>
            <a:ext cx="6539782" cy="4397325"/>
            <a:chOff x="2826110" y="2144759"/>
            <a:chExt cx="6539782" cy="4397325"/>
          </a:xfrm>
        </p:grpSpPr>
        <p:grpSp>
          <p:nvGrpSpPr>
            <p:cNvPr id="13" name=""/>
            <p:cNvGrpSpPr/>
            <p:nvPr/>
          </p:nvGrpSpPr>
          <p:grpSpPr>
            <a:xfrm>
              <a:off x="2826110" y="2144759"/>
              <a:ext cx="2880000" cy="4397325"/>
              <a:chOff x="2826109" y="2144759"/>
              <a:chExt cx="2880000" cy="4397325"/>
            </a:xfrm>
          </p:grpSpPr>
          <p:sp>
            <p:nvSpPr>
              <p:cNvPr id="14" name="椭圆 10" descr="{&quot;isTemplate&quot;:true,&quot;type&quot;:&quot;title&quot;,&quot;canOmit&quot;:false,&quot;range&quot;:0}"/>
              <p:cNvSpPr>
                <a:spLocks noChangeAspect="1"/>
              </p:cNvSpPr>
              <p:nvPr/>
            </p:nvSpPr>
            <p:spPr>
              <a:xfrm>
                <a:off x="2826109" y="2144759"/>
                <a:ext cx="2880000" cy="28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课程设计：将生物学与社会跨学科实践一纳入课程体系，制定合理的教学计划</a:t>
                </a:r>
                <a:endParaRPr kumimoji="1" lang="en-US" altLang="zh-CN" sz="2200" b="1">
                  <a:solidFill>
                    <a:schemeClr val="bg1"/>
                  </a:solidFill>
                  <a:latin typeface="+mj-ea"/>
                  <a:ea typeface="+mj-ea"/>
                </a:endParaRPr>
              </a:p>
            </p:txBody>
          </p:sp>
          <p:sp>
            <p:nvSpPr>
              <p:cNvPr id="15" name="Tencent" descr="{&quot;isTemplate&quot;:true,&quot;type&quot;:&quot;content&quot;,&quot;canOmit&quot;:true,&quot;range&quot;:0}"/>
              <p:cNvSpPr txBox="1"/>
              <p:nvPr/>
            </p:nvSpPr>
            <p:spPr>
              <a:xfrm>
                <a:off x="3006109" y="5561464"/>
                <a:ext cx="2520950" cy="9806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整合生物学知识，突出实践性和跨学科性</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结合社会热点问题，设计实践项目和任务</a:t>
                </a:r>
                <a:endParaRPr/>
              </a:p>
            </p:txBody>
          </p:sp>
          <p:sp>
            <p:nvSpPr>
              <p:cNvPr id="16" name="Tencent"/>
              <p:cNvSpPr/>
              <p:nvPr/>
            </p:nvSpPr>
            <p:spPr>
              <a:xfrm>
                <a:off x="4015079"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b="1">
                    <a:solidFill>
                      <a:schemeClr val="accent1"/>
                    </a:solidFill>
                    <a:latin typeface="+mj-ea"/>
                    <a:ea typeface="+mj-ea"/>
                  </a:rPr>
                  <a:t>01</a:t>
                </a:r>
                <a:endParaRPr/>
              </a:p>
            </p:txBody>
          </p:sp>
        </p:grpSp>
        <p:grpSp>
          <p:nvGrpSpPr>
            <p:cNvPr id="17" name=""/>
            <p:cNvGrpSpPr/>
            <p:nvPr/>
          </p:nvGrpSpPr>
          <p:grpSpPr>
            <a:xfrm>
              <a:off x="6485892" y="2144759"/>
              <a:ext cx="2880000" cy="4397325"/>
              <a:chOff x="6485892" y="2144759"/>
              <a:chExt cx="2880000" cy="4397325"/>
            </a:xfrm>
          </p:grpSpPr>
          <p:sp>
            <p:nvSpPr>
              <p:cNvPr id="18" name="椭圆 11" descr="{&quot;isTemplate&quot;:true,&quot;type&quot;:&quot;title&quot;,&quot;canOmit&quot;:false,&quot;range&quot;:0}"/>
              <p:cNvSpPr>
                <a:spLocks noChangeAspect="1"/>
              </p:cNvSpPr>
              <p:nvPr/>
            </p:nvSpPr>
            <p:spPr>
              <a:xfrm>
                <a:off x="6485892" y="2144759"/>
                <a:ext cx="2880000" cy="28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教学方法：采用探究式、项目式等教学方法，提高学生的实践能力</a:t>
                </a:r>
                <a:endParaRPr kumimoji="1" lang="en-US" altLang="zh-CN" sz="2200" b="1">
                  <a:solidFill>
                    <a:schemeClr val="bg1"/>
                  </a:solidFill>
                  <a:latin typeface="+mj-ea"/>
                  <a:ea typeface="+mj-ea"/>
                </a:endParaRPr>
              </a:p>
            </p:txBody>
          </p:sp>
          <p:sp>
            <p:nvSpPr>
              <p:cNvPr id="19" name="Tencent" descr="{&quot;isTemplate&quot;:true,&quot;type&quot;:&quot;content&quot;,&quot;canOmit&quot;:true,&quot;range&quot;:0}"/>
              <p:cNvSpPr txBox="1"/>
              <p:nvPr/>
            </p:nvSpPr>
            <p:spPr>
              <a:xfrm>
                <a:off x="6665892" y="5561464"/>
                <a:ext cx="2520950" cy="9806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引导学生提出问题，进行探究式学习</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通过项目式学习，培养学生的实践能力和团队协作能力</a:t>
                </a:r>
                <a:endParaRPr/>
              </a:p>
            </p:txBody>
          </p:sp>
          <p:sp>
            <p:nvSpPr>
              <p:cNvPr id="20" name="Tencent"/>
              <p:cNvSpPr/>
              <p:nvPr/>
            </p:nvSpPr>
            <p:spPr>
              <a:xfrm>
                <a:off x="7674862"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b="1">
                    <a:solidFill>
                      <a:schemeClr val="accent2"/>
                    </a:solidFill>
                    <a:latin typeface="+mj-ea"/>
                    <a:ea typeface="+mj-ea"/>
                  </a:rPr>
                  <a:t>02</a:t>
                </a:r>
                <a:endParaRPr/>
              </a:p>
            </p:txBody>
          </p:sp>
        </p:gr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https://d.book118.com/178031036121006037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mountain_gray">
      <a:dk1>
        <a:srgbClr val="000000"/>
      </a:dk1>
      <a:lt1>
        <a:srgbClr val="FFFFFF"/>
      </a:lt1>
      <a:dk2>
        <a:srgbClr val="1A1D20"/>
      </a:dk2>
      <a:lt2>
        <a:srgbClr val="EFF1F2"/>
      </a:lt2>
      <a:accent1>
        <a:srgbClr val="5D6897"/>
      </a:accent1>
      <a:accent2>
        <a:srgbClr val="AFBFD5"/>
      </a:accent2>
      <a:accent3>
        <a:srgbClr val="7384B0"/>
      </a:accent3>
      <a:accent4>
        <a:srgbClr val="424E82"/>
      </a:accent4>
      <a:accent5>
        <a:srgbClr val="C0C9D8"/>
      </a:accent5>
      <a:accent6>
        <a:srgbClr val="7D8893"/>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2023初中生物《中考解读》专题突破专题七：生物学与社会跨学科实践一</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2024-09-17T18:13:56.243</cp:lastPrinted>
  <dcterms:created xsi:type="dcterms:W3CDTF">2024-09-17T10:13:56Z</dcterms:created>
  <dcterms:modified xsi:type="dcterms:W3CDTF">2024-09-17T10:13:58Z</dcterms:modified>
</cp:coreProperties>
</file>