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51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233.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99FD7C-A58E-4E9A-987B-408AF1AA5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25FA18-BACB-4A21-835B-7F42F846A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681713-B2E2-40A8-BC4E-035AB4B91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7041CA-C847-4D8F-9761-236035060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61368C-612B-434A-9BCB-866F7C8989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4D3D6B-E8B0-4E81-9D24-89F7B0FAF6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90B699-84CF-4E38-910B-14AF56191B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622AF2-7570-435D-AAA2-5987CD2DC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BE6D91-DEE9-4FE7-85E0-BE3A070CB8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2C057F-A115-40DF-BB81-1354C6DA95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52C97C-A0F4-4B76-AC10-3DBC767D6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33"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5"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66"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68"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70" name="署名"/>
          <p:cNvSpPr txBox="1">
            <a:spLocks noGrp="1"/>
          </p:cNvSpPr>
          <p:nvPr>
            <p:ph type="body" idx="3" hasCustomPrompt="1"/>
            <p:custDataLst>
              <p:tags r:id="rId7"/>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672" name="正文"/>
          <p:cNvSpPr txBox="1">
            <a:spLocks noGrp="1"/>
          </p:cNvSpPr>
          <p:nvPr>
            <p:ph type="body" idx="2"/>
            <p:custDataLst>
              <p:tags r:id="rId8"/>
            </p:custDataLst>
          </p:nvPr>
        </p:nvSpPr>
        <p:spPr>
          <a:xfrm>
            <a:off x="1929130" y="3429000"/>
            <a:ext cx="8334375" cy="432995"/>
          </a:xfrm>
          <a:prstGeom prst="rect">
            <a:avLst/>
          </a:prstGeom>
          <a:noFill/>
        </p:spPr>
        <p:txBody>
          <a:bodyPr wrap="square" lIns="0" tIns="0" rIns="0" bIns="0" rtlCol="0">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单击此处编辑母版文本样式</a:t>
            </a:r>
            <a:endParaRPr>
              <a:sym typeface="+mn-ea"/>
            </a:endParaRPr>
          </a:p>
        </p:txBody>
      </p:sp>
      <p:sp>
        <p:nvSpPr>
          <p:cNvPr id="1048674" name="标题"/>
          <p:cNvSpPr txBox="1">
            <a:spLocks noGrp="1"/>
          </p:cNvSpPr>
          <p:nvPr>
            <p:ph type="title" idx="1" hasCustomPrompt="1"/>
            <p:custDataLst>
              <p:tags r:id="rId9"/>
            </p:custDataLst>
          </p:nvPr>
        </p:nvSpPr>
        <p:spPr>
          <a:xfrm>
            <a:off x="1929130" y="1586230"/>
            <a:ext cx="8334375" cy="1676400"/>
          </a:xfrm>
          <a:prstGeom prst="rect">
            <a:avLst/>
          </a:prstGeom>
          <a:noFill/>
        </p:spPr>
        <p:txBody>
          <a:bodyPr wrap="square" lIns="0" tIns="0" rIns="0" bIns="0" rtlCol="0" anchor="b" anchorCtr="0">
            <a:normAutofit/>
          </a:bodyPr>
          <a:lstStyle>
            <a:lvl1pPr marL="0" marR="0" algn="ctr" defTabSz="914400" rtl="0" eaLnBrk="1" fontAlgn="auto" latinLnBrk="0" hangingPunct="1">
              <a:lnSpc>
                <a:spcPct val="100000"/>
              </a:lnSpc>
              <a:buClrTx/>
              <a:buSzTx/>
              <a:buFontTx/>
              <a:buNone/>
              <a:defRPr kumimoji="0" lang="zh-CN"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676"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0"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2" name="正文"/>
          <p:cNvSpPr txBox="1">
            <a:spLocks noGrp="1"/>
          </p:cNvSpPr>
          <p:nvPr>
            <p:ph idx="4"/>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309245" marR="0" lvl="0" indent="-309245" algn="l" defTabSz="914400" rtl="0" eaLnBrk="1" fontAlgn="auto" latinLnBrk="0" hangingPunct="1">
              <a:lnSpc>
                <a:spcPct val="130000"/>
              </a:lnSpc>
              <a:spcBef>
                <a:spcPts val="1200"/>
              </a:spcBef>
              <a:spcAft>
                <a:spcPct val="0"/>
              </a:spcAft>
              <a:buClr>
                <a:schemeClr val="accent2"/>
              </a:buClr>
              <a:buSzTx/>
              <a:buFont typeface="Wingdings" panose="05000000000000000000" charset="0"/>
              <a:buChar char="n"/>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1048684"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37" name="直接连接符 7"/>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9"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86"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0"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6"/>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41" name="直接连接符 46"/>
          <p:cNvCxnSpPr/>
          <p:nvPr>
            <p:custDataLst>
              <p:tags r:id="rId3"/>
            </p:custDataLst>
          </p:nvPr>
        </p:nvCxnSpPr>
        <p:spPr>
          <a:xfrm>
            <a:off x="2482182" y="1122981"/>
            <a:ext cx="9613231" cy="0"/>
          </a:xfrm>
          <a:prstGeom prst="line">
            <a:avLst/>
          </a:prstGeom>
          <a:noFill/>
          <a:ln w="22225">
            <a:gradFill flip="none" rotWithShape="1">
              <a:gsLst>
                <a:gs pos="0">
                  <a:schemeClr val="accent1"/>
                </a:gs>
                <a:gs pos="100000">
                  <a:schemeClr val="accent1">
                    <a:alpha val="0"/>
                  </a:schemeClr>
                </a:gs>
              </a:gsLst>
              <a:lin ang="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92" name="标题"/>
          <p:cNvSpPr txBox="1">
            <a:spLocks noGrp="1"/>
          </p:cNvSpPr>
          <p:nvPr>
            <p:ph type="title" idx="1" hasCustomPrompt="1"/>
            <p:custDataLst>
              <p:tags r:id="rId4"/>
            </p:custDataLst>
          </p:nvPr>
        </p:nvSpPr>
        <p:spPr>
          <a:xfrm>
            <a:off x="854243" y="699376"/>
            <a:ext cx="2656708" cy="8316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标题</a:t>
            </a:r>
            <a:endParaRPr>
              <a:sym typeface="+mn-ea"/>
            </a:endParaRPr>
          </a:p>
        </p:txBody>
      </p:sp>
      <p:sp>
        <p:nvSpPr>
          <p:cNvPr id="1048694"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0" name="燕尾形 56"/>
          <p:cNvSpPr/>
          <p:nvPr>
            <p:custDataLst>
              <p:tags r:id="rId3"/>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2" name="燕尾形 57"/>
          <p:cNvSpPr/>
          <p:nvPr>
            <p:custDataLst>
              <p:tags r:id="rId4"/>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4" name="节编号"/>
          <p:cNvSpPr txBox="1">
            <a:spLocks noGrp="1"/>
          </p:cNvSpPr>
          <p:nvPr>
            <p:ph type="body" idx="2" hasCustomPrompt="1"/>
            <p:custDataLst>
              <p:tags r:id="rId5"/>
            </p:custDataLst>
          </p:nvPr>
        </p:nvSpPr>
        <p:spPr>
          <a:xfrm>
            <a:off x="2500489" y="2426407"/>
            <a:ext cx="7191021" cy="64304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2800" b="1" i="1" u="none" strike="noStrike" kern="1200" cap="none" spc="300" normalizeH="0" baseline="0" noProof="1">
                <a:gradFill>
                  <a:gsLst>
                    <a:gs pos="0">
                      <a:schemeClr val="accent1">
                        <a:lumMod val="20000"/>
                        <a:lumOff val="80000"/>
                      </a:schemeClr>
                    </a:gs>
                    <a:gs pos="100000">
                      <a:schemeClr val="accent1"/>
                    </a:gs>
                  </a:gsLst>
                  <a:lin ang="5400000" scaled="1"/>
                </a:gradFill>
                <a:latin typeface="+mn-ea"/>
                <a:ea typeface="+mn-ea"/>
                <a:cs typeface="+mn-cs"/>
              </a:defRPr>
            </a:lvl1pPr>
          </a:lstStyle>
          <a:p>
            <a:pPr lvl="0" algn="ctr"/>
            <a:r>
              <a:rPr>
                <a:sym typeface="+mn-ea"/>
              </a:rPr>
              <a:t>编辑节编号</a:t>
            </a:r>
            <a:endParaRPr>
              <a:sym typeface="+mn-ea"/>
            </a:endParaRPr>
          </a:p>
        </p:txBody>
      </p:sp>
      <p:sp>
        <p:nvSpPr>
          <p:cNvPr id="1048706" name="标题"/>
          <p:cNvSpPr txBox="1">
            <a:spLocks noGrp="1"/>
          </p:cNvSpPr>
          <p:nvPr>
            <p:ph type="title" idx="1" hasCustomPrompt="1"/>
            <p:custDataLst>
              <p:tags r:id="rId6"/>
            </p:custDataLst>
          </p:nvPr>
        </p:nvSpPr>
        <p:spPr>
          <a:xfrm>
            <a:off x="2500489" y="3180306"/>
            <a:ext cx="7191022" cy="7683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0" i="1"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lgn="ctr"/>
            <a:r>
              <a:rPr>
                <a:sym typeface="+mn-ea"/>
              </a:rPr>
              <a:t>单击此处编辑标题</a:t>
            </a:r>
            <a:endParaRPr>
              <a:sym typeface="+mn-ea"/>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4" name="正文"/>
          <p:cNvSpPr txBox="1">
            <a:spLocks noGrp="1"/>
          </p:cNvSpPr>
          <p:nvPr>
            <p:ph idx="5"/>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6" name="正文"/>
          <p:cNvSpPr txBox="1">
            <a:spLocks noGrp="1"/>
          </p:cNvSpPr>
          <p:nvPr>
            <p:ph idx="4"/>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8" name="标题"/>
          <p:cNvSpPr txBox="1">
            <a:spLocks noGrp="1"/>
          </p:cNvSpPr>
          <p:nvPr>
            <p:ph type="title" idx="3"/>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3" name="直接连接符 11"/>
          <p:cNvCxnSpPr/>
          <p:nvPr>
            <p:custDataLst>
              <p:tags r:id="rId4"/>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5" name="直接连接符 12"/>
          <p:cNvCxnSpPr/>
          <p:nvPr>
            <p:custDataLst>
              <p:tags r:id="rId5"/>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0" name="日期占位符 4"/>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2" name="页脚占位符 5"/>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24" name="灯片编号占位符 6"/>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标题"/>
          <p:cNvSpPr txBox="1">
            <a:spLocks noGrp="1"/>
          </p:cNvSpPr>
          <p:nvPr>
            <p:ph type="title" idx="7"/>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7" name="直接连接符 14"/>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9" name="直接连接符 13"/>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8" name="正文"/>
          <p:cNvSpPr txBox="1">
            <a:spLocks noGrp="1"/>
          </p:cNvSpPr>
          <p:nvPr>
            <p:ph idx="4"/>
            <p:custDataLst>
              <p:tags r:id="rId4"/>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标题"/>
          <p:cNvSpPr txBox="1">
            <a:spLocks noGrp="1"/>
          </p:cNvSpPr>
          <p:nvPr>
            <p:ph type="title" idx="3"/>
            <p:custDataLst>
              <p:tags r:id="rId5"/>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2" name="正文"/>
          <p:cNvSpPr txBox="1">
            <a:spLocks noGrp="1"/>
          </p:cNvSpPr>
          <p:nvPr>
            <p:ph idx="2"/>
            <p:custDataLst>
              <p:tags r:id="rId6"/>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4" name="标题"/>
          <p:cNvSpPr txBox="1">
            <a:spLocks noGrp="1"/>
          </p:cNvSpPr>
          <p:nvPr>
            <p:ph type="title" idx="1"/>
            <p:custDataLst>
              <p:tags r:id="rId7"/>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6" name="日期占位符 6"/>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8" name="页脚占位符 7"/>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0" name="灯片编号占位符 8"/>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2" name="标题"/>
          <p:cNvSpPr txBox="1">
            <a:spLocks noGrp="1"/>
          </p:cNvSpPr>
          <p:nvPr>
            <p:ph type="title" idx="3"/>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51" name="直接连接符 6"/>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3" name="直接连接符 5"/>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44"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6"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48"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cxnSp>
        <p:nvCxnSpPr>
          <p:cNvPr id="3145755" name="直接连接符 6"/>
          <p:cNvCxnSpPr/>
          <p:nvPr>
            <p:custDataLst>
              <p:tags r:id="rId1"/>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7"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0"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52" name="页脚占位符 2"/>
          <p:cNvSpPr>
            <a:spLocks noGrp="1"/>
          </p:cNvSpPr>
          <p:nvPr>
            <p:ph type="ftr" sz="quarter" idx="11"/>
            <p:custDataLst>
              <p:tags r:id="rId4"/>
            </p:custDataLst>
          </p:nvPr>
        </p:nvSpPr>
        <p:spPr/>
        <p:txBody>
          <a:bodyPr/>
          <a:lstStyle/>
          <a:p>
            <a:endParaRPr lang="zh-CN" altLang="en-US"/>
          </a:p>
        </p:txBody>
      </p:sp>
      <p:sp>
        <p:nvSpPr>
          <p:cNvPr id="1048754"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56" name="正文"/>
          <p:cNvSpPr txBox="1">
            <a:spLocks noGrp="1"/>
          </p:cNvSpPr>
          <p:nvPr>
            <p:ph idx="3"/>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59"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1" name="直接连接符 6"/>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8"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0"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2"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4" name="副标题"/>
          <p:cNvSpPr txBox="1">
            <a:spLocks noGrp="1"/>
          </p:cNvSpPr>
          <p:nvPr>
            <p:ph type="body" idx="4"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n-cs"/>
              </a:defRPr>
            </a:lvl1pPr>
          </a:lstStyle>
          <a:p>
            <a:pPr lvl="0" algn="l"/>
            <a:r>
              <a:rPr>
                <a:sym typeface="+mn-ea"/>
              </a:rPr>
              <a:t>单击此处编辑母版副标题样式</a:t>
            </a:r>
            <a:endParaRPr>
              <a:sym typeface="+mn-ea"/>
            </a:endParaRPr>
          </a:p>
        </p:txBody>
      </p:sp>
      <p:sp>
        <p:nvSpPr>
          <p:cNvPr id="1048766"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63" name="直接连接符 5"/>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5"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68"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0"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2"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59"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67"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9"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74"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6"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8" name="标题"/>
          <p:cNvSpPr txBox="1">
            <a:spLocks noGrp="1"/>
          </p:cNvSpPr>
          <p:nvPr>
            <p:ph type="title" idx="2" hasCustomPrompt="1"/>
            <p:custDataLst>
              <p:tags r:id="rId7"/>
            </p:custDataLst>
          </p:nvPr>
        </p:nvSpPr>
        <p:spPr>
          <a:xfrm>
            <a:off x="2233930" y="1696085"/>
            <a:ext cx="7724140" cy="23431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780" name="署名"/>
          <p:cNvSpPr txBox="1">
            <a:spLocks noGrp="1"/>
          </p:cNvSpPr>
          <p:nvPr>
            <p:ph type="body" idx="1" hasCustomPrompt="1"/>
            <p:custDataLst>
              <p:tags r:id="rId8"/>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782"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8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标题"/>
          <p:cNvSpPr txBox="1">
            <a:spLocks noGrp="1"/>
          </p:cNvSpPr>
          <p:nvPr>
            <p:ph type="title" idx="3"/>
            <p:custDataLst>
              <p:tags r:id="rId1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29" name="直接连接符 6"/>
          <p:cNvCxnSpPr/>
          <p:nvPr>
            <p:custDataLst>
              <p:tags r:id="rId1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1" name="直接连接符 8"/>
          <p:cNvCxnSpPr/>
          <p:nvPr>
            <p:custDataLst>
              <p:tags r:id="rId1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56" name="日期占位符 9"/>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75117"/>
            <a:ext cx="10969200" cy="4701846"/>
          </a:xfrm>
          <a:prstGeom prst="rect">
            <a:avLst/>
          </a:prstGeom>
          <a:ln>
            <a:noFill/>
            <a:prstDash val="sysDash"/>
          </a:ln>
        </p:spPr>
        <p:txBody>
          <a:bodyPr vert="horz" lIns="90000" tIns="46800" rIns="90000" bIns="46800" rtlCol="0">
            <a:normAutofit/>
          </a:bodyPr>
          <a:lstStyle/>
          <a:p>
            <a:pPr marL="309245" marR="0" lvl="0" indent="-309245" fontAlgn="auto">
              <a:lnSpc>
                <a:spcPct val="130000"/>
              </a:lnSpc>
              <a:spcBef>
                <a:spcPts val="1200"/>
              </a:spcBef>
              <a:spcAft>
                <a:spcPct val="0"/>
              </a:spcAft>
              <a:buClr>
                <a:schemeClr val="accent2"/>
              </a:buClr>
              <a:buSzTx/>
              <a:buFont typeface="Wingdings" panose="05000000000000000000" charset="0"/>
              <a:buChar char="n"/>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4" name="KSO_TEMPLATE" hidden="1"/>
          <p:cNvSpPr/>
          <p:nvPr userDrawn="1">
            <p:custDataLst>
              <p:tags r:id="rId19"/>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6500" r:id="rId2"/>
    <p:sldLayoutId id="2147486501" r:id="rId3"/>
    <p:sldLayoutId id="2147486502" r:id="rId4"/>
    <p:sldLayoutId id="2147486503" r:id="rId5"/>
    <p:sldLayoutId id="2147486504" r:id="rId6"/>
    <p:sldLayoutId id="2147486505" r:id="rId7"/>
    <p:sldLayoutId id="2147486506" r:id="rId8"/>
    <p:sldLayoutId id="2147486507" r:id="rId9"/>
    <p:sldLayoutId id="2147486508" r:id="rId10"/>
    <p:sldLayoutId id="2147486509"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iSans Heavy"/>
          <a:ea typeface="MiSans Heavy"/>
          <a:cs typeface="MiSans Heavy" panose="00000a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tags" Target="../tags/tag97.xml" /><Relationship Id="rId20" Type="http://schemas.openxmlformats.org/officeDocument/2006/relationships/tags" Target="../tags/tag115.xml" /><Relationship Id="rId21" Type="http://schemas.openxmlformats.org/officeDocument/2006/relationships/tags" Target="../tags/tag116.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3414002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汇报人：</a:t>
            </a:r>
            <a:r>
              <a:rPr lang="en-US" altLang="zh-CN"/>
              <a:t>XX</a:t>
            </a:r>
            <a:endParaRPr lang="zh-CN" altLang="en-US"/>
          </a:p>
        </p:txBody>
      </p:sp>
      <p:sp>
        <p:nvSpPr>
          <p:cNvPr id="1048650" name="文本占位符 2"/>
          <p:cNvSpPr>
            <a:spLocks noGrp="1"/>
          </p:cNvSpPr>
          <p:nvPr>
            <p:ph type="body" idx="2"/>
            <p:custDataLst>
              <p:tags r:id="rId3"/>
            </p:custDataLst>
          </p:nvPr>
        </p:nvSpPr>
        <p:spPr/>
        <p:txBody>
          <a:bodyPr/>
          <a:lstStyle/>
          <a:p>
            <a:r>
              <a:rPr lang="zh-CN" altLang="en-US"/>
              <a:t>XX,a click to unlimited possibilities</a:t>
            </a:r>
            <a:endParaRPr lang="zh-CN" altLang="en-US"/>
          </a:p>
        </p:txBody>
      </p:sp>
      <p:sp>
        <p:nvSpPr>
          <p:cNvPr id="1048652" name="标题 4"/>
          <p:cNvSpPr>
            <a:spLocks noGrp="1"/>
          </p:cNvSpPr>
          <p:nvPr>
            <p:ph type="title" idx="1"/>
            <p:custDataLst>
              <p:tags r:id="rId4"/>
            </p:custDataLst>
          </p:nvPr>
        </p:nvSpPr>
        <p:spPr/>
        <p:txBody>
          <a:bodyPr>
            <a:normAutofit fontScale="90000"/>
          </a:bodyPr>
          <a:lstStyle/>
          <a:p>
            <a:r>
              <a:rPr lang="zh-CN" altLang="en-US"/>
              <a:t>网络攻击与数据泄露预防对策</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57" name=""/>
        <p:cNvGrpSpPr/>
        <p:nvPr/>
      </p:nvGrpSpPr>
      <p:grpSpPr>
        <a:xfrm>
          <a:off x="0" y="0"/>
          <a:ext cx="0" cy="0"/>
        </a:xfrm>
      </p:grpSpPr>
      <p:sp>
        <p:nvSpPr>
          <p:cNvPr id="1048804" name="标题 3"/>
          <p:cNvSpPr>
            <a:spLocks noGrp="1"/>
          </p:cNvSpPr>
          <p:nvPr>
            <p:ph type="title" idx="1"/>
            <p:custDataLst>
              <p:tags r:id="rId2"/>
            </p:custDataLst>
          </p:nvPr>
        </p:nvSpPr>
        <p:spPr/>
        <p:txBody>
          <a:bodyPr>
            <a:normAutofit fontScale="90000"/>
          </a:bodyPr>
          <a:lstStyle/>
          <a:p>
            <a:r>
              <a:rPr lang="zh-CN" altLang="en-US"/>
              <a:t>目录</a:t>
            </a:r>
            <a:endParaRPr lang="zh-CN" altLang="en-US"/>
          </a:p>
        </p:txBody>
      </p:sp>
      <p:sp>
        <p:nvSpPr>
          <p:cNvPr id="1048806" name="序号"/>
          <p:cNvSpPr txBox="1"/>
          <p:nvPr>
            <p:custDataLst>
              <p:tags r:id="rId3"/>
            </p:custDataLst>
          </p:nvPr>
        </p:nvSpPr>
        <p:spPr>
          <a:xfrm>
            <a:off x="580914"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01</a:t>
            </a:r>
            <a:endParaRPr lang="en-US" sz="2000">
              <a:solidFill>
                <a:schemeClr val="accent1"/>
              </a:solidFill>
              <a:latin typeface="+mj-lt"/>
              <a:ea typeface="MiSans Heavy"/>
            </a:endParaRPr>
          </a:p>
        </p:txBody>
      </p:sp>
      <p:sp>
        <p:nvSpPr>
          <p:cNvPr id="1048808" name="标题"/>
          <p:cNvSpPr txBox="1"/>
          <p:nvPr>
            <p:custDataLst>
              <p:tags r:id="rId4"/>
            </p:custDataLst>
          </p:nvPr>
        </p:nvSpPr>
        <p:spPr>
          <a:xfrm>
            <a:off x="1102174"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添加</a:t>
            </a:r>
            <a:endParaRPr lang="zh-CN" altLang="en-US"/>
          </a:p>
          <a:p>
            <a:r>
              <a:rPr lang="zh-CN" altLang="en-US"/>
              <a:t>目录标题</a:t>
            </a:r>
            <a:endParaRPr lang="zh-CN" altLang="en-US"/>
          </a:p>
        </p:txBody>
      </p:sp>
      <p:cxnSp>
        <p:nvCxnSpPr>
          <p:cNvPr id="3145775" name="直接连接符 24"/>
          <p:cNvCxnSpPr/>
          <p:nvPr>
            <p:custDataLst>
              <p:tags r:id="rId5"/>
            </p:custDataLst>
          </p:nvPr>
        </p:nvCxnSpPr>
        <p:spPr>
          <a:xfrm flipH="1">
            <a:off x="922363"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0" name="序号"/>
          <p:cNvSpPr txBox="1"/>
          <p:nvPr>
            <p:custDataLst>
              <p:tags r:id="rId6"/>
            </p:custDataLst>
          </p:nvPr>
        </p:nvSpPr>
        <p:spPr>
          <a:xfrm>
            <a:off x="2388552"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02</a:t>
            </a:r>
            <a:endParaRPr lang="en-US" sz="2000">
              <a:solidFill>
                <a:schemeClr val="accent1"/>
              </a:solidFill>
              <a:latin typeface="+mj-lt"/>
              <a:ea typeface="MiSans Heavy"/>
            </a:endParaRPr>
          </a:p>
        </p:txBody>
      </p:sp>
      <p:sp>
        <p:nvSpPr>
          <p:cNvPr id="1048812" name="标题"/>
          <p:cNvSpPr txBox="1"/>
          <p:nvPr>
            <p:custDataLst>
              <p:tags r:id="rId7"/>
            </p:custDataLst>
          </p:nvPr>
        </p:nvSpPr>
        <p:spPr>
          <a:xfrm>
            <a:off x="2909606"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网络攻击与数据泄露的危害</a:t>
            </a:r>
            <a:endParaRPr lang="zh-CN" altLang="en-US"/>
          </a:p>
        </p:txBody>
      </p:sp>
      <p:cxnSp>
        <p:nvCxnSpPr>
          <p:cNvPr id="3145777" name="直接连接符 50"/>
          <p:cNvCxnSpPr/>
          <p:nvPr>
            <p:custDataLst>
              <p:tags r:id="rId8"/>
            </p:custDataLst>
          </p:nvPr>
        </p:nvCxnSpPr>
        <p:spPr>
          <a:xfrm flipH="1">
            <a:off x="2730001"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4" name="序号"/>
          <p:cNvSpPr txBox="1"/>
          <p:nvPr>
            <p:custDataLst>
              <p:tags r:id="rId9"/>
            </p:custDataLst>
          </p:nvPr>
        </p:nvSpPr>
        <p:spPr>
          <a:xfrm>
            <a:off x="4196190"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03</a:t>
            </a:r>
            <a:endParaRPr lang="en-US" sz="2000">
              <a:solidFill>
                <a:schemeClr val="accent1"/>
              </a:solidFill>
              <a:latin typeface="+mj-lt"/>
              <a:ea typeface="MiSans Heavy"/>
            </a:endParaRPr>
          </a:p>
        </p:txBody>
      </p:sp>
      <p:sp>
        <p:nvSpPr>
          <p:cNvPr id="1048816" name="标题"/>
          <p:cNvSpPr txBox="1"/>
          <p:nvPr>
            <p:custDataLst>
              <p:tags r:id="rId10"/>
            </p:custDataLst>
          </p:nvPr>
        </p:nvSpPr>
        <p:spPr>
          <a:xfrm>
            <a:off x="4717627"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预防对策的重要性</a:t>
            </a:r>
            <a:endParaRPr lang="zh-CN" altLang="en-US"/>
          </a:p>
        </p:txBody>
      </p:sp>
      <p:cxnSp>
        <p:nvCxnSpPr>
          <p:cNvPr id="3145779" name="直接连接符 55"/>
          <p:cNvCxnSpPr/>
          <p:nvPr>
            <p:custDataLst>
              <p:tags r:id="rId11"/>
            </p:custDataLst>
          </p:nvPr>
        </p:nvCxnSpPr>
        <p:spPr>
          <a:xfrm flipH="1">
            <a:off x="4537639"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8" name="序号"/>
          <p:cNvSpPr txBox="1"/>
          <p:nvPr>
            <p:custDataLst>
              <p:tags r:id="rId12"/>
            </p:custDataLst>
          </p:nvPr>
        </p:nvSpPr>
        <p:spPr>
          <a:xfrm>
            <a:off x="6003828"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04</a:t>
            </a:r>
            <a:endParaRPr lang="en-US" sz="2000">
              <a:solidFill>
                <a:schemeClr val="accent1"/>
              </a:solidFill>
              <a:latin typeface="+mj-lt"/>
              <a:ea typeface="MiSans Heavy"/>
            </a:endParaRPr>
          </a:p>
        </p:txBody>
      </p:sp>
      <p:sp>
        <p:nvSpPr>
          <p:cNvPr id="1048820" name="标题"/>
          <p:cNvSpPr txBox="1"/>
          <p:nvPr>
            <p:custDataLst>
              <p:tags r:id="rId13"/>
            </p:custDataLst>
          </p:nvPr>
        </p:nvSpPr>
        <p:spPr>
          <a:xfrm>
            <a:off x="6525059"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预防对策的具体措施</a:t>
            </a:r>
            <a:endParaRPr lang="zh-CN" altLang="en-US"/>
          </a:p>
        </p:txBody>
      </p:sp>
      <p:cxnSp>
        <p:nvCxnSpPr>
          <p:cNvPr id="3145781" name="直接连接符 60"/>
          <p:cNvCxnSpPr/>
          <p:nvPr>
            <p:custDataLst>
              <p:tags r:id="rId14"/>
            </p:custDataLst>
          </p:nvPr>
        </p:nvCxnSpPr>
        <p:spPr>
          <a:xfrm flipH="1">
            <a:off x="6345277"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2" name="序号"/>
          <p:cNvSpPr txBox="1"/>
          <p:nvPr>
            <p:custDataLst>
              <p:tags r:id="rId15"/>
            </p:custDataLst>
          </p:nvPr>
        </p:nvSpPr>
        <p:spPr>
          <a:xfrm>
            <a:off x="7811466"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05</a:t>
            </a:r>
            <a:endParaRPr lang="en-US" sz="2000">
              <a:solidFill>
                <a:schemeClr val="accent1"/>
              </a:solidFill>
              <a:latin typeface="+mj-lt"/>
              <a:ea typeface="MiSans Heavy"/>
            </a:endParaRPr>
          </a:p>
        </p:txBody>
      </p:sp>
      <p:sp>
        <p:nvSpPr>
          <p:cNvPr id="1048824" name="标题"/>
          <p:cNvSpPr txBox="1"/>
          <p:nvPr>
            <p:custDataLst>
              <p:tags r:id="rId16"/>
            </p:custDataLst>
          </p:nvPr>
        </p:nvSpPr>
        <p:spPr>
          <a:xfrm>
            <a:off x="8332491" y="3324286"/>
            <a:ext cx="1510022" cy="1593416"/>
          </a:xfrm>
          <a:prstGeom prst="rect">
            <a:avLst/>
          </a:prstGeom>
          <a:noFill/>
        </p:spPr>
        <p:txBody>
          <a:bodyPr wrap="square" lIns="0" tIns="0" rIns="0" bIns="0" rtlCol="0" anchor="t">
            <a:normAutofit lnSpcReduction="20000"/>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加强网络安全的法律法规意识</a:t>
            </a:r>
            <a:endParaRPr lang="zh-CN" altLang="en-US"/>
          </a:p>
        </p:txBody>
      </p:sp>
      <p:cxnSp>
        <p:nvCxnSpPr>
          <p:cNvPr id="3145783" name="直接连接符 65"/>
          <p:cNvCxnSpPr/>
          <p:nvPr>
            <p:custDataLst>
              <p:tags r:id="rId17"/>
            </p:custDataLst>
          </p:nvPr>
        </p:nvCxnSpPr>
        <p:spPr>
          <a:xfrm flipH="1">
            <a:off x="8152915"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6" name="序号"/>
          <p:cNvSpPr txBox="1"/>
          <p:nvPr>
            <p:custDataLst>
              <p:tags r:id="rId18"/>
            </p:custDataLst>
          </p:nvPr>
        </p:nvSpPr>
        <p:spPr>
          <a:xfrm>
            <a:off x="9619105"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06</a:t>
            </a:r>
            <a:endParaRPr lang="en-US" sz="2000">
              <a:solidFill>
                <a:schemeClr val="accent1"/>
              </a:solidFill>
              <a:latin typeface="+mj-lt"/>
              <a:ea typeface="MiSans Heavy"/>
            </a:endParaRPr>
          </a:p>
        </p:txBody>
      </p:sp>
      <p:sp>
        <p:nvSpPr>
          <p:cNvPr id="1048828" name="标题"/>
          <p:cNvSpPr txBox="1"/>
          <p:nvPr>
            <p:custDataLst>
              <p:tags r:id="rId19"/>
            </p:custDataLst>
          </p:nvPr>
        </p:nvSpPr>
        <p:spPr>
          <a:xfrm>
            <a:off x="10140512"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加强国际合作与交流</a:t>
            </a:r>
            <a:endParaRPr lang="zh-CN" altLang="en-US"/>
          </a:p>
        </p:txBody>
      </p:sp>
      <p:cxnSp>
        <p:nvCxnSpPr>
          <p:cNvPr id="3145785" name="直接连接符 70"/>
          <p:cNvCxnSpPr/>
          <p:nvPr>
            <p:custDataLst>
              <p:tags r:id="rId20"/>
            </p:custDataLst>
          </p:nvPr>
        </p:nvCxnSpPr>
        <p:spPr>
          <a:xfrm flipH="1">
            <a:off x="9960554"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65" name=""/>
        <p:cNvGrpSpPr/>
        <p:nvPr/>
      </p:nvGrpSpPr>
      <p:grpSpPr>
        <a:xfrm>
          <a:off x="0" y="0"/>
          <a:ext cx="0" cy="0"/>
        </a:xfrm>
      </p:grpSpPr>
      <p:sp>
        <p:nvSpPr>
          <p:cNvPr id="1048858" name="文本占位符 1"/>
          <p:cNvSpPr>
            <a:spLocks noGrp="1"/>
          </p:cNvSpPr>
          <p:nvPr>
            <p:ph type="body" idx="2"/>
            <p:custDataLst>
              <p:tags r:id="rId2"/>
            </p:custDataLst>
          </p:nvPr>
        </p:nvSpPr>
        <p:spPr/>
        <p:txBody>
          <a:bodyPr/>
          <a:lstStyle/>
          <a:p>
            <a:r>
              <a:rPr lang="zh-CN" altLang="en-US"/>
              <a:t>PART ONE</a:t>
            </a:r>
            <a:endParaRPr lang="zh-CN" altLang="en-US"/>
          </a:p>
        </p:txBody>
      </p:sp>
      <p:sp>
        <p:nvSpPr>
          <p:cNvPr id="1048860" name="标题 2"/>
          <p:cNvSpPr>
            <a:spLocks noGrp="1"/>
          </p:cNvSpPr>
          <p:nvPr>
            <p:ph type="title" idx="1"/>
            <p:custDataLst>
              <p:tags r:id="rId3"/>
            </p:custDataLst>
          </p:nvPr>
        </p:nvSpPr>
        <p:spPr/>
        <p:txBody>
          <a:bodyPr>
            <a:normAutofit fontScale="90000"/>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73" name=""/>
        <p:cNvGrpSpPr/>
        <p:nvPr/>
      </p:nvGrpSpPr>
      <p:grpSpPr>
        <a:xfrm>
          <a:off x="0" y="0"/>
          <a:ext cx="0" cy="0"/>
        </a:xfrm>
      </p:grpSpPr>
      <p:sp>
        <p:nvSpPr>
          <p:cNvPr id="1048902" name="文本占位符 1"/>
          <p:cNvSpPr>
            <a:spLocks noGrp="1"/>
          </p:cNvSpPr>
          <p:nvPr>
            <p:ph type="body" idx="2"/>
            <p:custDataLst>
              <p:tags r:id="rId2"/>
            </p:custDataLst>
          </p:nvPr>
        </p:nvSpPr>
        <p:spPr/>
        <p:txBody>
          <a:bodyPr/>
          <a:lstStyle/>
          <a:p>
            <a:r>
              <a:rPr lang="zh-CN" altLang="en-US"/>
              <a:t>PART TWO</a:t>
            </a:r>
            <a:endParaRPr lang="zh-CN" altLang="en-US"/>
          </a:p>
        </p:txBody>
      </p:sp>
      <p:sp>
        <p:nvSpPr>
          <p:cNvPr id="1048904" name="标题 2"/>
          <p:cNvSpPr>
            <a:spLocks noGrp="1"/>
          </p:cNvSpPr>
          <p:nvPr>
            <p:ph type="title" idx="1"/>
            <p:custDataLst>
              <p:tags r:id="rId3"/>
            </p:custDataLst>
          </p:nvPr>
        </p:nvSpPr>
        <p:spPr/>
        <p:txBody>
          <a:bodyPr>
            <a:normAutofit fontScale="90000"/>
          </a:bodyPr>
          <a:lstStyle/>
          <a:p>
            <a:r>
              <a:rPr lang="zh-CN" altLang="en-US"/>
              <a:t>网络攻击与数据泄露的危害</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4" name="标题 2"/>
          <p:cNvSpPr>
            <a:spLocks noGrp="1"/>
          </p:cNvSpPr>
          <p:nvPr>
            <p:ph type="title" idx="3"/>
          </p:nvPr>
        </p:nvSpPr>
        <p:spPr/>
        <p:txBody>
          <a:bodyPr>
            <a:normAutofit fontScale="91667"/>
          </a:bodyPr>
          <a:lstStyle/>
          <a:p>
            <a:r>
              <a:rPr lang="zh-CN" altLang="en-US"/>
              <a:t>损害企业形象</a:t>
            </a:r>
            <a:endParaRPr lang="zh-CN" altLang="en-US"/>
          </a:p>
        </p:txBody>
      </p:sp>
      <p:sp>
        <p:nvSpPr>
          <p:cNvPr id="104897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客户数据泄露：导致客户信任度降低，影响企业声誉</a:t>
            </a:r>
            <a:endParaRPr lang="zh-CN" altLang="en-US" sz="2000" spc="150">
              <a:solidFill>
                <a:schemeClr val="tx1">
                  <a:lumMod val="85000"/>
                  <a:lumOff val="15000"/>
                </a:schemeClr>
              </a:solidFill>
              <a:latin typeface="+mn-ea"/>
              <a:sym typeface="+mn-ea"/>
            </a:endParaRPr>
          </a:p>
        </p:txBody>
      </p:sp>
      <p:sp>
        <p:nvSpPr>
          <p:cNvPr id="104898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股价下跌：由于数据泄露事件，投资者信心受挫，导致股价下跌</a:t>
            </a:r>
            <a:endParaRPr lang="zh-CN" altLang="en-US" sz="2000" spc="150">
              <a:solidFill>
                <a:schemeClr val="tx1">
                  <a:lumMod val="85000"/>
                  <a:lumOff val="15000"/>
                </a:schemeClr>
              </a:solidFill>
              <a:latin typeface="+mn-ea"/>
              <a:sym typeface="+mn-ea"/>
            </a:endParaRPr>
          </a:p>
        </p:txBody>
      </p:sp>
      <p:sp>
        <p:nvSpPr>
          <p:cNvPr id="104898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品牌形象受损：数据泄露事件会损害企业的品牌形象，影响企业长期发展</a:t>
            </a:r>
            <a:endParaRPr lang="zh-CN" altLang="en-US" sz="2000" spc="150">
              <a:solidFill>
                <a:schemeClr val="tx1">
                  <a:lumMod val="85000"/>
                  <a:lumOff val="15000"/>
                </a:schemeClr>
              </a:solidFill>
              <a:latin typeface="+mn-ea"/>
              <a:sym typeface="+mn-ea"/>
            </a:endParaRPr>
          </a:p>
        </p:txBody>
      </p:sp>
      <p:sp>
        <p:nvSpPr>
          <p:cNvPr id="104899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法律诉讼风险：数据泄露可能导致企业面临法律诉讼和罚款的风险</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2" name="标题 2"/>
          <p:cNvSpPr>
            <a:spLocks noGrp="1"/>
          </p:cNvSpPr>
          <p:nvPr>
            <p:ph type="title" idx="3"/>
          </p:nvPr>
        </p:nvSpPr>
        <p:spPr/>
        <p:txBody>
          <a:bodyPr>
            <a:normAutofit fontScale="91667"/>
          </a:bodyPr>
          <a:lstStyle/>
          <a:p>
            <a:r>
              <a:rPr lang="zh-CN" altLang="en-US"/>
              <a:t>泄露商业机密</a:t>
            </a:r>
            <a:endParaRPr lang="zh-CN" altLang="en-US"/>
          </a:p>
        </p:txBody>
      </p:sp>
      <p:sp>
        <p:nvSpPr>
          <p:cNvPr id="1049034"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泄露商业机密：导致公司声誉受损、股价下跌、客户流失等严重后果</a:t>
            </a:r>
            <a:endParaRPr lang="zh-CN" altLang="en-US" sz="1200" spc="150">
              <a:solidFill>
                <a:schemeClr val="tx1">
                  <a:lumMod val="85000"/>
                  <a:lumOff val="15000"/>
                </a:schemeClr>
              </a:solidFill>
              <a:latin typeface="+mn-ea"/>
              <a:sym typeface="+mn-ea"/>
            </a:endParaRPr>
          </a:p>
        </p:txBody>
      </p:sp>
      <p:sp>
        <p:nvSpPr>
          <p:cNvPr id="1049036"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38"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0"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侵犯个人隐私：个人信息被非法获取、滥用，给个人带来财产和心理上的损失</a:t>
            </a:r>
            <a:endParaRPr lang="zh-CN" altLang="en-US" sz="1200" spc="150">
              <a:solidFill>
                <a:schemeClr val="tx1">
                  <a:lumMod val="85000"/>
                  <a:lumOff val="15000"/>
                </a:schemeClr>
              </a:solidFill>
              <a:latin typeface="+mn-ea"/>
              <a:sym typeface="+mn-ea"/>
            </a:endParaRPr>
          </a:p>
        </p:txBody>
      </p:sp>
      <p:sp>
        <p:nvSpPr>
          <p:cNvPr id="1049042"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4"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破坏国家安全：涉及国家机密、政府机构、基础设施等重要领域，威胁国家安全和社会稳定</a:t>
            </a:r>
            <a:endParaRPr lang="zh-CN" altLang="en-US" sz="1200" spc="150">
              <a:solidFill>
                <a:schemeClr val="tx1">
                  <a:lumMod val="85000"/>
                  <a:lumOff val="15000"/>
                </a:schemeClr>
              </a:solidFill>
              <a:latin typeface="+mn-ea"/>
              <a:sym typeface="+mn-ea"/>
            </a:endParaRPr>
          </a:p>
        </p:txBody>
      </p:sp>
      <p:sp>
        <p:nvSpPr>
          <p:cNvPr id="104904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0"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2"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阻碍经济发展：影响企业正常运营，造成经济损失和人才流失</a:t>
            </a:r>
            <a:endParaRPr lang="zh-CN" altLang="en-US" sz="1200" spc="150">
              <a:solidFill>
                <a:schemeClr val="tx1">
                  <a:lumMod val="85000"/>
                  <a:lumOff val="15000"/>
                </a:schemeClr>
              </a:solidFill>
              <a:latin typeface="+mn-ea"/>
              <a:sym typeface="+mn-ea"/>
            </a:endParaRPr>
          </a:p>
        </p:txBody>
      </p:sp>
      <p:sp>
        <p:nvSpPr>
          <p:cNvPr id="1049054"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6"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0" name="标题 2"/>
          <p:cNvSpPr>
            <a:spLocks noGrp="1"/>
          </p:cNvSpPr>
          <p:nvPr>
            <p:ph type="title" idx="3"/>
          </p:nvPr>
        </p:nvSpPr>
        <p:spPr/>
        <p:txBody>
          <a:bodyPr>
            <a:normAutofit fontScale="91667"/>
          </a:bodyPr>
          <a:lstStyle/>
          <a:p>
            <a:r>
              <a:rPr lang="zh-CN" altLang="en-US"/>
              <a:t>威胁用户隐私</a:t>
            </a:r>
            <a:endParaRPr lang="zh-CN" altLang="en-US"/>
          </a:p>
        </p:txBody>
      </p:sp>
      <p:sp>
        <p:nvSpPr>
          <p:cNvPr id="104909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9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0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0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0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威胁用户隐私可能导致网络诈骗、身份盗用等严重后果。</a:t>
            </a:r>
            <a:endParaRPr lang="zh-CN" altLang="en-US" sz="2400">
              <a:latin typeface="+mn-ea"/>
              <a:ea typeface="+mn-ea"/>
            </a:endParaRPr>
          </a:p>
        </p:txBody>
      </p:sp>
      <p:sp>
        <p:nvSpPr>
          <p:cNvPr id="104911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用户隐私泄露可能对个人声誉、财务状况等造成不良影响。</a:t>
            </a:r>
            <a:endParaRPr lang="zh-CN" altLang="en-US" sz="2400">
              <a:latin typeface="+mn-ea"/>
              <a:ea typeface="+mn-ea"/>
            </a:endParaRPr>
          </a:p>
        </p:txBody>
      </p:sp>
      <p:sp>
        <p:nvSpPr>
          <p:cNvPr id="104911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网络攻击可能导致用户个人信息泄露，如姓名、地址、电话号码等。</a:t>
            </a:r>
            <a:endParaRPr lang="zh-CN" altLang="en-US" sz="2400">
              <a:latin typeface="+mn-ea"/>
              <a:ea typeface="+mn-ea"/>
            </a:endParaRPr>
          </a:p>
        </p:txBody>
      </p:sp>
      <p:sp>
        <p:nvSpPr>
          <p:cNvPr id="104911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数据泄露可能导致用户敏感信息被非法获取，如银行账号、密码等。</a:t>
            </a:r>
            <a:endParaRPr lang="zh-CN" altLang="en-US" sz="2400">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8" name="标题 2"/>
          <p:cNvSpPr>
            <a:spLocks noGrp="1"/>
          </p:cNvSpPr>
          <p:nvPr>
            <p:ph type="title" idx="3"/>
          </p:nvPr>
        </p:nvSpPr>
        <p:spPr/>
        <p:txBody>
          <a:bodyPr>
            <a:normAutofit fontScale="91667"/>
          </a:bodyPr>
          <a:lstStyle/>
          <a:p>
            <a:r>
              <a:rPr lang="zh-CN" altLang="en-US"/>
              <a:t>带来经济损失</a:t>
            </a:r>
            <a:endParaRPr lang="zh-CN" altLang="en-US"/>
          </a:p>
        </p:txBody>
      </p:sp>
      <p:sp>
        <p:nvSpPr>
          <p:cNvPr id="104915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财务数据泄露：可能导致财务损失和欺诈行为</a:t>
            </a:r>
            <a:endParaRPr lang="zh-CN" altLang="en-US" sz="2000" spc="150">
              <a:solidFill>
                <a:schemeClr val="tx1">
                  <a:lumMod val="85000"/>
                  <a:lumOff val="15000"/>
                </a:schemeClr>
              </a:solidFill>
              <a:latin typeface="+mn-ea"/>
              <a:sym typeface="+mn-ea"/>
            </a:endParaRPr>
          </a:p>
        </p:txBody>
      </p:sp>
      <p:sp>
        <p:nvSpPr>
          <p:cNvPr id="104915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商业机密泄露：影响企业竞争力和商业利益</a:t>
            </a:r>
            <a:endParaRPr lang="zh-CN" altLang="en-US" sz="2000" spc="150">
              <a:solidFill>
                <a:schemeClr val="tx1">
                  <a:lumMod val="85000"/>
                  <a:lumOff val="15000"/>
                </a:schemeClr>
              </a:solidFill>
              <a:latin typeface="+mn-ea"/>
              <a:sym typeface="+mn-ea"/>
            </a:endParaRPr>
          </a:p>
        </p:txBody>
      </p:sp>
      <p:sp>
        <p:nvSpPr>
          <p:cNvPr id="104916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知识产权侵犯：损害企业技术创新和知识产权保护</a:t>
            </a:r>
            <a:endParaRPr lang="zh-CN" altLang="en-US" sz="2000" spc="150">
              <a:solidFill>
                <a:schemeClr val="tx1">
                  <a:lumMod val="85000"/>
                  <a:lumOff val="15000"/>
                </a:schemeClr>
              </a:solidFill>
              <a:latin typeface="+mn-ea"/>
              <a:sym typeface="+mn-ea"/>
            </a:endParaRPr>
          </a:p>
        </p:txBody>
      </p:sp>
      <p:sp>
        <p:nvSpPr>
          <p:cNvPr id="104916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客户数据泄露：影响企业声誉和客户信任度</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21" name=""/>
        <p:cNvGrpSpPr/>
        <p:nvPr/>
      </p:nvGrpSpPr>
      <p:grpSpPr>
        <a:xfrm>
          <a:off x="0" y="0"/>
          <a:ext cx="0" cy="0"/>
        </a:xfrm>
      </p:grpSpPr>
      <p:sp>
        <p:nvSpPr>
          <p:cNvPr id="1049206" name="文本占位符 1"/>
          <p:cNvSpPr>
            <a:spLocks noGrp="1"/>
          </p:cNvSpPr>
          <p:nvPr>
            <p:ph type="body" idx="2"/>
            <p:custDataLst>
              <p:tags r:id="rId2"/>
            </p:custDataLst>
          </p:nvPr>
        </p:nvSpPr>
        <p:spPr/>
        <p:txBody>
          <a:bodyPr/>
          <a:lstStyle/>
          <a:p>
            <a:r>
              <a:rPr lang="zh-CN" altLang="en-US"/>
              <a:t>PART THREE</a:t>
            </a:r>
            <a:endParaRPr lang="zh-CN" altLang="en-US"/>
          </a:p>
        </p:txBody>
      </p:sp>
      <p:sp>
        <p:nvSpPr>
          <p:cNvPr id="1049208" name="标题 2"/>
          <p:cNvSpPr>
            <a:spLocks noGrp="1"/>
          </p:cNvSpPr>
          <p:nvPr>
            <p:ph type="title" idx="1"/>
            <p:custDataLst>
              <p:tags r:id="rId3"/>
            </p:custDataLst>
          </p:nvPr>
        </p:nvSpPr>
        <p:spPr/>
        <p:txBody>
          <a:bodyPr>
            <a:normAutofit fontScale="90000"/>
          </a:bodyPr>
          <a:lstStyle/>
          <a:p>
            <a:r>
              <a:rPr lang="zh-CN" altLang="en-US"/>
              <a:t>预防对策的重要性</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78" name="标题 2"/>
          <p:cNvSpPr>
            <a:spLocks noGrp="1"/>
          </p:cNvSpPr>
          <p:nvPr>
            <p:ph type="title" idx="3"/>
          </p:nvPr>
        </p:nvSpPr>
        <p:spPr/>
        <p:txBody>
          <a:bodyPr>
            <a:normAutofit fontScale="91667"/>
          </a:bodyPr>
          <a:lstStyle/>
          <a:p>
            <a:r>
              <a:rPr lang="zh-CN" altLang="en-US"/>
              <a:t>提前预防胜于事后补救</a:t>
            </a:r>
            <a:endParaRPr lang="zh-CN" altLang="en-US"/>
          </a:p>
        </p:txBody>
      </p:sp>
      <p:sp>
        <p:nvSpPr>
          <p:cNvPr id="104928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预防对策能够减少网络攻击和数据泄露的风险，保护企业资产安全。</a:t>
            </a:r>
            <a:endParaRPr lang="zh-CN" altLang="en-US" sz="1200" spc="150">
              <a:solidFill>
                <a:schemeClr val="tx1">
                  <a:lumMod val="65000"/>
                  <a:lumOff val="35000"/>
                </a:schemeClr>
              </a:solidFill>
              <a:latin typeface="+mn-ea"/>
              <a:sym typeface="+mn-ea"/>
            </a:endParaRPr>
          </a:p>
        </p:txBody>
      </p:sp>
      <p:sp>
        <p:nvSpPr>
          <p:cNvPr id="104928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及时发现和修复安全漏洞，提高网络安全防护能力。</a:t>
            </a:r>
            <a:endParaRPr lang="zh-CN" altLang="en-US" sz="1200" spc="150">
              <a:solidFill>
                <a:schemeClr val="tx1">
                  <a:lumMod val="65000"/>
                  <a:lumOff val="35000"/>
                </a:schemeClr>
              </a:solidFill>
              <a:latin typeface="+mn-ea"/>
              <a:sym typeface="+mn-ea"/>
            </a:endParaRPr>
          </a:p>
        </p:txBody>
      </p:sp>
      <p:sp>
        <p:nvSpPr>
          <p:cNvPr id="104928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预防对策能够提高企业的声誉和客户信任度，增强市场竞争力。</a:t>
            </a:r>
            <a:endParaRPr lang="zh-CN" altLang="en-US" sz="1200" spc="150">
              <a:solidFill>
                <a:schemeClr val="tx1">
                  <a:lumMod val="65000"/>
                  <a:lumOff val="35000"/>
                </a:schemeClr>
              </a:solidFill>
              <a:latin typeface="+mn-ea"/>
              <a:sym typeface="+mn-ea"/>
            </a:endParaRPr>
          </a:p>
        </p:txBody>
      </p:sp>
      <p:sp>
        <p:nvSpPr>
          <p:cNvPr id="104928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预防对策能够减少不必要的损失和法律责任，降低企业风险。</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20" name="标题 2"/>
          <p:cNvSpPr>
            <a:spLocks noGrp="1"/>
          </p:cNvSpPr>
          <p:nvPr>
            <p:ph type="title" idx="3"/>
          </p:nvPr>
        </p:nvSpPr>
        <p:spPr/>
        <p:txBody>
          <a:bodyPr>
            <a:normAutofit fontScale="91667"/>
          </a:bodyPr>
          <a:lstStyle/>
          <a:p>
            <a:r>
              <a:rPr lang="zh-CN" altLang="en-US"/>
              <a:t>降低安全风险</a:t>
            </a:r>
            <a:endParaRPr lang="zh-CN" altLang="en-US"/>
          </a:p>
        </p:txBody>
      </p:sp>
      <p:sp>
        <p:nvSpPr>
          <p:cNvPr id="104932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预防对策能够减少网络攻击和数据泄露的风险</a:t>
            </a:r>
            <a:endParaRPr lang="zh-CN" altLang="en-US" sz="2000" spc="150">
              <a:solidFill>
                <a:schemeClr val="tx1">
                  <a:lumMod val="85000"/>
                  <a:lumOff val="15000"/>
                </a:schemeClr>
              </a:solidFill>
              <a:latin typeface="+mn-ea"/>
              <a:sym typeface="+mn-ea"/>
            </a:endParaRPr>
          </a:p>
        </p:txBody>
      </p:sp>
      <p:sp>
        <p:nvSpPr>
          <p:cNvPr id="104932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及时修复漏洞和更新软件可以降低安全风险</a:t>
            </a:r>
            <a:endParaRPr lang="zh-CN" altLang="en-US" sz="2000" spc="150">
              <a:solidFill>
                <a:schemeClr val="tx1">
                  <a:lumMod val="85000"/>
                  <a:lumOff val="15000"/>
                </a:schemeClr>
              </a:solidFill>
              <a:latin typeface="+mn-ea"/>
              <a:sym typeface="+mn-ea"/>
            </a:endParaRPr>
          </a:p>
        </p:txBody>
      </p:sp>
      <p:sp>
        <p:nvSpPr>
          <p:cNvPr id="104933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建立安全防护体系可以提高组织的安全防护能力</a:t>
            </a:r>
            <a:endParaRPr lang="zh-CN" altLang="en-US" sz="2000" spc="150">
              <a:solidFill>
                <a:schemeClr val="tx1">
                  <a:lumMod val="85000"/>
                  <a:lumOff val="15000"/>
                </a:schemeClr>
              </a:solidFill>
              <a:latin typeface="+mn-ea"/>
              <a:sym typeface="+mn-ea"/>
            </a:endParaRPr>
          </a:p>
        </p:txBody>
      </p:sp>
      <p:sp>
        <p:nvSpPr>
          <p:cNvPr id="104934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定期进行安全检查和评估可以及时发现和解决安全问题</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78" name="标题 2"/>
          <p:cNvSpPr>
            <a:spLocks noGrp="1"/>
          </p:cNvSpPr>
          <p:nvPr>
            <p:ph type="title" idx="3"/>
          </p:nvPr>
        </p:nvSpPr>
        <p:spPr/>
        <p:txBody>
          <a:bodyPr>
            <a:normAutofit fontScale="91667"/>
          </a:bodyPr>
          <a:lstStyle/>
          <a:p>
            <a:r>
              <a:rPr lang="zh-CN" altLang="en-US"/>
              <a:t>保障企业稳定发展</a:t>
            </a:r>
            <a:endParaRPr lang="zh-CN" altLang="en-US"/>
          </a:p>
        </p:txBody>
      </p:sp>
      <p:sp>
        <p:nvSpPr>
          <p:cNvPr id="1049380"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预防对策能够减少网络攻击和数据泄露的风险，保护企业的信息安全。</a:t>
            </a:r>
            <a:endParaRPr lang="zh-CN" altLang="en-US" sz="1200" spc="150">
              <a:solidFill>
                <a:schemeClr val="tx1">
                  <a:lumMod val="65000"/>
                  <a:lumOff val="35000"/>
                </a:schemeClr>
              </a:solidFill>
              <a:latin typeface="+mn-ea"/>
              <a:sym typeface="+mn-ea"/>
            </a:endParaRPr>
          </a:p>
        </p:txBody>
      </p:sp>
      <p:sp>
        <p:nvSpPr>
          <p:cNvPr id="1049382"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及时采取预防措施可以避免因网络攻击和数据泄露造成的业务中断和声誉损失。</a:t>
            </a:r>
            <a:endParaRPr lang="zh-CN" altLang="en-US" sz="1200" spc="150">
              <a:solidFill>
                <a:schemeClr val="tx1">
                  <a:lumMod val="65000"/>
                  <a:lumOff val="35000"/>
                </a:schemeClr>
              </a:solidFill>
              <a:latin typeface="+mn-ea"/>
              <a:sym typeface="+mn-ea"/>
            </a:endParaRPr>
          </a:p>
        </p:txBody>
      </p:sp>
      <p:sp>
        <p:nvSpPr>
          <p:cNvPr id="1049384"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有效的预防对策能够提高企业的竞争力和信誉度，吸引更多的客户和业务合作机会。</a:t>
            </a:r>
            <a:endParaRPr lang="zh-CN" altLang="en-US" sz="1200" spc="150">
              <a:solidFill>
                <a:schemeClr val="tx1">
                  <a:lumMod val="65000"/>
                  <a:lumOff val="35000"/>
                </a:schemeClr>
              </a:solidFill>
              <a:latin typeface="+mn-ea"/>
              <a:sym typeface="+mn-ea"/>
            </a:endParaRPr>
          </a:p>
        </p:txBody>
      </p:sp>
      <p:sp>
        <p:nvSpPr>
          <p:cNvPr id="1049386"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预防对策的制定和实施需要企业高层领导的支持和全体员工的参与，共同维护企业的稳定发展。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20" name="标题 2"/>
          <p:cNvSpPr>
            <a:spLocks noGrp="1"/>
          </p:cNvSpPr>
          <p:nvPr>
            <p:ph type="title" idx="3"/>
          </p:nvPr>
        </p:nvSpPr>
        <p:spPr/>
        <p:txBody>
          <a:bodyPr>
            <a:normAutofit fontScale="91667"/>
          </a:bodyPr>
          <a:lstStyle/>
          <a:p>
            <a:r>
              <a:rPr lang="zh-CN" altLang="en-US"/>
              <a:t>提高用户信任度</a:t>
            </a:r>
            <a:endParaRPr lang="zh-CN" altLang="en-US"/>
          </a:p>
        </p:txBody>
      </p:sp>
      <p:sp>
        <p:nvSpPr>
          <p:cNvPr id="1049422"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24"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426"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保护用户隐私：确保用户数据的安全和隐私，避免数据泄露和滥用</a:t>
            </a:r>
            <a:endParaRPr lang="zh-CN" altLang="en-US" sz="2000" spc="200">
              <a:solidFill>
                <a:schemeClr val="tx1">
                  <a:lumMod val="85000"/>
                  <a:lumOff val="15000"/>
                </a:schemeClr>
              </a:solidFill>
              <a:latin typeface="+mn-ea"/>
              <a:sym typeface="+mn-ea"/>
            </a:endParaRPr>
          </a:p>
        </p:txBody>
      </p:sp>
      <p:sp>
        <p:nvSpPr>
          <p:cNvPr id="1049428"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30"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432"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建立安全机制：采取有效的安全措施和技术手段，预防网络攻击和数据泄露</a:t>
            </a:r>
            <a:endParaRPr lang="zh-CN" altLang="en-US" sz="2000" spc="200">
              <a:solidFill>
                <a:schemeClr val="tx1">
                  <a:lumMod val="85000"/>
                  <a:lumOff val="15000"/>
                </a:schemeClr>
              </a:solidFill>
              <a:latin typeface="+mn-ea"/>
              <a:sym typeface="+mn-ea"/>
            </a:endParaRPr>
          </a:p>
        </p:txBody>
      </p:sp>
      <p:sp>
        <p:nvSpPr>
          <p:cNvPr id="104943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36"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438"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及时响应和处理：一旦发生数据泄露或网络攻击，应迅速采取措施，减轻影响并恢复用户信任</a:t>
            </a:r>
            <a:endParaRPr lang="zh-CN" altLang="en-US" sz="2000" spc="200">
              <a:solidFill>
                <a:schemeClr val="tx1">
                  <a:lumMod val="85000"/>
                  <a:lumOff val="15000"/>
                </a:schemeClr>
              </a:solidFill>
              <a:latin typeface="+mn-ea"/>
              <a:sym typeface="+mn-ea"/>
            </a:endParaRPr>
          </a:p>
        </p:txBody>
      </p:sp>
      <p:sp>
        <p:nvSpPr>
          <p:cNvPr id="1049440"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42"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444"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透明度和可审计性：保持透明度，让用户了解企业如何保护其数据和隐私，并提供可审计性证明</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69" name=""/>
        <p:cNvGrpSpPr/>
        <p:nvPr/>
      </p:nvGrpSpPr>
      <p:grpSpPr>
        <a:xfrm>
          <a:off x="0" y="0"/>
          <a:ext cx="0" cy="0"/>
        </a:xfrm>
      </p:grpSpPr>
      <p:sp>
        <p:nvSpPr>
          <p:cNvPr id="1049478" name="文本占位符 1"/>
          <p:cNvSpPr>
            <a:spLocks noGrp="1"/>
          </p:cNvSpPr>
          <p:nvPr>
            <p:ph type="body" idx="2"/>
            <p:custDataLst>
              <p:tags r:id="rId2"/>
            </p:custDataLst>
          </p:nvPr>
        </p:nvSpPr>
        <p:spPr/>
        <p:txBody>
          <a:bodyPr/>
          <a:lstStyle/>
          <a:p>
            <a:r>
              <a:rPr lang="zh-CN" altLang="en-US"/>
              <a:t>PART FOUR</a:t>
            </a:r>
            <a:endParaRPr lang="zh-CN" altLang="en-US"/>
          </a:p>
        </p:txBody>
      </p:sp>
      <p:sp>
        <p:nvSpPr>
          <p:cNvPr id="1049480" name="标题 2"/>
          <p:cNvSpPr>
            <a:spLocks noGrp="1"/>
          </p:cNvSpPr>
          <p:nvPr>
            <p:ph type="title" idx="1"/>
            <p:custDataLst>
              <p:tags r:id="rId3"/>
            </p:custDataLst>
          </p:nvPr>
        </p:nvSpPr>
        <p:spPr/>
        <p:txBody>
          <a:bodyPr>
            <a:normAutofit fontScale="90000"/>
          </a:bodyPr>
          <a:lstStyle/>
          <a:p>
            <a:r>
              <a:rPr lang="zh-CN" altLang="en-US"/>
              <a:t>预防对策的具体措施</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550" name="标题 2"/>
          <p:cNvSpPr>
            <a:spLocks noGrp="1"/>
          </p:cNvSpPr>
          <p:nvPr>
            <p:ph type="title" idx="3"/>
          </p:nvPr>
        </p:nvSpPr>
        <p:spPr/>
        <p:txBody>
          <a:bodyPr>
            <a:normAutofit fontScale="91667"/>
          </a:bodyPr>
          <a:lstStyle/>
          <a:p>
            <a:r>
              <a:rPr lang="zh-CN" altLang="en-US"/>
              <a:t>建立完善的安全管理制度</a:t>
            </a:r>
            <a:endParaRPr lang="zh-CN" altLang="en-US"/>
          </a:p>
        </p:txBody>
      </p:sp>
      <p:sp>
        <p:nvSpPr>
          <p:cNvPr id="104955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制定安全政策、规定和流程，明确各级责任和义务</a:t>
            </a:r>
            <a:endParaRPr lang="zh-CN" altLang="en-US" sz="2000" spc="150">
              <a:solidFill>
                <a:schemeClr val="tx1">
                  <a:lumMod val="85000"/>
                  <a:lumOff val="15000"/>
                </a:schemeClr>
              </a:solidFill>
              <a:latin typeface="+mn-ea"/>
              <a:sym typeface="+mn-ea"/>
            </a:endParaRPr>
          </a:p>
        </p:txBody>
      </p:sp>
      <p:sp>
        <p:nvSpPr>
          <p:cNvPr id="104955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定期进行安全培训和意识教育，提高员工的安全意识和技能</a:t>
            </a:r>
            <a:endParaRPr lang="zh-CN" altLang="en-US" sz="2000" spc="150">
              <a:solidFill>
                <a:schemeClr val="tx1">
                  <a:lumMod val="85000"/>
                  <a:lumOff val="15000"/>
                </a:schemeClr>
              </a:solidFill>
              <a:latin typeface="+mn-ea"/>
              <a:sym typeface="+mn-ea"/>
            </a:endParaRPr>
          </a:p>
        </p:txBody>
      </p:sp>
      <p:sp>
        <p:nvSpPr>
          <p:cNvPr id="104956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建立安全事件应急响应机制，及时处置系统漏洞和安全威胁</a:t>
            </a:r>
            <a:endParaRPr lang="zh-CN" altLang="en-US" sz="2000" spc="150">
              <a:solidFill>
                <a:schemeClr val="tx1">
                  <a:lumMod val="85000"/>
                  <a:lumOff val="15000"/>
                </a:schemeClr>
              </a:solidFill>
              <a:latin typeface="+mn-ea"/>
              <a:sym typeface="+mn-ea"/>
            </a:endParaRPr>
          </a:p>
        </p:txBody>
      </p:sp>
      <p:sp>
        <p:nvSpPr>
          <p:cNvPr id="104957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7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7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定期进行安全审计和风险评估，确保安全措施的有效性和合规性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608" name="标题 2"/>
          <p:cNvSpPr>
            <a:spLocks noGrp="1"/>
          </p:cNvSpPr>
          <p:nvPr>
            <p:ph type="title" idx="3"/>
          </p:nvPr>
        </p:nvSpPr>
        <p:spPr/>
        <p:txBody>
          <a:bodyPr>
            <a:normAutofit fontScale="90000"/>
          </a:bodyPr>
          <a:lstStyle/>
          <a:p>
            <a:r>
              <a:rPr lang="zh-CN" altLang="en-US"/>
              <a:t>强化员工安全意识培训</a:t>
            </a:r>
            <a:endParaRPr lang="zh-CN" altLang="en-US"/>
          </a:p>
        </p:txBody>
      </p:sp>
      <p:sp>
        <p:nvSpPr>
          <p:cNvPr id="104961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1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61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1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61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2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62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2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62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建立网络安全知识考核机制，确保员工掌握基本安全技能</a:t>
            </a:r>
            <a:endParaRPr lang="zh-CN" altLang="en-US" sz="2400">
              <a:latin typeface="+mn-ea"/>
              <a:ea typeface="+mn-ea"/>
            </a:endParaRPr>
          </a:p>
        </p:txBody>
      </p:sp>
      <p:sp>
        <p:nvSpPr>
          <p:cNvPr id="104962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鼓励员工举报网络异常行为，及时发现和处置安全风险</a:t>
            </a:r>
            <a:endParaRPr lang="zh-CN" altLang="en-US" sz="2400">
              <a:latin typeface="+mn-ea"/>
              <a:ea typeface="+mn-ea"/>
            </a:endParaRPr>
          </a:p>
        </p:txBody>
      </p:sp>
      <p:sp>
        <p:nvSpPr>
          <p:cNvPr id="104963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定期开展网络安全培训，提高员工安全意识</a:t>
            </a:r>
            <a:endParaRPr lang="zh-CN" altLang="en-US" sz="2400">
              <a:latin typeface="+mn-ea"/>
              <a:ea typeface="+mn-ea"/>
            </a:endParaRPr>
          </a:p>
        </p:txBody>
      </p:sp>
      <p:sp>
        <p:nvSpPr>
          <p:cNvPr id="104963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制定安全操作规程，规范员工上网行为</a:t>
            </a:r>
            <a:endParaRPr lang="zh-CN" altLang="en-US" sz="2400">
              <a:latin typeface="+mn-ea"/>
              <a:ea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https://d.book118.com/178034140026006031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文本样式"/>
  <p:tag name="KSO_WM_UNIT_TYPE" val="b"/>
  <p:tag name="KSO_WM_UNIT_VALUE" val="36"/>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35"/>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6.xml><?xml version="1.0" encoding="utf-8"?>
<p:tagLst xmlns:p="http://schemas.openxmlformats.org/presentationml/2006/main">
  <p:tag name="KSO_WM_BEAUTIFY_FLAG" val="#wm#"/>
  <p:tag name="KSO_WM_SLIDE_CONTENT_AREA" val="{&quot;left&quot;:&quot;140.25&quot;,&quot;top&quot;:&quot;121.15&quot;,&quot;width&quot;:&quot;679.5&quot;,&quot;height&quot;:&quot;208.75&quot;}"/>
  <p:tag name="KSO_WM_SLIDE_ID" val="custom20230296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1"/>
  <p:tag name="KSO_WM_UNIT_INDEX" val="1_1_1"/>
  <p:tag name="KSO_WM_UNIT_LAYERLEVEL" val="1_1_1"/>
  <p:tag name="KSO_WM_UNIT_PRESET_TEXT" val="0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1_1"/>
  <p:tag name="KSO_WM_UNIT_INDEX" val="1_1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2"/>
  <p:tag name="KSO_WM_UNIT_INDEX" val="1_1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1"/>
  <p:tag name="KSO_WM_UNIT_INDEX" val="1_2_1"/>
  <p:tag name="KSO_WM_UNIT_LAYERLEVEL" val="1_1_1"/>
  <p:tag name="KSO_WM_UNIT_PRESET_TEXT" val="02"/>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2"/>
  <p:tag name="KSO_WM_UNIT_INDEX" val="1_2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1"/>
  <p:tag name="KSO_WM_UNIT_INDEX" val="1_3_1"/>
  <p:tag name="KSO_WM_UNIT_LAYERLEVEL" val="1_1_1"/>
  <p:tag name="KSO_WM_UNIT_PRESET_TEXT" val="03"/>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3_1"/>
  <p:tag name="KSO_WM_UNIT_INDEX" val="1_3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2"/>
  <p:tag name="KSO_WM_UNIT_INDEX" val="1_3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1"/>
  <p:tag name="KSO_WM_UNIT_INDEX" val="1_4_1"/>
  <p:tag name="KSO_WM_UNIT_LAYERLEVEL" val="1_1_1"/>
  <p:tag name="KSO_WM_UNIT_PRESET_TEXT" val="04"/>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4_1"/>
  <p:tag name="KSO_WM_UNIT_INDEX" val="1_4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2"/>
  <p:tag name="KSO_WM_UNIT_INDEX" val="1_4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1"/>
  <p:tag name="KSO_WM_UNIT_INDEX" val="1_5_1"/>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5_1"/>
  <p:tag name="KSO_WM_UNIT_INDEX" val="1_5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2"/>
  <p:tag name="KSO_WM_UNIT_INDEX" val="1_5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6_1"/>
  <p:tag name="KSO_WM_UNIT_INDEX" val="1_6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2"/>
  <p:tag name="KSO_WM_UNIT_INDEX" val="1_6_2"/>
  <p:tag name="KSO_WM_UNIT_LAYERLEVEL" val="1_1_1"/>
  <p:tag name="KSO_WM_UNIT_TYPE" val="l_h_i"/>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ONE"/>
  <p:tag name="KSO_WM_UNIT_TYPE" val="e"/>
  <p:tag name="KSO_WM_UNIT_VALUE" val="6"/>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WO"/>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HREE"/>
  <p:tag name="KSO_WM_UNIT_TYPE" val="e"/>
  <p:tag name="KSO_WM_UNIT_VALUE" val="6"/>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3.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FOUR"/>
  <p:tag name="KSO_WM_UNIT_TYPE" val="e"/>
  <p:tag name="KSO_WM_UNIT_VALUE" val="6"/>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8.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3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9">
      <a:dk1>
        <a:srgbClr val="000000"/>
      </a:dk1>
      <a:lt1>
        <a:srgbClr val="FFFFFF"/>
      </a:lt1>
      <a:dk2>
        <a:srgbClr val="043460"/>
      </a:dk2>
      <a:lt2>
        <a:srgbClr val="EFFFFF"/>
      </a:lt2>
      <a:accent1>
        <a:srgbClr val="09FFFF"/>
      </a:accent1>
      <a:accent2>
        <a:srgbClr val="1ADCFF"/>
      </a:accent2>
      <a:accent3>
        <a:srgbClr val="2CB9FF"/>
      </a:accent3>
      <a:accent4>
        <a:srgbClr val="3D97FF"/>
      </a:accent4>
      <a:accent5>
        <a:srgbClr val="4F74FF"/>
      </a:accent5>
      <a:accent6>
        <a:srgbClr val="6051FF"/>
      </a:accent6>
      <a:hlink>
        <a:srgbClr val="4472C4"/>
      </a:hlink>
      <a:folHlink>
        <a:srgbClr val="BFBFBF"/>
      </a:folHlink>
    </a:clrScheme>
    <a:fontScheme name="自定义 7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MiSans Heavy</vt:lpstr>
      <vt:lpstr>MiSans Normal</vt:lpstr>
      <vt:lpstr>Wingdings</vt:lpstr>
      <vt:lpstr>微软雅黑</vt:lpstr>
      <vt:lpstr>Office Theme</vt:lpstr>
      <vt:lpstr>网络攻击与数据泄露预防对策</vt:lpstr>
      <vt:lpstr>目录</vt:lpstr>
      <vt:lpstr>添加章节标题</vt:lpstr>
      <vt:lpstr>网络攻击与数据泄露的危害</vt:lpstr>
      <vt:lpstr>损害企业形象</vt:lpstr>
      <vt:lpstr>泄露商业机密</vt:lpstr>
      <vt:lpstr>威胁用户隐私</vt:lpstr>
      <vt:lpstr>带来经济损失</vt:lpstr>
      <vt:lpstr>预防对策的重要性</vt:lpstr>
      <vt:lpstr>提前预防胜于事后补救</vt:lpstr>
      <vt:lpstr>降低安全风险</vt:lpstr>
      <vt:lpstr>保障企业稳定发展</vt:lpstr>
      <vt:lpstr>提高用户信任度</vt:lpstr>
      <vt:lpstr>预防对策的具体措施</vt:lpstr>
      <vt:lpstr>建立完善的安全管理制度</vt:lpstr>
      <vt:lpstr>强化员工安全意识培训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2024-09-07T23:51:48.099</cp:lastPrinted>
  <dcterms:created xsi:type="dcterms:W3CDTF">2024-09-07T15:51:48Z</dcterms:created>
  <dcterms:modified xsi:type="dcterms:W3CDTF">2024-09-07T15:51:50Z</dcterms:modified>
</cp:coreProperties>
</file>