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3CBC9D-6D8D-420C-9C13-85F05A4AEE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E9CA2A-ECF4-40A5-8070-19D6E0C7B7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80A38B-A240-4033-B48D-E96573247E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93BDB7-DF75-450C-8DE0-90537FBBD4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231C8F-13BF-4C75-8704-21514F076B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C9AD6F-B840-4955-A4ED-8D026CFFAD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74E387-1B2D-4472-B4AD-45C13F8AA9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B13E25-140D-4E06-8004-FA3C0BC569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8CD3B7-6410-4F58-BD45-388E9FBCF6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4A04AC-EE03-40DD-A35F-5C63BC753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B62634-D2A1-4893-B404-6DB9000A2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6514002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自媒体行业对文化产业转型升级的推动作用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自媒体行业概述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文化产业转型升级的背景与挑战</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自媒体对文化产业转型升级的推动作用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自媒体推动文化产业转型升级的具体案例分析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自媒体行业概述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自媒体是指个人或小团队通过互联网平台自主发布和传播信息的一种新型媒体形式。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个性化、自主性、交互性、传播速度快、覆盖面广等。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自媒体从博客、微博、微信公众号等平台兴起，经历了快速发展和迭代，形成了多样化的自媒体生态。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自媒体行业已经成为了互联网信息传播的主流形式之一，吸引了大量个人和团队参与，对传统媒体产生了巨大的冲击。</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自媒体的发展历程与现状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图文类、音频类、视频类、直播类等。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微信公众号、今日头条、抖音、快手、喜马拉雅等。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自媒体平台的类型与代表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代表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类型</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文化产业转型升级的背景与挑战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6490414" y="1200834"/>
            <a:ext cx="5701586" cy="5671454"/>
          </a:xfrm>
          <a:custGeom>
            <a:rect l="l" t="t" r="r" b="b"/>
            <a:pathLst>
              <a:path w="6908800" h="6872514">
                <a:moveTo>
                  <a:pt x="2801257" y="0"/>
                </a:moveTo>
                <a:lnTo>
                  <a:pt x="6908800" y="0"/>
                </a:lnTo>
                <a:lnTo>
                  <a:pt x="6908800" y="6858000"/>
                </a:lnTo>
                <a:lnTo>
                  <a:pt x="0" y="6872514"/>
                </a:lnTo>
                <a:lnTo>
                  <a:pt x="2801257" y="0"/>
                </a:lnTo>
                <a:close/>
              </a:path>
            </a:pathLst>
          </a:cu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490414" y="3551301"/>
            <a:ext cx="1944687" cy="4687888"/>
          </a:xfrm>
          <a:prstGeom prst="line">
            <a:avLst/>
          </a:prstGeom>
          <a:ln w="63532">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flipH="1">
            <a:off x="8144880" y="-186516"/>
            <a:ext cx="855663" cy="2063751"/>
          </a:xfrm>
          <a:prstGeom prst="line">
            <a:avLst/>
          </a:prstGeom>
          <a:ln w="2857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5" name="Group 5"/>
          <p:cNvGrpSpPr/>
          <p:nvPr/>
        </p:nvGrpSpPr>
        <p:grpSpPr>
          <a:xfrm>
            <a:off x="3325844" y="1055656"/>
            <a:ext cx="1112806" cy="1111282"/>
            <a:chOff x="3325844" y="1055656"/>
            <a:chExt cx="1112806" cy="1111282"/>
          </a:xfrm>
        </p:grpSpPr>
        <p:sp>
          <p:nvSpPr>
            <p:cNvPr id="6" name="AutoShape 6"/>
            <p:cNvSpPr/>
            <p:nvPr/>
          </p:nvSpPr>
          <p:spPr>
            <a:xfrm>
              <a:off x="3325844" y="10556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3703511" y="1337596"/>
            <a:ext cx="355759" cy="488728"/>
            <a:chOff x="3703511" y="1337596"/>
            <a:chExt cx="355759" cy="488728"/>
          </a:xfrm>
        </p:grpSpPr>
        <p:sp>
          <p:nvSpPr>
            <p:cNvPr id="8" name="AutoShape 8"/>
            <p:cNvSpPr/>
            <p:nvPr/>
          </p:nvSpPr>
          <p:spPr>
            <a:xfrm>
              <a:off x="3705987" y="1337596"/>
              <a:ext cx="350996" cy="48872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703511" y="13375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611344" y="1500188"/>
            <a:ext cx="754094" cy="754094"/>
            <a:chOff x="1611344" y="1500188"/>
            <a:chExt cx="754094" cy="754094"/>
          </a:xfrm>
        </p:grpSpPr>
        <p:sp>
          <p:nvSpPr>
            <p:cNvPr id="11" name="AutoShape 11"/>
            <p:cNvSpPr/>
            <p:nvPr/>
          </p:nvSpPr>
          <p:spPr>
            <a:xfrm>
              <a:off x="1611344" y="15001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3430619" y="38068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710321" y="40940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162175" y="20510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506599" y="24973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345019" y="2554319"/>
            <a:ext cx="996982" cy="996982"/>
            <a:chOff x="4345019" y="2554319"/>
            <a:chExt cx="996982" cy="996982"/>
          </a:xfrm>
        </p:grpSpPr>
        <p:sp>
          <p:nvSpPr>
            <p:cNvPr id="17" name="AutoShape 17"/>
            <p:cNvSpPr/>
            <p:nvPr/>
          </p:nvSpPr>
          <p:spPr>
            <a:xfrm>
              <a:off x="4345019" y="25543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95350" y="2759107"/>
            <a:ext cx="941356" cy="939832"/>
            <a:chOff x="895350" y="2759107"/>
            <a:chExt cx="941356" cy="939832"/>
          </a:xfrm>
        </p:grpSpPr>
        <p:sp>
          <p:nvSpPr>
            <p:cNvPr id="19" name="AutoShape 19"/>
            <p:cNvSpPr/>
            <p:nvPr/>
          </p:nvSpPr>
          <p:spPr>
            <a:xfrm>
              <a:off x="895350" y="27591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182624" y="2959037"/>
            <a:ext cx="376047" cy="403289"/>
            <a:chOff x="1182624" y="2959037"/>
            <a:chExt cx="376047" cy="403289"/>
          </a:xfrm>
        </p:grpSpPr>
        <p:sp>
          <p:nvSpPr>
            <p:cNvPr id="21" name="AutoShape 21"/>
            <p:cNvSpPr/>
            <p:nvPr/>
          </p:nvSpPr>
          <p:spPr>
            <a:xfrm>
              <a:off x="1184624" y="2959037"/>
              <a:ext cx="374047" cy="40328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311878" y="29610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182624" y="30842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1791557" y="3940140"/>
            <a:ext cx="1147763" cy="1147763"/>
            <a:chOff x="1791557" y="3940140"/>
            <a:chExt cx="1147763" cy="1147763"/>
          </a:xfrm>
        </p:grpSpPr>
        <p:sp>
          <p:nvSpPr>
            <p:cNvPr id="25" name="AutoShape 25"/>
            <p:cNvSpPr/>
            <p:nvPr/>
          </p:nvSpPr>
          <p:spPr>
            <a:xfrm>
              <a:off x="1791557" y="39401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2136010" y="4206595"/>
            <a:ext cx="458857" cy="474497"/>
            <a:chOff x="2136010" y="4206595"/>
            <a:chExt cx="458857" cy="474497"/>
          </a:xfrm>
        </p:grpSpPr>
        <p:sp>
          <p:nvSpPr>
            <p:cNvPr id="27" name="AutoShape 27"/>
            <p:cNvSpPr/>
            <p:nvPr/>
          </p:nvSpPr>
          <p:spPr>
            <a:xfrm>
              <a:off x="2262182" y="42065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136010" y="44665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Freeform 29"/>
          <p:cNvSpPr/>
          <p:nvPr/>
        </p:nvSpPr>
        <p:spPr>
          <a:xfrm>
            <a:off x="4675220" y="27867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1836706" y="1706547"/>
            <a:ext cx="272942" cy="241109"/>
            <a:chOff x="1836706" y="1706547"/>
            <a:chExt cx="272942" cy="241109"/>
          </a:xfrm>
        </p:grpSpPr>
        <p:sp>
          <p:nvSpPr>
            <p:cNvPr id="31" name="Freeform 31"/>
            <p:cNvSpPr/>
            <p:nvPr/>
          </p:nvSpPr>
          <p:spPr>
            <a:xfrm>
              <a:off x="1855825" y="18169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836706" y="17065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3" name="TextBox 33"/>
          <p:cNvSpPr txBox="1"/>
          <p:nvPr/>
        </p:nvSpPr>
        <p:spPr>
          <a:xfrm>
            <a:off x="421180" y="5500161"/>
            <a:ext cx="42310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200">
                <a:solidFill>
                  <a:schemeClr val="dk1">
                    <a:alpha val="100000"/>
                  </a:schemeClr>
                </a:solidFill>
                <a:latin typeface="Microsoft Yahei"/>
                <a:ea typeface="Microsoft Yahei"/>
                <a:cs typeface="Microsoft Yahei"/>
              </a:rPr>
              <a:t>请输入您的内容</a:t>
            </a:r>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文化产业转型升级的背景与挑战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自媒体对文化产业转型升级的推动作用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自媒体平台为个体和小团队提供了创作和发布的机会，打破了传统媒体的内容生产垄断，激发了文化创新活力。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内容创新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自媒体通过短视频、直播、互动问答等形式，丰富了文化表达方式，满足了用户多样化的文化需求。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形式创新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创新文化内容与形式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效率提升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自媒体利用互联网技术，实现了信息的即时传播，缩短了文化产品从制作到消费的周期。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范围扩大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自媒体平台具有全球覆盖的特点，有助于文化产品走出国门，提升国际影响力。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提升文化传播效率与范围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https://d.book118.com/178065140024006044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2024-09-24T01:54:24.113</cp:lastPrinted>
  <dcterms:created xsi:type="dcterms:W3CDTF">2024-09-23T17:54:24Z</dcterms:created>
  <dcterms:modified xsi:type="dcterms:W3CDTF">2024-09-23T17:54:26Z</dcterms:modified>
</cp:coreProperties>
</file>