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919D0-025C-47C9-B3FB-29C682D43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A2C7A-A2CE-4337-8B00-6B7877B7F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8F967-FF8B-4A86-8817-8B461BDCC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DF8E6-179E-4561-B901-06D825168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C46FED-5250-4D94-816B-475A6E431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B8DF0F-02E1-4D2A-8D91-F7F6962D6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26A1DF-E963-417C-8008-A465CB8D3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4427F-5171-4212-AF9B-E200E8199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0362A-35DF-4F33-834C-716B3829B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C20A2-F2F0-4D30-9307-3C7C4CE91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A5746-53DA-433A-BA15-19D506770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7104306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11037" y="2000001"/>
            <a:ext cx="4618990" cy="161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120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饭圈文化调查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endParaRPr lang="Microsoft YaHei" altLang="Microsoft YaHei" sz="5100"/>
          </a:p>
          <a:p>
            <a:pPr marL="15328" algn="l" rtl="0" eaLnBrk="0">
              <a:lnSpc>
                <a:spcPts val="7400"/>
              </a:lnSpc>
            </a:pP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析报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932915" y="1935639"/>
            <a:ext cx="4175125" cy="3100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1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29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饭圈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文化概述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28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饭圈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文化现象分析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饭圈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文化对社会的影响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饭圈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文化中存在的问题与挑战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饭圈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文化发展的建议与展望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8859608" y="6071725"/>
            <a:ext cx="3201670" cy="99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617"/>
              </a:lnSpc>
            </a:pPr>
            <a:r>
              <a:rPr sz="5700" b="1" spc="10">
                <a:solidFill>
                  <a:srgbClr val="B4BBF2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b="1" spc="0">
                <a:solidFill>
                  <a:srgbClr val="B4BBF2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</p:txBody>
      </p:sp>
      <p:sp>
        <p:nvSpPr>
          <p:cNvPr id="6" name="textbox 6"/>
          <p:cNvSpPr/>
          <p:nvPr/>
        </p:nvSpPr>
        <p:spPr>
          <a:xfrm>
            <a:off x="987295" y="4053157"/>
            <a:ext cx="1087119" cy="237617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3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7600" b="1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7600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600" b="1" spc="3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501980" y="931432"/>
            <a:ext cx="1213485" cy="1420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31784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sp>
        <p:nvSpPr>
          <p:cNvPr id="9" name="textbox 9"/>
          <p:cNvSpPr/>
          <p:nvPr/>
        </p:nvSpPr>
        <p:spPr>
          <a:xfrm>
            <a:off x="5624727" y="3551983"/>
            <a:ext cx="970280" cy="552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800" spc="-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1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" name="textbox 17"/>
          <p:cNvSpPr/>
          <p:nvPr/>
        </p:nvSpPr>
        <p:spPr>
          <a:xfrm>
            <a:off x="7823483" y="1549791"/>
            <a:ext cx="3223895" cy="4234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17"/>
              </a:lnSpc>
            </a:pPr>
            <a:endParaRPr lang="Arial" altLang="Arial" sz="100"/>
          </a:p>
          <a:p>
            <a:pPr marL="81920" algn="l" rtl="0" eaLnBrk="0">
              <a:lnSpc>
                <a:spcPct val="92000"/>
              </a:lnSpc>
            </a:pPr>
            <a:r>
              <a:rPr sz="2000" spc="-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2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07188" indent="1333" algn="l" rtl="0" eaLnBrk="0">
              <a:lnSpc>
                <a:spcPct val="186000"/>
              </a:lnSpc>
              <a:spcBef>
                <a:spcPts val="45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解和分析饭圈文化的现状、特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点及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其影响，为相关研究和引导提供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57232" algn="l" rtl="0" eaLnBrk="0">
              <a:lnSpc>
                <a:spcPct val="91000"/>
              </a:lnSpc>
              <a:spcBef>
                <a:spcPts val="604"/>
              </a:spcBef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2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indent="9143" algn="l" rtl="0" eaLnBrk="0">
              <a:lnSpc>
                <a:spcPct val="186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随着互联网和社交媒体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的普及，粉丝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文化逐渐演变形成了独特的饭圈文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对青少年群体产生了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泛影响。</a:t>
            </a:r>
            <a:endParaRPr lang="Microsoft YaHei" altLang="Microsoft YaHei" sz="1500"/>
          </a:p>
        </p:txBody>
      </p:sp>
      <p:sp>
        <p:nvSpPr>
          <p:cNvPr id="18" name="textbox 18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和背景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763570" y="1751286"/>
            <a:ext cx="10664857" cy="4234459"/>
            <a:chExt cx="10664857" cy="4234459"/>
          </a:xfrm>
        </p:grpSpPr>
        <p:sp>
          <p:nvSpPr>
            <p:cNvPr id="40" name="path"/>
            <p:cNvSpPr/>
            <p:nvPr/>
          </p:nvSpPr>
          <p:spPr>
            <a:xfrm>
              <a:off x="5422195" y="0"/>
              <a:ext cx="5242662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DCEA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0" y="0"/>
              <a:ext cx="5242663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3767145" y="679269"/>
              <a:ext cx="3130563" cy="3130565"/>
            </a:xfrm>
            <a:custGeom>
              <a:rect l="0" t="0" r="0" b="0"/>
              <a:pathLst>
                <a:path w="4930" h="4930">
                  <a:moveTo>
                    <a:pt x="0" y="2465"/>
                  </a:moveTo>
                  <a:cubicBezTo>
                    <a:pt x="0" y="1103"/>
                    <a:pt x="1103" y="0"/>
                    <a:pt x="2465" y="0"/>
                  </a:cubicBezTo>
                  <a:lnTo>
                    <a:pt x="2465" y="0"/>
                  </a:lnTo>
                  <a:lnTo>
                    <a:pt x="2465" y="0"/>
                  </a:lnTo>
                  <a:lnTo>
                    <a:pt x="2465" y="0"/>
                  </a:lnTo>
                  <a:cubicBezTo>
                    <a:pt x="3826" y="0"/>
                    <a:pt x="4930" y="1103"/>
                    <a:pt x="4930" y="2465"/>
                  </a:cubicBezTo>
                  <a:lnTo>
                    <a:pt x="4930" y="2465"/>
                  </a:lnTo>
                  <a:cubicBezTo>
                    <a:pt x="4930" y="2465"/>
                    <a:pt x="4930" y="2465"/>
                    <a:pt x="4930" y="2465"/>
                  </a:cubicBezTo>
                  <a:lnTo>
                    <a:pt x="4930" y="2465"/>
                  </a:lnTo>
                  <a:lnTo>
                    <a:pt x="4930" y="2465"/>
                  </a:lnTo>
                  <a:lnTo>
                    <a:pt x="4930" y="2465"/>
                  </a:lnTo>
                  <a:cubicBezTo>
                    <a:pt x="4930" y="3826"/>
                    <a:pt x="3826" y="4930"/>
                    <a:pt x="2465" y="4930"/>
                  </a:cubicBezTo>
                  <a:lnTo>
                    <a:pt x="2465" y="4930"/>
                  </a:lnTo>
                  <a:lnTo>
                    <a:pt x="2465" y="4930"/>
                  </a:lnTo>
                  <a:lnTo>
                    <a:pt x="2465" y="4930"/>
                  </a:lnTo>
                  <a:cubicBezTo>
                    <a:pt x="1103" y="4930"/>
                    <a:pt x="0" y="3826"/>
                    <a:pt x="0" y="2465"/>
                  </a:cubicBezTo>
                  <a:lnTo>
                    <a:pt x="0" y="2465"/>
                  </a:lnTo>
                  <a:close/>
                </a:path>
              </a:pathLst>
            </a:custGeom>
            <a:solidFill>
              <a:srgbClr val="FFFF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3957971" y="870096"/>
              <a:ext cx="2748909" cy="2748908"/>
            </a:xfrm>
            <a:custGeom>
              <a:rect l="0" t="0" r="0" b="0"/>
              <a:pathLst>
                <a:path w="4328" h="4328">
                  <a:moveTo>
                    <a:pt x="0" y="2164"/>
                  </a:moveTo>
                  <a:cubicBezTo>
                    <a:pt x="0" y="969"/>
                    <a:pt x="969" y="0"/>
                    <a:pt x="2164" y="0"/>
                  </a:cubicBezTo>
                  <a:lnTo>
                    <a:pt x="2164" y="0"/>
                  </a:lnTo>
                  <a:lnTo>
                    <a:pt x="2164" y="0"/>
                  </a:lnTo>
                  <a:lnTo>
                    <a:pt x="2164" y="0"/>
                  </a:lnTo>
                  <a:cubicBezTo>
                    <a:pt x="3359" y="0"/>
                    <a:pt x="4328" y="969"/>
                    <a:pt x="4328" y="2164"/>
                  </a:cubicBezTo>
                  <a:lnTo>
                    <a:pt x="4328" y="2164"/>
                  </a:lnTo>
                  <a:cubicBezTo>
                    <a:pt x="4328" y="2164"/>
                    <a:pt x="4328" y="2164"/>
                    <a:pt x="4328" y="2164"/>
                  </a:cubicBezTo>
                  <a:lnTo>
                    <a:pt x="4328" y="2164"/>
                  </a:lnTo>
                  <a:lnTo>
                    <a:pt x="4328" y="2164"/>
                  </a:lnTo>
                  <a:lnTo>
                    <a:pt x="4328" y="2164"/>
                  </a:lnTo>
                  <a:cubicBezTo>
                    <a:pt x="4328" y="3359"/>
                    <a:pt x="3359" y="4328"/>
                    <a:pt x="2164" y="4328"/>
                  </a:cubicBezTo>
                  <a:lnTo>
                    <a:pt x="2164" y="4328"/>
                  </a:lnTo>
                  <a:lnTo>
                    <a:pt x="2164" y="4328"/>
                  </a:lnTo>
                  <a:lnTo>
                    <a:pt x="2164" y="4328"/>
                  </a:lnTo>
                  <a:cubicBezTo>
                    <a:pt x="969" y="4328"/>
                    <a:pt x="0" y="3359"/>
                    <a:pt x="0" y="2164"/>
                  </a:cubicBezTo>
                  <a:lnTo>
                    <a:pt x="0" y="2164"/>
                  </a:lnTo>
                  <a:close/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textbox 44"/>
          <p:cNvSpPr/>
          <p:nvPr/>
        </p:nvSpPr>
        <p:spPr>
          <a:xfrm>
            <a:off x="5392252" y="3134605"/>
            <a:ext cx="5787390" cy="1542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37"/>
              </a:lnSpc>
            </a:pPr>
            <a:endParaRPr lang="Arial" altLang="Arial" sz="100"/>
          </a:p>
          <a:p>
            <a:pPr algn="r" rtl="0" eaLnBrk="0">
              <a:lnSpc>
                <a:spcPct val="94000"/>
              </a:lnSpc>
            </a:pPr>
            <a:r>
              <a:rPr sz="1300" spc="5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采用问卷调查、深度访谈、网络文本分</a:t>
            </a:r>
            <a:r>
              <a:rPr sz="1300" spc="3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1300"/>
          </a:p>
          <a:p>
            <a:pPr algn="r" rtl="0" eaLnBrk="0">
              <a:lnSpc>
                <a:spcPct val="94000"/>
              </a:lnSpc>
              <a:spcBef>
                <a:spcPts val="964"/>
              </a:spcBef>
            </a:pPr>
            <a:r>
              <a:rPr sz="1300" spc="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等多种方法，确保数据的全面性和准确性。</a:t>
            </a:r>
            <a:endParaRPr lang="Microsoft YaHei" altLang="Microsoft YaHei" sz="1300"/>
          </a:p>
          <a:p>
            <a:pPr marL="12700" algn="l" rtl="0" eaLnBrk="0">
              <a:lnSpc>
                <a:spcPct val="85000"/>
              </a:lnSpc>
              <a:spcBef>
                <a:spcPts val="289"/>
              </a:spcBef>
            </a:pPr>
            <a:r>
              <a:rPr sz="7600" spc="25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</a:t>
            </a:r>
            <a:r>
              <a:rPr sz="7600" spc="24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7600"/>
          </a:p>
        </p:txBody>
      </p:sp>
      <p:sp>
        <p:nvSpPr>
          <p:cNvPr id="45" name="textbox 45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调查范围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和方法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6" name="textbox 66"/>
          <p:cNvSpPr/>
          <p:nvPr/>
        </p:nvSpPr>
        <p:spPr>
          <a:xfrm>
            <a:off x="1198597" y="3135119"/>
            <a:ext cx="3076575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2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涵盖不同年龄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、性别、地域的粉丝群体，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385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重点关注活跃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在社交媒体上的饭圈组织。</a:t>
            </a:r>
            <a:endParaRPr lang="Microsoft YaHei" altLang="Microsoft YaHei" sz="1300"/>
          </a:p>
        </p:txBody>
      </p:sp>
      <p:sp>
        <p:nvSpPr>
          <p:cNvPr id="67" name="textbox 67"/>
          <p:cNvSpPr/>
          <p:nvPr/>
        </p:nvSpPr>
        <p:spPr>
          <a:xfrm>
            <a:off x="10015237" y="2314347"/>
            <a:ext cx="104457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94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Microsoft YaHei" altLang="Microsoft YaHei" sz="2000"/>
          </a:p>
        </p:txBody>
      </p:sp>
      <p:sp>
        <p:nvSpPr>
          <p:cNvPr id="68" name="textbox 68"/>
          <p:cNvSpPr/>
          <p:nvPr/>
        </p:nvSpPr>
        <p:spPr>
          <a:xfrm>
            <a:off x="1200289" y="2314602"/>
            <a:ext cx="104457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4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Microsoft YaHei" altLang="Microsoft YaHei" sz="2000"/>
          </a:p>
        </p:txBody>
      </p:sp>
      <p:pic>
        <p:nvPicPr>
          <p:cNvPr id="69" name="picture 6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17660" y="2817090"/>
            <a:ext cx="2894156" cy="76200"/>
          </a:xfrm>
          <a:prstGeom prst="rect">
            <a:avLst/>
          </a:prstGeom>
        </p:spPr>
      </p:pic>
      <p:pic>
        <p:nvPicPr>
          <p:cNvPr id="70" name="picture 7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76414" y="2817090"/>
            <a:ext cx="2894155" cy="7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" name="picture 7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2" name="textbox 72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sp>
        <p:nvSpPr>
          <p:cNvPr id="73" name="textbox 73"/>
          <p:cNvSpPr/>
          <p:nvPr/>
        </p:nvSpPr>
        <p:spPr>
          <a:xfrm>
            <a:off x="4631318" y="3552468"/>
            <a:ext cx="2934970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0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饭圈文化概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1435702" y="1925286"/>
            <a:ext cx="3294413" cy="3432909"/>
            <a:chExt cx="3294413" cy="3432909"/>
          </a:xfrm>
        </p:grpSpPr>
        <p:sp>
          <p:nvSpPr>
            <p:cNvPr id="75" name="path"/>
            <p:cNvSpPr/>
            <p:nvPr/>
          </p:nvSpPr>
          <p:spPr>
            <a:xfrm>
              <a:off x="0" y="0"/>
              <a:ext cx="3294412" cy="1647208"/>
            </a:xfrm>
            <a:custGeom>
              <a:rect l="0" t="0" r="0" b="0"/>
              <a:pathLst>
                <a:path w="5188" h="2594">
                  <a:moveTo>
                    <a:pt x="0" y="2594"/>
                  </a:moveTo>
                  <a:cubicBezTo>
                    <a:pt x="0" y="1161"/>
                    <a:pt x="1161" y="0"/>
                    <a:pt x="2594" y="0"/>
                  </a:cubicBezTo>
                  <a:lnTo>
                    <a:pt x="2594" y="0"/>
                  </a:lnTo>
                  <a:cubicBezTo>
                    <a:pt x="4026" y="0"/>
                    <a:pt x="5188" y="1161"/>
                    <a:pt x="5188" y="2594"/>
                  </a:cubicBezTo>
                  <a:lnTo>
                    <a:pt x="5188" y="2594"/>
                  </a:lnTo>
                  <a:cubicBezTo>
                    <a:pt x="5188" y="2594"/>
                    <a:pt x="5188" y="2594"/>
                    <a:pt x="5188" y="2594"/>
                  </a:cubicBezTo>
                  <a:lnTo>
                    <a:pt x="5188" y="2594"/>
                  </a:lnTo>
                  <a:lnTo>
                    <a:pt x="3891" y="2594"/>
                  </a:lnTo>
                  <a:lnTo>
                    <a:pt x="3891" y="2594"/>
                  </a:lnTo>
                  <a:lnTo>
                    <a:pt x="3891" y="2594"/>
                  </a:lnTo>
                  <a:cubicBezTo>
                    <a:pt x="3891" y="1877"/>
                    <a:pt x="3310" y="1297"/>
                    <a:pt x="2594" y="1297"/>
                  </a:cubicBezTo>
                  <a:lnTo>
                    <a:pt x="2594" y="1297"/>
                  </a:lnTo>
                  <a:cubicBezTo>
                    <a:pt x="1877" y="1297"/>
                    <a:pt x="1297" y="1877"/>
                    <a:pt x="1297" y="2594"/>
                  </a:cubicBezTo>
                  <a:lnTo>
                    <a:pt x="1297" y="2594"/>
                  </a:lnTo>
                  <a:cubicBezTo>
                    <a:pt x="1297" y="2594"/>
                    <a:pt x="1297" y="2594"/>
                    <a:pt x="1297" y="2594"/>
                  </a:cubicBezTo>
                  <a:lnTo>
                    <a:pt x="0" y="2594"/>
                  </a:lnTo>
                  <a:close/>
                </a:path>
              </a:pathLst>
            </a:custGeom>
            <a:solidFill>
              <a:srgbClr val="0063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0" y="1785700"/>
              <a:ext cx="3294412" cy="1647208"/>
            </a:xfrm>
            <a:custGeom>
              <a:rect l="0" t="0" r="0" b="0"/>
              <a:pathLst>
                <a:path w="5188" h="2594">
                  <a:moveTo>
                    <a:pt x="5188" y="0"/>
                  </a:moveTo>
                  <a:cubicBezTo>
                    <a:pt x="5188" y="1432"/>
                    <a:pt x="4026" y="2594"/>
                    <a:pt x="2594" y="2594"/>
                  </a:cubicBezTo>
                  <a:lnTo>
                    <a:pt x="2594" y="2594"/>
                  </a:lnTo>
                  <a:cubicBezTo>
                    <a:pt x="1161" y="2594"/>
                    <a:pt x="0" y="143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297" y="0"/>
                  </a:lnTo>
                  <a:lnTo>
                    <a:pt x="1297" y="0"/>
                  </a:lnTo>
                  <a:lnTo>
                    <a:pt x="1297" y="0"/>
                  </a:lnTo>
                  <a:cubicBezTo>
                    <a:pt x="1297" y="716"/>
                    <a:pt x="1877" y="1297"/>
                    <a:pt x="2594" y="1297"/>
                  </a:cubicBezTo>
                  <a:lnTo>
                    <a:pt x="2594" y="1297"/>
                  </a:lnTo>
                  <a:cubicBezTo>
                    <a:pt x="3310" y="1297"/>
                    <a:pt x="3891" y="716"/>
                    <a:pt x="3891" y="0"/>
                  </a:cubicBezTo>
                  <a:lnTo>
                    <a:pt x="3891" y="0"/>
                  </a:lnTo>
                  <a:cubicBezTo>
                    <a:pt x="3891" y="0"/>
                    <a:pt x="3891" y="0"/>
                    <a:pt x="3891" y="0"/>
                  </a:cubicBezTo>
                  <a:lnTo>
                    <a:pt x="5188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263396" y="1433593"/>
              <a:ext cx="768144" cy="703933"/>
            </a:xfrm>
            <a:custGeom>
              <a:rect l="0" t="0" r="0" b="0"/>
              <a:pathLst>
                <a:path w="1209" h="1108">
                  <a:moveTo>
                    <a:pt x="364" y="1047"/>
                  </a:moveTo>
                  <a:lnTo>
                    <a:pt x="439" y="1047"/>
                  </a:lnTo>
                  <a:lnTo>
                    <a:pt x="439" y="1047"/>
                  </a:lnTo>
                  <a:lnTo>
                    <a:pt x="457" y="1026"/>
                  </a:lnTo>
                  <a:lnTo>
                    <a:pt x="475" y="1003"/>
                  </a:lnTo>
                  <a:lnTo>
                    <a:pt x="490" y="978"/>
                  </a:lnTo>
                  <a:lnTo>
                    <a:pt x="504" y="950"/>
                  </a:lnTo>
                  <a:lnTo>
                    <a:pt x="515" y="921"/>
                  </a:lnTo>
                  <a:lnTo>
                    <a:pt x="522" y="888"/>
                  </a:lnTo>
                  <a:lnTo>
                    <a:pt x="528" y="853"/>
                  </a:lnTo>
                  <a:lnTo>
                    <a:pt x="533" y="815"/>
                  </a:lnTo>
                  <a:lnTo>
                    <a:pt x="520" y="815"/>
                  </a:lnTo>
                  <a:lnTo>
                    <a:pt x="520" y="815"/>
                  </a:lnTo>
                  <a:lnTo>
                    <a:pt x="511" y="815"/>
                  </a:lnTo>
                  <a:lnTo>
                    <a:pt x="504" y="813"/>
                  </a:lnTo>
                  <a:lnTo>
                    <a:pt x="495" y="809"/>
                  </a:lnTo>
                  <a:lnTo>
                    <a:pt x="490" y="803"/>
                  </a:lnTo>
                  <a:lnTo>
                    <a:pt x="486" y="797"/>
                  </a:lnTo>
                  <a:lnTo>
                    <a:pt x="481" y="791"/>
                  </a:lnTo>
                  <a:lnTo>
                    <a:pt x="478" y="782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8" y="765"/>
                  </a:lnTo>
                  <a:lnTo>
                    <a:pt x="481" y="759"/>
                  </a:lnTo>
                  <a:lnTo>
                    <a:pt x="486" y="750"/>
                  </a:lnTo>
                  <a:lnTo>
                    <a:pt x="490" y="745"/>
                  </a:lnTo>
                  <a:lnTo>
                    <a:pt x="495" y="739"/>
                  </a:lnTo>
                  <a:lnTo>
                    <a:pt x="504" y="736"/>
                  </a:lnTo>
                  <a:lnTo>
                    <a:pt x="511" y="733"/>
                  </a:lnTo>
                  <a:lnTo>
                    <a:pt x="520" y="732"/>
                  </a:lnTo>
                  <a:lnTo>
                    <a:pt x="541" y="732"/>
                  </a:lnTo>
                  <a:lnTo>
                    <a:pt x="541" y="732"/>
                  </a:lnTo>
                  <a:lnTo>
                    <a:pt x="510" y="701"/>
                  </a:lnTo>
                  <a:lnTo>
                    <a:pt x="481" y="668"/>
                  </a:lnTo>
                  <a:lnTo>
                    <a:pt x="454" y="635"/>
                  </a:lnTo>
                  <a:lnTo>
                    <a:pt x="429" y="598"/>
                  </a:lnTo>
                  <a:lnTo>
                    <a:pt x="412" y="627"/>
                  </a:lnTo>
                  <a:lnTo>
                    <a:pt x="412" y="627"/>
                  </a:lnTo>
                  <a:lnTo>
                    <a:pt x="339" y="583"/>
                  </a:lnTo>
                  <a:lnTo>
                    <a:pt x="303" y="561"/>
                  </a:lnTo>
                  <a:lnTo>
                    <a:pt x="268" y="536"/>
                  </a:lnTo>
                  <a:lnTo>
                    <a:pt x="233" y="512"/>
                  </a:lnTo>
                  <a:lnTo>
                    <a:pt x="200" y="483"/>
                  </a:lnTo>
                  <a:lnTo>
                    <a:pt x="168" y="454"/>
                  </a:lnTo>
                  <a:lnTo>
                    <a:pt x="154" y="438"/>
                  </a:lnTo>
                  <a:lnTo>
                    <a:pt x="139" y="422"/>
                  </a:lnTo>
                  <a:lnTo>
                    <a:pt x="139" y="422"/>
                  </a:lnTo>
                  <a:lnTo>
                    <a:pt x="124" y="405"/>
                  </a:lnTo>
                  <a:lnTo>
                    <a:pt x="112" y="388"/>
                  </a:lnTo>
                  <a:lnTo>
                    <a:pt x="99" y="368"/>
                  </a:lnTo>
                  <a:lnTo>
                    <a:pt x="86" y="349"/>
                  </a:lnTo>
                  <a:lnTo>
                    <a:pt x="74" y="329"/>
                  </a:lnTo>
                  <a:lnTo>
                    <a:pt x="64" y="307"/>
                  </a:lnTo>
                  <a:lnTo>
                    <a:pt x="53" y="286"/>
                  </a:lnTo>
                  <a:lnTo>
                    <a:pt x="44" y="264"/>
                  </a:lnTo>
                  <a:lnTo>
                    <a:pt x="36" y="240"/>
                  </a:lnTo>
                  <a:lnTo>
                    <a:pt x="28" y="214"/>
                  </a:lnTo>
                  <a:lnTo>
                    <a:pt x="22" y="188"/>
                  </a:lnTo>
                  <a:lnTo>
                    <a:pt x="15" y="161"/>
                  </a:lnTo>
                  <a:lnTo>
                    <a:pt x="11" y="132"/>
                  </a:lnTo>
                  <a:lnTo>
                    <a:pt x="7" y="102"/>
                  </a:lnTo>
                  <a:lnTo>
                    <a:pt x="4" y="72"/>
                  </a:lnTo>
                  <a:lnTo>
                    <a:pt x="3" y="40"/>
                  </a:lnTo>
                  <a:lnTo>
                    <a:pt x="0" y="0"/>
                  </a:lnTo>
                  <a:lnTo>
                    <a:pt x="40" y="8"/>
                  </a:lnTo>
                  <a:lnTo>
                    <a:pt x="292" y="67"/>
                  </a:lnTo>
                  <a:lnTo>
                    <a:pt x="308" y="71"/>
                  </a:lnTo>
                  <a:lnTo>
                    <a:pt x="308" y="71"/>
                  </a:lnTo>
                  <a:lnTo>
                    <a:pt x="313" y="28"/>
                  </a:lnTo>
                  <a:lnTo>
                    <a:pt x="579" y="28"/>
                  </a:lnTo>
                  <a:lnTo>
                    <a:pt x="636" y="28"/>
                  </a:lnTo>
                  <a:lnTo>
                    <a:pt x="902" y="28"/>
                  </a:lnTo>
                  <a:lnTo>
                    <a:pt x="902" y="28"/>
                  </a:lnTo>
                  <a:lnTo>
                    <a:pt x="906" y="69"/>
                  </a:lnTo>
                  <a:lnTo>
                    <a:pt x="919" y="67"/>
                  </a:lnTo>
                  <a:lnTo>
                    <a:pt x="1170" y="8"/>
                  </a:lnTo>
                  <a:lnTo>
                    <a:pt x="1209" y="0"/>
                  </a:lnTo>
                  <a:lnTo>
                    <a:pt x="1208" y="40"/>
                  </a:lnTo>
                  <a:lnTo>
                    <a:pt x="1208" y="40"/>
                  </a:lnTo>
                  <a:lnTo>
                    <a:pt x="1207" y="72"/>
                  </a:lnTo>
                  <a:lnTo>
                    <a:pt x="1203" y="102"/>
                  </a:lnTo>
                  <a:lnTo>
                    <a:pt x="1199" y="132"/>
                  </a:lnTo>
                  <a:lnTo>
                    <a:pt x="1194" y="161"/>
                  </a:lnTo>
                  <a:lnTo>
                    <a:pt x="1188" y="188"/>
                  </a:lnTo>
                  <a:lnTo>
                    <a:pt x="1181" y="214"/>
                  </a:lnTo>
                  <a:lnTo>
                    <a:pt x="1175" y="240"/>
                  </a:lnTo>
                  <a:lnTo>
                    <a:pt x="1165" y="264"/>
                  </a:lnTo>
                  <a:lnTo>
                    <a:pt x="1157" y="286"/>
                  </a:lnTo>
                  <a:lnTo>
                    <a:pt x="1146" y="307"/>
                  </a:lnTo>
                  <a:lnTo>
                    <a:pt x="1134" y="329"/>
                  </a:lnTo>
                  <a:lnTo>
                    <a:pt x="1123" y="349"/>
                  </a:lnTo>
                  <a:lnTo>
                    <a:pt x="1111" y="368"/>
                  </a:lnTo>
                  <a:lnTo>
                    <a:pt x="1098" y="388"/>
                  </a:lnTo>
                  <a:lnTo>
                    <a:pt x="1084" y="405"/>
                  </a:lnTo>
                  <a:lnTo>
                    <a:pt x="1070" y="422"/>
                  </a:lnTo>
                  <a:lnTo>
                    <a:pt x="1070" y="422"/>
                  </a:lnTo>
                  <a:lnTo>
                    <a:pt x="1055" y="438"/>
                  </a:lnTo>
                  <a:lnTo>
                    <a:pt x="1040" y="454"/>
                  </a:lnTo>
                  <a:lnTo>
                    <a:pt x="1010" y="483"/>
                  </a:lnTo>
                  <a:lnTo>
                    <a:pt x="977" y="512"/>
                  </a:lnTo>
                  <a:lnTo>
                    <a:pt x="942" y="536"/>
                  </a:lnTo>
                  <a:lnTo>
                    <a:pt x="908" y="561"/>
                  </a:lnTo>
                  <a:lnTo>
                    <a:pt x="872" y="583"/>
                  </a:lnTo>
                  <a:lnTo>
                    <a:pt x="799" y="627"/>
                  </a:lnTo>
                  <a:lnTo>
                    <a:pt x="783" y="601"/>
                  </a:lnTo>
                  <a:lnTo>
                    <a:pt x="783" y="601"/>
                  </a:lnTo>
                  <a:lnTo>
                    <a:pt x="759" y="638"/>
                  </a:lnTo>
                  <a:lnTo>
                    <a:pt x="733" y="671"/>
                  </a:lnTo>
                  <a:lnTo>
                    <a:pt x="705" y="703"/>
                  </a:lnTo>
                  <a:lnTo>
                    <a:pt x="674" y="732"/>
                  </a:lnTo>
                  <a:lnTo>
                    <a:pt x="694" y="732"/>
                  </a:lnTo>
                  <a:lnTo>
                    <a:pt x="694" y="732"/>
                  </a:lnTo>
                  <a:lnTo>
                    <a:pt x="702" y="733"/>
                  </a:lnTo>
                  <a:lnTo>
                    <a:pt x="710" y="736"/>
                  </a:lnTo>
                  <a:lnTo>
                    <a:pt x="717" y="739"/>
                  </a:lnTo>
                  <a:lnTo>
                    <a:pt x="723" y="745"/>
                  </a:lnTo>
                  <a:lnTo>
                    <a:pt x="728" y="750"/>
                  </a:lnTo>
                  <a:lnTo>
                    <a:pt x="733" y="759"/>
                  </a:lnTo>
                  <a:lnTo>
                    <a:pt x="735" y="76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82"/>
                  </a:lnTo>
                  <a:lnTo>
                    <a:pt x="733" y="791"/>
                  </a:lnTo>
                  <a:lnTo>
                    <a:pt x="728" y="797"/>
                  </a:lnTo>
                  <a:lnTo>
                    <a:pt x="723" y="803"/>
                  </a:lnTo>
                  <a:lnTo>
                    <a:pt x="717" y="809"/>
                  </a:lnTo>
                  <a:lnTo>
                    <a:pt x="710" y="813"/>
                  </a:lnTo>
                  <a:lnTo>
                    <a:pt x="702" y="815"/>
                  </a:lnTo>
                  <a:lnTo>
                    <a:pt x="694" y="815"/>
                  </a:lnTo>
                  <a:lnTo>
                    <a:pt x="681" y="815"/>
                  </a:lnTo>
                  <a:lnTo>
                    <a:pt x="681" y="815"/>
                  </a:lnTo>
                  <a:lnTo>
                    <a:pt x="686" y="853"/>
                  </a:lnTo>
                  <a:lnTo>
                    <a:pt x="691" y="888"/>
                  </a:lnTo>
                  <a:lnTo>
                    <a:pt x="700" y="921"/>
                  </a:lnTo>
                  <a:lnTo>
                    <a:pt x="711" y="950"/>
                  </a:lnTo>
                  <a:lnTo>
                    <a:pt x="724" y="978"/>
                  </a:lnTo>
                  <a:lnTo>
                    <a:pt x="740" y="1003"/>
                  </a:lnTo>
                  <a:lnTo>
                    <a:pt x="757" y="1026"/>
                  </a:lnTo>
                  <a:lnTo>
                    <a:pt x="776" y="1047"/>
                  </a:lnTo>
                  <a:lnTo>
                    <a:pt x="853" y="1047"/>
                  </a:lnTo>
                  <a:lnTo>
                    <a:pt x="872" y="1108"/>
                  </a:lnTo>
                  <a:lnTo>
                    <a:pt x="346" y="1108"/>
                  </a:lnTo>
                  <a:lnTo>
                    <a:pt x="364" y="1047"/>
                  </a:lnTo>
                  <a:lnTo>
                    <a:pt x="364" y="1047"/>
                  </a:lnTo>
                  <a:close/>
                  <a:moveTo>
                    <a:pt x="908" y="133"/>
                  </a:moveTo>
                  <a:lnTo>
                    <a:pt x="908" y="133"/>
                  </a:lnTo>
                  <a:lnTo>
                    <a:pt x="907" y="192"/>
                  </a:lnTo>
                  <a:lnTo>
                    <a:pt x="902" y="248"/>
                  </a:lnTo>
                  <a:lnTo>
                    <a:pt x="895" y="302"/>
                  </a:lnTo>
                  <a:lnTo>
                    <a:pt x="885" y="354"/>
                  </a:lnTo>
                  <a:lnTo>
                    <a:pt x="880" y="379"/>
                  </a:lnTo>
                  <a:lnTo>
                    <a:pt x="874" y="405"/>
                  </a:lnTo>
                  <a:lnTo>
                    <a:pt x="865" y="428"/>
                  </a:lnTo>
                  <a:lnTo>
                    <a:pt x="858" y="453"/>
                  </a:lnTo>
                  <a:lnTo>
                    <a:pt x="848" y="475"/>
                  </a:lnTo>
                  <a:lnTo>
                    <a:pt x="838" y="498"/>
                  </a:lnTo>
                  <a:lnTo>
                    <a:pt x="830" y="520"/>
                  </a:lnTo>
                  <a:lnTo>
                    <a:pt x="819" y="542"/>
                  </a:lnTo>
                  <a:lnTo>
                    <a:pt x="819" y="542"/>
                  </a:lnTo>
                  <a:lnTo>
                    <a:pt x="875" y="507"/>
                  </a:lnTo>
                  <a:lnTo>
                    <a:pt x="901" y="488"/>
                  </a:lnTo>
                  <a:lnTo>
                    <a:pt x="928" y="469"/>
                  </a:lnTo>
                  <a:lnTo>
                    <a:pt x="953" y="449"/>
                  </a:lnTo>
                  <a:lnTo>
                    <a:pt x="977" y="427"/>
                  </a:lnTo>
                  <a:lnTo>
                    <a:pt x="1001" y="405"/>
                  </a:lnTo>
                  <a:lnTo>
                    <a:pt x="1023" y="380"/>
                  </a:lnTo>
                  <a:lnTo>
                    <a:pt x="1023" y="380"/>
                  </a:lnTo>
                  <a:lnTo>
                    <a:pt x="1046" y="352"/>
                  </a:lnTo>
                  <a:lnTo>
                    <a:pt x="1066" y="322"/>
                  </a:lnTo>
                  <a:lnTo>
                    <a:pt x="1084" y="289"/>
                  </a:lnTo>
                  <a:lnTo>
                    <a:pt x="1094" y="271"/>
                  </a:lnTo>
                  <a:lnTo>
                    <a:pt x="1101" y="254"/>
                  </a:lnTo>
                  <a:lnTo>
                    <a:pt x="1109" y="235"/>
                  </a:lnTo>
                  <a:lnTo>
                    <a:pt x="1116" y="216"/>
                  </a:lnTo>
                  <a:lnTo>
                    <a:pt x="1122" y="194"/>
                  </a:lnTo>
                  <a:lnTo>
                    <a:pt x="1127" y="173"/>
                  </a:lnTo>
                  <a:lnTo>
                    <a:pt x="1132" y="150"/>
                  </a:lnTo>
                  <a:lnTo>
                    <a:pt x="1137" y="128"/>
                  </a:lnTo>
                  <a:lnTo>
                    <a:pt x="1141" y="104"/>
                  </a:lnTo>
                  <a:lnTo>
                    <a:pt x="1143" y="80"/>
                  </a:lnTo>
                  <a:lnTo>
                    <a:pt x="970" y="118"/>
                  </a:lnTo>
                  <a:lnTo>
                    <a:pt x="989" y="159"/>
                  </a:lnTo>
                  <a:lnTo>
                    <a:pt x="931" y="186"/>
                  </a:lnTo>
                  <a:lnTo>
                    <a:pt x="908" y="133"/>
                  </a:lnTo>
                  <a:lnTo>
                    <a:pt x="908" y="133"/>
                  </a:lnTo>
                  <a:close/>
                  <a:moveTo>
                    <a:pt x="399" y="546"/>
                  </a:moveTo>
                  <a:lnTo>
                    <a:pt x="399" y="546"/>
                  </a:lnTo>
                  <a:lnTo>
                    <a:pt x="386" y="524"/>
                  </a:lnTo>
                  <a:lnTo>
                    <a:pt x="377" y="500"/>
                  </a:lnTo>
                  <a:lnTo>
                    <a:pt x="367" y="477"/>
                  </a:lnTo>
                  <a:lnTo>
                    <a:pt x="357" y="454"/>
                  </a:lnTo>
                  <a:lnTo>
                    <a:pt x="350" y="428"/>
                  </a:lnTo>
                  <a:lnTo>
                    <a:pt x="341" y="405"/>
                  </a:lnTo>
                  <a:lnTo>
                    <a:pt x="335" y="378"/>
                  </a:lnTo>
                  <a:lnTo>
                    <a:pt x="329" y="352"/>
                  </a:lnTo>
                  <a:lnTo>
                    <a:pt x="323" y="327"/>
                  </a:lnTo>
                  <a:lnTo>
                    <a:pt x="319" y="298"/>
                  </a:lnTo>
                  <a:lnTo>
                    <a:pt x="315" y="270"/>
                  </a:lnTo>
                  <a:lnTo>
                    <a:pt x="313" y="242"/>
                  </a:lnTo>
                  <a:lnTo>
                    <a:pt x="309" y="213"/>
                  </a:lnTo>
                  <a:lnTo>
                    <a:pt x="308" y="184"/>
                  </a:lnTo>
                  <a:lnTo>
                    <a:pt x="307" y="124"/>
                  </a:lnTo>
                  <a:lnTo>
                    <a:pt x="279" y="186"/>
                  </a:lnTo>
                  <a:lnTo>
                    <a:pt x="222" y="159"/>
                  </a:lnTo>
                  <a:lnTo>
                    <a:pt x="241" y="118"/>
                  </a:lnTo>
                  <a:lnTo>
                    <a:pt x="68" y="80"/>
                  </a:lnTo>
                  <a:lnTo>
                    <a:pt x="68" y="80"/>
                  </a:lnTo>
                  <a:lnTo>
                    <a:pt x="71" y="104"/>
                  </a:lnTo>
                  <a:lnTo>
                    <a:pt x="73" y="128"/>
                  </a:lnTo>
                  <a:lnTo>
                    <a:pt x="77" y="150"/>
                  </a:lnTo>
                  <a:lnTo>
                    <a:pt x="83" y="173"/>
                  </a:lnTo>
                  <a:lnTo>
                    <a:pt x="88" y="194"/>
                  </a:lnTo>
                  <a:lnTo>
                    <a:pt x="94" y="216"/>
                  </a:lnTo>
                  <a:lnTo>
                    <a:pt x="101" y="235"/>
                  </a:lnTo>
                  <a:lnTo>
                    <a:pt x="108" y="254"/>
                  </a:lnTo>
                  <a:lnTo>
                    <a:pt x="117" y="271"/>
                  </a:lnTo>
                  <a:lnTo>
                    <a:pt x="124" y="289"/>
                  </a:lnTo>
                  <a:lnTo>
                    <a:pt x="144" y="322"/>
                  </a:lnTo>
                  <a:lnTo>
                    <a:pt x="165" y="352"/>
                  </a:lnTo>
                  <a:lnTo>
                    <a:pt x="187" y="380"/>
                  </a:lnTo>
                  <a:lnTo>
                    <a:pt x="187" y="380"/>
                  </a:lnTo>
                  <a:lnTo>
                    <a:pt x="210" y="406"/>
                  </a:lnTo>
                  <a:lnTo>
                    <a:pt x="233" y="428"/>
                  </a:lnTo>
                  <a:lnTo>
                    <a:pt x="259" y="451"/>
                  </a:lnTo>
                  <a:lnTo>
                    <a:pt x="286" y="471"/>
                  </a:lnTo>
                  <a:lnTo>
                    <a:pt x="313" y="491"/>
                  </a:lnTo>
                  <a:lnTo>
                    <a:pt x="341" y="510"/>
                  </a:lnTo>
                  <a:lnTo>
                    <a:pt x="399" y="546"/>
                  </a:lnTo>
                  <a:lnTo>
                    <a:pt x="399" y="546"/>
                  </a:lnTo>
                  <a:close/>
                  <a:moveTo>
                    <a:pt x="372" y="85"/>
                  </a:moveTo>
                  <a:lnTo>
                    <a:pt x="372" y="85"/>
                  </a:lnTo>
                  <a:lnTo>
                    <a:pt x="372" y="146"/>
                  </a:lnTo>
                  <a:lnTo>
                    <a:pt x="375" y="208"/>
                  </a:lnTo>
                  <a:lnTo>
                    <a:pt x="378" y="237"/>
                  </a:lnTo>
                  <a:lnTo>
                    <a:pt x="382" y="267"/>
                  </a:lnTo>
                  <a:lnTo>
                    <a:pt x="385" y="296"/>
                  </a:lnTo>
                  <a:lnTo>
                    <a:pt x="391" y="325"/>
                  </a:lnTo>
                  <a:lnTo>
                    <a:pt x="391" y="325"/>
                  </a:lnTo>
                  <a:lnTo>
                    <a:pt x="397" y="352"/>
                  </a:lnTo>
                  <a:lnTo>
                    <a:pt x="405" y="382"/>
                  </a:lnTo>
                  <a:lnTo>
                    <a:pt x="415" y="410"/>
                  </a:lnTo>
                  <a:lnTo>
                    <a:pt x="426" y="438"/>
                  </a:lnTo>
                  <a:lnTo>
                    <a:pt x="438" y="465"/>
                  </a:lnTo>
                  <a:lnTo>
                    <a:pt x="450" y="491"/>
                  </a:lnTo>
                  <a:lnTo>
                    <a:pt x="466" y="518"/>
                  </a:lnTo>
                  <a:lnTo>
                    <a:pt x="482" y="545"/>
                  </a:lnTo>
                  <a:lnTo>
                    <a:pt x="482" y="545"/>
                  </a:lnTo>
                  <a:lnTo>
                    <a:pt x="487" y="548"/>
                  </a:lnTo>
                  <a:lnTo>
                    <a:pt x="490" y="551"/>
                  </a:lnTo>
                  <a:lnTo>
                    <a:pt x="494" y="553"/>
                  </a:lnTo>
                  <a:lnTo>
                    <a:pt x="498" y="554"/>
                  </a:lnTo>
                  <a:lnTo>
                    <a:pt x="504" y="554"/>
                  </a:lnTo>
                  <a:lnTo>
                    <a:pt x="509" y="554"/>
                  </a:lnTo>
                  <a:lnTo>
                    <a:pt x="513" y="553"/>
                  </a:lnTo>
                  <a:lnTo>
                    <a:pt x="519" y="551"/>
                  </a:lnTo>
                  <a:lnTo>
                    <a:pt x="519" y="551"/>
                  </a:lnTo>
                  <a:lnTo>
                    <a:pt x="522" y="547"/>
                  </a:lnTo>
                  <a:lnTo>
                    <a:pt x="525" y="543"/>
                  </a:lnTo>
                  <a:lnTo>
                    <a:pt x="526" y="538"/>
                  </a:lnTo>
                  <a:lnTo>
                    <a:pt x="527" y="534"/>
                  </a:lnTo>
                  <a:lnTo>
                    <a:pt x="528" y="530"/>
                  </a:lnTo>
                  <a:lnTo>
                    <a:pt x="527" y="524"/>
                  </a:lnTo>
                  <a:lnTo>
                    <a:pt x="526" y="520"/>
                  </a:lnTo>
                  <a:lnTo>
                    <a:pt x="524" y="515"/>
                  </a:lnTo>
                  <a:lnTo>
                    <a:pt x="524" y="515"/>
                  </a:lnTo>
                  <a:lnTo>
                    <a:pt x="509" y="492"/>
                  </a:lnTo>
                  <a:lnTo>
                    <a:pt x="494" y="467"/>
                  </a:lnTo>
                  <a:lnTo>
                    <a:pt x="482" y="443"/>
                  </a:lnTo>
                  <a:lnTo>
                    <a:pt x="472" y="418"/>
                  </a:lnTo>
                  <a:lnTo>
                    <a:pt x="462" y="393"/>
                  </a:lnTo>
                  <a:lnTo>
                    <a:pt x="454" y="367"/>
                  </a:lnTo>
                  <a:lnTo>
                    <a:pt x="446" y="341"/>
                  </a:lnTo>
                  <a:lnTo>
                    <a:pt x="440" y="314"/>
                  </a:lnTo>
                  <a:lnTo>
                    <a:pt x="440" y="314"/>
                  </a:lnTo>
                  <a:lnTo>
                    <a:pt x="434" y="286"/>
                  </a:lnTo>
                  <a:lnTo>
                    <a:pt x="430" y="259"/>
                  </a:lnTo>
                  <a:lnTo>
                    <a:pt x="428" y="231"/>
                  </a:lnTo>
                  <a:lnTo>
                    <a:pt x="426" y="203"/>
                  </a:lnTo>
                  <a:lnTo>
                    <a:pt x="423" y="145"/>
                  </a:lnTo>
                  <a:lnTo>
                    <a:pt x="423" y="85"/>
                  </a:lnTo>
                  <a:lnTo>
                    <a:pt x="423" y="85"/>
                  </a:lnTo>
                  <a:lnTo>
                    <a:pt x="422" y="82"/>
                  </a:lnTo>
                  <a:lnTo>
                    <a:pt x="419" y="77"/>
                  </a:lnTo>
                  <a:lnTo>
                    <a:pt x="418" y="72"/>
                  </a:lnTo>
                  <a:lnTo>
                    <a:pt x="415" y="68"/>
                  </a:lnTo>
                  <a:lnTo>
                    <a:pt x="412" y="66"/>
                  </a:lnTo>
                  <a:lnTo>
                    <a:pt x="407" y="63"/>
                  </a:lnTo>
                  <a:lnTo>
                    <a:pt x="402" y="62"/>
                  </a:lnTo>
                  <a:lnTo>
                    <a:pt x="397" y="61"/>
                  </a:lnTo>
                  <a:lnTo>
                    <a:pt x="397" y="61"/>
                  </a:lnTo>
                  <a:lnTo>
                    <a:pt x="393" y="62"/>
                  </a:lnTo>
                  <a:lnTo>
                    <a:pt x="388" y="63"/>
                  </a:lnTo>
                  <a:lnTo>
                    <a:pt x="383" y="64"/>
                  </a:lnTo>
                  <a:lnTo>
                    <a:pt x="380" y="68"/>
                  </a:lnTo>
                  <a:lnTo>
                    <a:pt x="377" y="71"/>
                  </a:lnTo>
                  <a:lnTo>
                    <a:pt x="375" y="77"/>
                  </a:lnTo>
                  <a:lnTo>
                    <a:pt x="372" y="80"/>
                  </a:lnTo>
                  <a:lnTo>
                    <a:pt x="372" y="85"/>
                  </a:lnTo>
                  <a:lnTo>
                    <a:pt x="372" y="85"/>
                  </a:lnTo>
                  <a:close/>
                </a:path>
              </a:pathLst>
            </a:custGeom>
            <a:solidFill>
              <a:srgbClr val="0063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8" name="textbox 78"/>
          <p:cNvSpPr/>
          <p:nvPr/>
        </p:nvSpPr>
        <p:spPr>
          <a:xfrm>
            <a:off x="5926023" y="5337016"/>
            <a:ext cx="4215129" cy="641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文化以偶像为核心，向外辐射出粉丝自发组成</a:t>
            </a:r>
            <a:endParaRPr lang="Microsoft YaHei" altLang="Microsoft YaHei" sz="1500"/>
          </a:p>
          <a:p>
            <a:pPr marL="593153" algn="l" rtl="0" eaLnBrk="0">
              <a:lnSpc>
                <a:spcPts val="3365"/>
              </a:lnSpc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的应援会、后援会、反黑站等集合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9" name="textbox 79"/>
          <p:cNvSpPr/>
          <p:nvPr/>
        </p:nvSpPr>
        <p:spPr>
          <a:xfrm>
            <a:off x="5926023" y="3847972"/>
            <a:ext cx="4215129" cy="640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是与粉丝群体相关的网络用语，也是粉丝的圈</a:t>
            </a:r>
            <a:endParaRPr lang="Microsoft YaHei" altLang="Microsoft YaHei" sz="1500"/>
          </a:p>
          <a:p>
            <a:pPr marL="1157795" algn="l" rtl="0" eaLnBrk="0">
              <a:lnSpc>
                <a:spcPts val="3353"/>
              </a:lnSpc>
            </a:pP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子、粉丝群体的简称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0" name="textbox 80"/>
          <p:cNvSpPr/>
          <p:nvPr/>
        </p:nvSpPr>
        <p:spPr>
          <a:xfrm>
            <a:off x="5784436" y="1687162"/>
            <a:ext cx="4496434" cy="623569"/>
          </a:xfrm>
          <a:prstGeom prst="rect">
            <a:avLst/>
          </a:prstGeom>
          <a:solidFill>
            <a:srgbClr val="0084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sp>
        <p:nvSpPr>
          <p:cNvPr id="81" name="textbox 81"/>
          <p:cNvSpPr/>
          <p:nvPr/>
        </p:nvSpPr>
        <p:spPr>
          <a:xfrm>
            <a:off x="5784436" y="3120755"/>
            <a:ext cx="4496434" cy="623569"/>
          </a:xfrm>
          <a:prstGeom prst="rect">
            <a:avLst/>
          </a:prstGeom>
          <a:solidFill>
            <a:srgbClr val="00428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000"/>
          </a:p>
        </p:txBody>
      </p:sp>
      <p:sp>
        <p:nvSpPr>
          <p:cNvPr id="82" name="textbox 82"/>
          <p:cNvSpPr/>
          <p:nvPr/>
        </p:nvSpPr>
        <p:spPr>
          <a:xfrm>
            <a:off x="5784436" y="4609991"/>
            <a:ext cx="4496434" cy="623569"/>
          </a:xfrm>
          <a:prstGeom prst="rect">
            <a:avLst/>
          </a:prstGeom>
          <a:solidFill>
            <a:srgbClr val="0084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99245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000"/>
          </a:p>
        </p:txBody>
      </p:sp>
      <p:sp>
        <p:nvSpPr>
          <p:cNvPr id="83" name="textbox 83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041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饭圈文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化的定义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4" name="textbox 104"/>
          <p:cNvSpPr/>
          <p:nvPr/>
        </p:nvSpPr>
        <p:spPr>
          <a:xfrm>
            <a:off x="5926023" y="2395329"/>
            <a:ext cx="4215129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文化是指一群粉丝组成的组织和团体，自发地</a:t>
            </a:r>
            <a:endParaRPr lang="Microsoft YaHei" altLang="Microsoft YaHei" sz="1500"/>
          </a:p>
        </p:txBody>
      </p:sp>
      <p:sp>
        <p:nvSpPr>
          <p:cNvPr id="105" name="textbox 105"/>
          <p:cNvSpPr/>
          <p:nvPr/>
        </p:nvSpPr>
        <p:spPr>
          <a:xfrm>
            <a:off x="7165035" y="2822812"/>
            <a:ext cx="1701164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5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给偶像助威或宣传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07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textbox 108"/>
            <p:cNvSpPr/>
            <p:nvPr/>
          </p:nvSpPr>
          <p:spPr>
            <a:xfrm>
              <a:off x="372982" y="374813"/>
              <a:ext cx="2689225" cy="22739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636"/>
                </a:lnSpc>
              </a:pPr>
              <a:endParaRPr lang="Arial" altLang="Arial" sz="100"/>
            </a:p>
            <a:p>
              <a:pPr marL="1086322" algn="l" rtl="0" eaLnBrk="0">
                <a:lnSpc>
                  <a:spcPct val="92000"/>
                </a:lnSpc>
              </a:pP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革</a:t>
              </a:r>
              <a:endParaRPr lang="Microsoft YaHei" altLang="Microsoft YaHei" sz="23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3271" indent="-571" algn="l" rtl="0" eaLnBrk="0">
                <a:lnSpc>
                  <a:spcPct val="150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，随着娱乐产业的不断变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革和粉丝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文化的深入发展，饭圈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文化也在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不断变化和演进，呈现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出更加多元化和复杂化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的特点。</a:t>
              </a:r>
              <a:endParaRPr lang="Microsoft YaHei" altLang="Microsoft YaHei" sz="1500"/>
            </a:p>
          </p:txBody>
        </p:sp>
        <p:pic>
          <p:nvPicPr>
            <p:cNvPr id="109" name="picture 10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10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5196FF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textbox 111"/>
            <p:cNvSpPr/>
            <p:nvPr/>
          </p:nvSpPr>
          <p:spPr>
            <a:xfrm>
              <a:off x="371267" y="385824"/>
              <a:ext cx="2844800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380"/>
                </a:lnSpc>
              </a:pPr>
              <a:endParaRPr lang="Arial" altLang="Arial" sz="100"/>
            </a:p>
            <a:p>
              <a:pPr marL="1107445" algn="l" rtl="0" eaLnBrk="0">
                <a:lnSpc>
                  <a:spcPct val="92000"/>
                </a:lnSpc>
              </a:pP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源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151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饭圈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文化最初起源于日韩，后来 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随着中国娱乐产业的不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断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发展，  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饭圈文化也逐渐在中国生根发芽。</a:t>
              </a:r>
              <a:endParaRPr lang="Microsoft YaHei" altLang="Microsoft YaHei" sz="1500"/>
            </a:p>
          </p:txBody>
        </p:sp>
        <p:pic>
          <p:nvPicPr>
            <p:cNvPr id="112" name="picture 11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113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5196FF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textbox 114"/>
            <p:cNvSpPr/>
            <p:nvPr/>
          </p:nvSpPr>
          <p:spPr>
            <a:xfrm>
              <a:off x="372600" y="400083"/>
              <a:ext cx="2689860" cy="22485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446"/>
                </a:lnSpc>
              </a:pPr>
              <a:endParaRPr lang="Arial" altLang="Arial" sz="100"/>
            </a:p>
            <a:p>
              <a:pPr marL="1105990" algn="l" rtl="0" eaLnBrk="0">
                <a:lnSpc>
                  <a:spcPct val="92000"/>
                </a:lnSpc>
              </a:pP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</a:t>
              </a:r>
              <a:endParaRPr lang="Microsoft YaHei" altLang="Microsoft YaHei" sz="23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8572" algn="l" rtl="0" eaLnBrk="0">
                <a:lnSpc>
                  <a:spcPct val="150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随着社交媒体的普及和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粉丝群体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的扩大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，饭圈文化逐渐从线下扩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展到线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上，形成了独特的网络饭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圈文化现象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15" name="picture 11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116" name="textbox 116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041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饭圈文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化的起源和发展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" name="textbox 138"/>
          <p:cNvSpPr/>
          <p:nvPr/>
        </p:nvSpPr>
        <p:spPr>
          <a:xfrm>
            <a:off x="1216169" y="1580026"/>
            <a:ext cx="3606800" cy="1331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04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组织化程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度高</a:t>
            </a:r>
            <a:endParaRPr lang="Microsoft YaHei" altLang="Microsoft YaHei" sz="23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内部有着明确的分工和协作机制，粉</a:t>
            </a:r>
            <a:endParaRPr lang="Microsoft YaHei" altLang="Microsoft YaHei" sz="1500"/>
          </a:p>
          <a:p>
            <a:pPr algn="l" rtl="0" eaLnBrk="0">
              <a:lnSpc>
                <a:spcPct val="109000"/>
              </a:lnSpc>
            </a:pPr>
            <a:endParaRPr lang="Arial" altLang="Arial" sz="400"/>
          </a:p>
          <a:p>
            <a:pPr marL="3062985" indent="-3047427" algn="l" rtl="0" eaLnBrk="0">
              <a:lnSpc>
                <a:spcPct val="116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丝之间各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司其职，共同为偶像的发展贡献   </a:t>
            </a:r>
            <a:r>
              <a:rPr sz="12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力量</a:t>
            </a:r>
            <a:r>
              <a:rPr sz="12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39" name="textbox 139"/>
          <p:cNvSpPr/>
          <p:nvPr/>
        </p:nvSpPr>
        <p:spPr>
          <a:xfrm>
            <a:off x="8379171" y="1536141"/>
            <a:ext cx="3453129" cy="1308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44"/>
              </a:lnSpc>
            </a:pPr>
            <a:endParaRPr lang="Arial" altLang="Arial" sz="100"/>
          </a:p>
          <a:p>
            <a:pPr marL="155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社交属性突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800"/>
          </a:p>
          <a:p>
            <a:pPr algn="l" rtl="0" eaLnBrk="0">
              <a:lnSpc>
                <a:spcPct val="6406"/>
              </a:lnSpc>
            </a:pPr>
            <a:endParaRPr lang="Arial" altLang="Arial" sz="100"/>
          </a:p>
          <a:p>
            <a:pPr marL="12700" indent="381" algn="l" rtl="0" eaLnBrk="0">
              <a:lnSpc>
                <a:spcPct val="12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文化具有很强的社交属性，粉丝之间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社交媒体等渠道进行交流和互动，形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成了独特的社交网络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0" name="textbox 140"/>
          <p:cNvSpPr/>
          <p:nvPr/>
        </p:nvSpPr>
        <p:spPr>
          <a:xfrm>
            <a:off x="607738" y="4027551"/>
            <a:ext cx="3035300" cy="1305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92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凝聚力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</a:t>
            </a:r>
            <a:endParaRPr lang="Microsoft YaHei" altLang="Microsoft YaHei" sz="2300"/>
          </a:p>
          <a:p>
            <a:pPr marL="12700" algn="l" rtl="0" eaLnBrk="0">
              <a:lnSpc>
                <a:spcPct val="91000"/>
              </a:lnSpc>
              <a:spcBef>
                <a:spcPts val="159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内部的粉丝之间有着强烈的认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1536890" indent="-1510093" algn="l" rtl="0" eaLnBrk="0">
              <a:lnSpc>
                <a:spcPct val="105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同感和归属感，彼此之间形成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了紧   </a:t>
            </a:r>
            <a:r>
              <a:rPr sz="150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密的联系和互动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1" name="textbox 141"/>
          <p:cNvSpPr/>
          <p:nvPr/>
        </p:nvSpPr>
        <p:spPr>
          <a:xfrm>
            <a:off x="7125220" y="3956399"/>
            <a:ext cx="3453129" cy="1035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5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情感投入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14928" indent="-1523" algn="l" rtl="0" eaLnBrk="0">
              <a:lnSpc>
                <a:spcPct val="122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对偶像的情感投入度非常高，他们愿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意为偶像付出时间、精力和金钱等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持。</a:t>
            </a:r>
            <a:endParaRPr lang="Microsoft YaHei" altLang="Microsoft YaHei" sz="15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3808907" y="3685961"/>
            <a:ext cx="1035748" cy="1913761"/>
            <a:chExt cx="1035748" cy="1913761"/>
          </a:xfrm>
        </p:grpSpPr>
        <p:sp>
          <p:nvSpPr>
            <p:cNvPr id="142" name="path"/>
            <p:cNvSpPr/>
            <p:nvPr/>
          </p:nvSpPr>
          <p:spPr>
            <a:xfrm>
              <a:off x="78289" y="0"/>
              <a:ext cx="957458" cy="1913761"/>
            </a:xfrm>
            <a:custGeom>
              <a:rect l="0" t="0" r="0" b="0"/>
              <a:pathLst>
                <a:path w="1507" h="3013">
                  <a:moveTo>
                    <a:pt x="0" y="2960"/>
                  </a:moveTo>
                  <a:lnTo>
                    <a:pt x="0" y="2644"/>
                  </a:lnTo>
                  <a:lnTo>
                    <a:pt x="0" y="2644"/>
                  </a:lnTo>
                  <a:cubicBezTo>
                    <a:pt x="0" y="2616"/>
                    <a:pt x="22" y="2593"/>
                    <a:pt x="50" y="2592"/>
                  </a:cubicBezTo>
                  <a:lnTo>
                    <a:pt x="50" y="2592"/>
                  </a:lnTo>
                  <a:cubicBezTo>
                    <a:pt x="626" y="2566"/>
                    <a:pt x="1087" y="2089"/>
                    <a:pt x="1087" y="1506"/>
                  </a:cubicBezTo>
                  <a:lnTo>
                    <a:pt x="1087" y="1506"/>
                  </a:lnTo>
                  <a:cubicBezTo>
                    <a:pt x="1087" y="924"/>
                    <a:pt x="626" y="447"/>
                    <a:pt x="50" y="421"/>
                  </a:cubicBezTo>
                  <a:lnTo>
                    <a:pt x="50" y="421"/>
                  </a:lnTo>
                  <a:cubicBezTo>
                    <a:pt x="22" y="420"/>
                    <a:pt x="0" y="397"/>
                    <a:pt x="0" y="368"/>
                  </a:cubicBezTo>
                  <a:lnTo>
                    <a:pt x="0" y="368"/>
                  </a:lnTo>
                  <a:lnTo>
                    <a:pt x="0" y="53"/>
                  </a:lnTo>
                  <a:lnTo>
                    <a:pt x="0" y="53"/>
                  </a:lnTo>
                  <a:cubicBezTo>
                    <a:pt x="0" y="23"/>
                    <a:pt x="24" y="0"/>
                    <a:pt x="54" y="1"/>
                  </a:cubicBezTo>
                  <a:lnTo>
                    <a:pt x="54" y="1"/>
                  </a:lnTo>
                  <a:cubicBezTo>
                    <a:pt x="860" y="29"/>
                    <a:pt x="1507" y="694"/>
                    <a:pt x="1507" y="1506"/>
                  </a:cubicBezTo>
                  <a:lnTo>
                    <a:pt x="1507" y="1506"/>
                  </a:lnTo>
                  <a:cubicBezTo>
                    <a:pt x="1507" y="2319"/>
                    <a:pt x="860" y="2984"/>
                    <a:pt x="54" y="3012"/>
                  </a:cubicBezTo>
                  <a:lnTo>
                    <a:pt x="54" y="3012"/>
                  </a:lnTo>
                  <a:cubicBezTo>
                    <a:pt x="24" y="3013"/>
                    <a:pt x="0" y="2989"/>
                    <a:pt x="0" y="2960"/>
                  </a:cubicBez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textbox 143"/>
            <p:cNvSpPr/>
            <p:nvPr/>
          </p:nvSpPr>
          <p:spPr>
            <a:xfrm>
              <a:off x="-12700" y="-12700"/>
              <a:ext cx="1061719" cy="21316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84000"/>
                </a:lnSpc>
                <a:spcBef>
                  <a:spcPts val="7"/>
                </a:spcBef>
              </a:pPr>
              <a:r>
                <a:rPr sz="6300" spc="260">
                  <a:ln w="190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</a:t>
              </a:r>
              <a:endParaRPr lang="Microsoft YaHei" altLang="Microsoft YaHei" sz="6300"/>
            </a:p>
          </p:txBody>
        </p:sp>
      </p:grpSp>
      <p:sp>
        <p:nvSpPr>
          <p:cNvPr id="144" name="textbox 144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4"/>
              </a:spcBef>
              <a:tabLst>
                <a:tab pos="78041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饭圈文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化的主要特点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973116" y="2946163"/>
            <a:ext cx="957459" cy="1913762"/>
            <a:chExt cx="957459" cy="1913762"/>
          </a:xfrm>
        </p:grpSpPr>
        <p:sp>
          <p:nvSpPr>
            <p:cNvPr id="165" name="path"/>
            <p:cNvSpPr/>
            <p:nvPr/>
          </p:nvSpPr>
          <p:spPr>
            <a:xfrm>
              <a:off x="0" y="0"/>
              <a:ext cx="957459" cy="1913762"/>
            </a:xfrm>
            <a:custGeom>
              <a:rect l="0" t="0" r="0" b="0"/>
              <a:pathLst>
                <a:path w="1507" h="3013">
                  <a:moveTo>
                    <a:pt x="0" y="2960"/>
                  </a:moveTo>
                  <a:lnTo>
                    <a:pt x="0" y="2644"/>
                  </a:lnTo>
                  <a:lnTo>
                    <a:pt x="0" y="2644"/>
                  </a:lnTo>
                  <a:cubicBezTo>
                    <a:pt x="0" y="2616"/>
                    <a:pt x="22" y="2593"/>
                    <a:pt x="50" y="2592"/>
                  </a:cubicBezTo>
                  <a:lnTo>
                    <a:pt x="50" y="2592"/>
                  </a:lnTo>
                  <a:cubicBezTo>
                    <a:pt x="626" y="2566"/>
                    <a:pt x="1087" y="2089"/>
                    <a:pt x="1087" y="1506"/>
                  </a:cubicBezTo>
                  <a:lnTo>
                    <a:pt x="1087" y="1506"/>
                  </a:lnTo>
                  <a:cubicBezTo>
                    <a:pt x="1087" y="924"/>
                    <a:pt x="626" y="447"/>
                    <a:pt x="50" y="421"/>
                  </a:cubicBezTo>
                  <a:lnTo>
                    <a:pt x="50" y="421"/>
                  </a:lnTo>
                  <a:cubicBezTo>
                    <a:pt x="22" y="420"/>
                    <a:pt x="0" y="397"/>
                    <a:pt x="0" y="368"/>
                  </a:cubicBezTo>
                  <a:lnTo>
                    <a:pt x="0" y="368"/>
                  </a:lnTo>
                  <a:lnTo>
                    <a:pt x="0" y="53"/>
                  </a:lnTo>
                  <a:lnTo>
                    <a:pt x="0" y="53"/>
                  </a:lnTo>
                  <a:cubicBezTo>
                    <a:pt x="0" y="23"/>
                    <a:pt x="24" y="0"/>
                    <a:pt x="54" y="1"/>
                  </a:cubicBezTo>
                  <a:lnTo>
                    <a:pt x="54" y="1"/>
                  </a:lnTo>
                  <a:cubicBezTo>
                    <a:pt x="860" y="29"/>
                    <a:pt x="1507" y="694"/>
                    <a:pt x="1507" y="1506"/>
                  </a:cubicBezTo>
                  <a:lnTo>
                    <a:pt x="1507" y="1506"/>
                  </a:lnTo>
                  <a:cubicBezTo>
                    <a:pt x="1507" y="2319"/>
                    <a:pt x="860" y="2984"/>
                    <a:pt x="54" y="3012"/>
                  </a:cubicBezTo>
                  <a:lnTo>
                    <a:pt x="54" y="3012"/>
                  </a:lnTo>
                  <a:cubicBezTo>
                    <a:pt x="24" y="3013"/>
                    <a:pt x="0" y="2989"/>
                    <a:pt x="0" y="2960"/>
                  </a:cubicBez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textbox 166"/>
            <p:cNvSpPr/>
            <p:nvPr/>
          </p:nvSpPr>
          <p:spPr>
            <a:xfrm>
              <a:off x="-12700" y="-12700"/>
              <a:ext cx="982980" cy="21316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299"/>
                </a:lnSpc>
              </a:pPr>
              <a:endParaRPr lang="Arial" altLang="Arial" sz="100"/>
            </a:p>
            <a:p>
              <a:pPr marL="68147" algn="l" rtl="0" eaLnBrk="0">
                <a:lnSpc>
                  <a:spcPct val="84000"/>
                </a:lnSpc>
              </a:pPr>
              <a:r>
                <a:rPr sz="6300" spc="0">
                  <a:ln w="190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</a:t>
              </a:r>
              <a:endParaRPr lang="Microsoft YaHei" altLang="Microsoft YaHei" sz="6300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7175868" y="1575143"/>
            <a:ext cx="957459" cy="1913761"/>
            <a:chExt cx="957459" cy="1913761"/>
          </a:xfrm>
        </p:grpSpPr>
        <p:sp>
          <p:nvSpPr>
            <p:cNvPr id="167" name="path"/>
            <p:cNvSpPr/>
            <p:nvPr/>
          </p:nvSpPr>
          <p:spPr>
            <a:xfrm>
              <a:off x="0" y="0"/>
              <a:ext cx="957459" cy="1913761"/>
            </a:xfrm>
            <a:custGeom>
              <a:rect l="0" t="0" r="0" b="0"/>
              <a:pathLst>
                <a:path w="1507" h="3013">
                  <a:moveTo>
                    <a:pt x="0" y="2960"/>
                  </a:moveTo>
                  <a:lnTo>
                    <a:pt x="0" y="2644"/>
                  </a:lnTo>
                  <a:lnTo>
                    <a:pt x="0" y="2644"/>
                  </a:lnTo>
                  <a:cubicBezTo>
                    <a:pt x="0" y="2616"/>
                    <a:pt x="22" y="2593"/>
                    <a:pt x="50" y="2592"/>
                  </a:cubicBezTo>
                  <a:lnTo>
                    <a:pt x="50" y="2592"/>
                  </a:lnTo>
                  <a:cubicBezTo>
                    <a:pt x="626" y="2566"/>
                    <a:pt x="1087" y="2089"/>
                    <a:pt x="1087" y="1506"/>
                  </a:cubicBezTo>
                  <a:lnTo>
                    <a:pt x="1087" y="1506"/>
                  </a:lnTo>
                  <a:cubicBezTo>
                    <a:pt x="1087" y="924"/>
                    <a:pt x="626" y="447"/>
                    <a:pt x="50" y="421"/>
                  </a:cubicBezTo>
                  <a:lnTo>
                    <a:pt x="50" y="421"/>
                  </a:lnTo>
                  <a:cubicBezTo>
                    <a:pt x="22" y="420"/>
                    <a:pt x="0" y="397"/>
                    <a:pt x="0" y="368"/>
                  </a:cubicBezTo>
                  <a:lnTo>
                    <a:pt x="0" y="368"/>
                  </a:lnTo>
                  <a:lnTo>
                    <a:pt x="0" y="53"/>
                  </a:lnTo>
                  <a:lnTo>
                    <a:pt x="0" y="53"/>
                  </a:lnTo>
                  <a:cubicBezTo>
                    <a:pt x="0" y="23"/>
                    <a:pt x="24" y="0"/>
                    <a:pt x="54" y="1"/>
                  </a:cubicBezTo>
                  <a:lnTo>
                    <a:pt x="54" y="1"/>
                  </a:lnTo>
                  <a:cubicBezTo>
                    <a:pt x="860" y="29"/>
                    <a:pt x="1507" y="694"/>
                    <a:pt x="1507" y="1506"/>
                  </a:cubicBezTo>
                  <a:lnTo>
                    <a:pt x="1507" y="1506"/>
                  </a:lnTo>
                  <a:cubicBezTo>
                    <a:pt x="1507" y="2319"/>
                    <a:pt x="860" y="2984"/>
                    <a:pt x="54" y="3012"/>
                  </a:cubicBezTo>
                  <a:lnTo>
                    <a:pt x="54" y="3012"/>
                  </a:lnTo>
                  <a:cubicBezTo>
                    <a:pt x="24" y="3013"/>
                    <a:pt x="0" y="2989"/>
                    <a:pt x="0" y="2960"/>
                  </a:cubicBez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textbox 168"/>
            <p:cNvSpPr/>
            <p:nvPr/>
          </p:nvSpPr>
          <p:spPr>
            <a:xfrm>
              <a:off x="-12700" y="-12700"/>
              <a:ext cx="982980" cy="21316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marL="42588" algn="l" rtl="0" eaLnBrk="0">
                <a:lnSpc>
                  <a:spcPct val="84000"/>
                </a:lnSpc>
                <a:spcBef>
                  <a:spcPts val="7"/>
                </a:spcBef>
              </a:pPr>
              <a:r>
                <a:rPr sz="6300" spc="0">
                  <a:ln w="190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</a:t>
              </a:r>
              <a:endParaRPr lang="Microsoft YaHei" altLang="Microsoft YaHei" sz="63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6064389" y="2293221"/>
            <a:ext cx="957458" cy="1913761"/>
            <a:chExt cx="957458" cy="1913761"/>
          </a:xfrm>
        </p:grpSpPr>
        <p:sp>
          <p:nvSpPr>
            <p:cNvPr id="169" name="path"/>
            <p:cNvSpPr/>
            <p:nvPr/>
          </p:nvSpPr>
          <p:spPr>
            <a:xfrm>
              <a:off x="0" y="0"/>
              <a:ext cx="957458" cy="1913761"/>
            </a:xfrm>
            <a:custGeom>
              <a:rect l="0" t="0" r="0" b="0"/>
              <a:pathLst>
                <a:path w="1507" h="3013">
                  <a:moveTo>
                    <a:pt x="0" y="2960"/>
                  </a:moveTo>
                  <a:lnTo>
                    <a:pt x="0" y="2644"/>
                  </a:lnTo>
                  <a:lnTo>
                    <a:pt x="0" y="2644"/>
                  </a:lnTo>
                  <a:cubicBezTo>
                    <a:pt x="0" y="2616"/>
                    <a:pt x="22" y="2593"/>
                    <a:pt x="50" y="2592"/>
                  </a:cubicBezTo>
                  <a:lnTo>
                    <a:pt x="50" y="2592"/>
                  </a:lnTo>
                  <a:cubicBezTo>
                    <a:pt x="626" y="2566"/>
                    <a:pt x="1087" y="2089"/>
                    <a:pt x="1087" y="1506"/>
                  </a:cubicBezTo>
                  <a:lnTo>
                    <a:pt x="1087" y="1506"/>
                  </a:lnTo>
                  <a:cubicBezTo>
                    <a:pt x="1087" y="924"/>
                    <a:pt x="626" y="447"/>
                    <a:pt x="50" y="421"/>
                  </a:cubicBezTo>
                  <a:lnTo>
                    <a:pt x="50" y="421"/>
                  </a:lnTo>
                  <a:cubicBezTo>
                    <a:pt x="22" y="420"/>
                    <a:pt x="0" y="397"/>
                    <a:pt x="0" y="368"/>
                  </a:cubicBezTo>
                  <a:lnTo>
                    <a:pt x="0" y="368"/>
                  </a:lnTo>
                  <a:lnTo>
                    <a:pt x="0" y="53"/>
                  </a:lnTo>
                  <a:lnTo>
                    <a:pt x="0" y="53"/>
                  </a:lnTo>
                  <a:cubicBezTo>
                    <a:pt x="0" y="23"/>
                    <a:pt x="24" y="0"/>
                    <a:pt x="54" y="1"/>
                  </a:cubicBezTo>
                  <a:lnTo>
                    <a:pt x="54" y="1"/>
                  </a:lnTo>
                  <a:cubicBezTo>
                    <a:pt x="860" y="29"/>
                    <a:pt x="1507" y="694"/>
                    <a:pt x="1507" y="1506"/>
                  </a:cubicBezTo>
                  <a:lnTo>
                    <a:pt x="1507" y="1506"/>
                  </a:lnTo>
                  <a:cubicBezTo>
                    <a:pt x="1507" y="2319"/>
                    <a:pt x="860" y="2984"/>
                    <a:pt x="54" y="3012"/>
                  </a:cubicBezTo>
                  <a:lnTo>
                    <a:pt x="54" y="3012"/>
                  </a:lnTo>
                  <a:cubicBezTo>
                    <a:pt x="24" y="3013"/>
                    <a:pt x="0" y="2989"/>
                    <a:pt x="0" y="2960"/>
                  </a:cubicBez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textbox 170"/>
            <p:cNvSpPr/>
            <p:nvPr/>
          </p:nvSpPr>
          <p:spPr>
            <a:xfrm>
              <a:off x="-12700" y="-12700"/>
              <a:ext cx="982980" cy="21215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9078"/>
                </a:lnSpc>
              </a:pPr>
              <a:endParaRPr lang="Arial" altLang="Arial" sz="100"/>
            </a:p>
            <a:p>
              <a:pPr marL="25190" algn="l" rtl="0" eaLnBrk="0">
                <a:lnSpc>
                  <a:spcPct val="85000"/>
                </a:lnSpc>
              </a:pPr>
              <a:r>
                <a:rPr sz="6300" spc="0">
                  <a:ln w="190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</a:t>
              </a:r>
              <a:endParaRPr lang="Microsoft YaHei" altLang="Microsoft YaHei" sz="6300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7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2" name="textbox 172"/>
          <p:cNvSpPr/>
          <p:nvPr/>
        </p:nvSpPr>
        <p:spPr>
          <a:xfrm>
            <a:off x="4145543" y="3552468"/>
            <a:ext cx="3906520" cy="555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54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饭圈文化现象分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800"/>
          </a:p>
        </p:txBody>
      </p:sp>
      <p:sp>
        <p:nvSpPr>
          <p:cNvPr id="173" name="textbox 173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731629" y="1383702"/>
            <a:ext cx="10728737" cy="4157307"/>
            <a:chExt cx="10728737" cy="4157307"/>
          </a:xfrm>
        </p:grpSpPr>
        <p:sp>
          <p:nvSpPr>
            <p:cNvPr id="175" name="path"/>
            <p:cNvSpPr/>
            <p:nvPr/>
          </p:nvSpPr>
          <p:spPr>
            <a:xfrm>
              <a:off x="0" y="359028"/>
              <a:ext cx="3798276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28358" y="0"/>
              <a:ext cx="1133474" cy="1133475"/>
            </a:xfrm>
            <a:custGeom>
              <a:rect l="0" t="0" r="0" b="0"/>
              <a:pathLst>
                <a:path w="1784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4" y="399"/>
                    <a:pt x="1784" y="892"/>
                  </a:cubicBezTo>
                  <a:lnTo>
                    <a:pt x="1784" y="892"/>
                  </a:lnTo>
                  <a:cubicBezTo>
                    <a:pt x="1784" y="892"/>
                    <a:pt x="1784" y="892"/>
                    <a:pt x="1784" y="892"/>
                  </a:cubicBezTo>
                  <a:lnTo>
                    <a:pt x="1784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4F7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6930459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3465230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DCEA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2395034" y="66675"/>
              <a:ext cx="1000124" cy="1000125"/>
            </a:xfrm>
            <a:custGeom>
              <a:rect l="0" t="0" r="0" b="0"/>
              <a:pathLst>
                <a:path w="1574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4" y="352"/>
                    <a:pt x="1574" y="787"/>
                  </a:cubicBezTo>
                  <a:lnTo>
                    <a:pt x="1574" y="787"/>
                  </a:lnTo>
                  <a:cubicBezTo>
                    <a:pt x="1574" y="787"/>
                    <a:pt x="1574" y="787"/>
                    <a:pt x="1574" y="787"/>
                  </a:cubicBezTo>
                  <a:lnTo>
                    <a:pt x="1574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6069528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5" y="892"/>
                  </a:lnTo>
                  <a:lnTo>
                    <a:pt x="1785" y="892"/>
                  </a:lnTo>
                  <a:cubicBezTo>
                    <a:pt x="1785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4F7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6136203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5" y="787"/>
                  </a:lnTo>
                  <a:lnTo>
                    <a:pt x="1575" y="787"/>
                  </a:lnTo>
                  <a:cubicBezTo>
                    <a:pt x="1575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9506020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4F7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9572695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4" name="textbox 184"/>
          <p:cNvSpPr/>
          <p:nvPr/>
        </p:nvSpPr>
        <p:spPr>
          <a:xfrm>
            <a:off x="8340446" y="1754173"/>
            <a:ext cx="2764789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6425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14223" indent="-1523" algn="l" rtl="0" eaLnBrk="0">
              <a:lnSpc>
                <a:spcPct val="141000"/>
              </a:lnSpc>
              <a:spcBef>
                <a:spcPts val="1"/>
              </a:spcBef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粉丝群体涵盖不同职业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地域、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文化背景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的人群，呈现出多元化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的特点。</a:t>
            </a:r>
            <a:endParaRPr lang="Microsoft YaHei" altLang="Microsoft YaHei" sz="1500"/>
          </a:p>
        </p:txBody>
      </p:sp>
      <p:sp>
        <p:nvSpPr>
          <p:cNvPr id="185" name="textbox 185"/>
          <p:cNvSpPr/>
          <p:nvPr/>
        </p:nvSpPr>
        <p:spPr>
          <a:xfrm>
            <a:off x="1282679" y="1752420"/>
            <a:ext cx="2691764" cy="2859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59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7757" algn="l" rtl="0" eaLnBrk="0">
              <a:lnSpc>
                <a:spcPct val="91000"/>
              </a:lnSpc>
              <a:spcBef>
                <a:spcPts val="700"/>
              </a:spcBef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indent="571" algn="l" rtl="0" eaLnBrk="0">
              <a:lnSpc>
                <a:spcPct val="141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粉丝以年轻人为主，他们活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跃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在社交媒体上，对新事物接受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度高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6" name="textbox 186"/>
          <p:cNvSpPr/>
          <p:nvPr/>
        </p:nvSpPr>
        <p:spPr>
          <a:xfrm>
            <a:off x="4820832" y="1754173"/>
            <a:ext cx="2844800" cy="2537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4547" algn="l" rtl="0" eaLnBrk="0">
              <a:lnSpc>
                <a:spcPct val="92000"/>
              </a:lnSpc>
              <a:spcBef>
                <a:spcPts val="695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社群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12700" indent="190" algn="l" rtl="0" eaLnBrk="0">
              <a:lnSpc>
                <a:spcPct val="141000"/>
              </a:lnSpc>
              <a:spcBef>
                <a:spcPts val="1"/>
              </a:spcBef>
            </a:pPr>
            <a:r>
              <a:rPr sz="1500" spc="-3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粉丝通过社交媒体聚集</a:t>
            </a:r>
            <a:r>
              <a:rPr sz="1500" spc="-2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</a:t>
            </a:r>
            <a:r>
              <a:rPr sz="1500" spc="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一起，   </a:t>
            </a:r>
            <a:r>
              <a:rPr sz="1500" spc="-8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形成具有共同兴趣和目标的社</a:t>
            </a:r>
            <a:r>
              <a:rPr sz="1500" spc="-2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</a:t>
            </a:r>
            <a:r>
              <a:rPr sz="1500" spc="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7" name="textbox 187"/>
          <p:cNvSpPr/>
          <p:nvPr/>
        </p:nvSpPr>
        <p:spPr>
          <a:xfrm>
            <a:off x="442263" y="318468"/>
            <a:ext cx="4599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041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粉丝群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体的构成与特征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8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9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3776917" y="3720617"/>
            <a:ext cx="4640245" cy="1970675"/>
            <a:chExt cx="4640245" cy="1970675"/>
          </a:xfrm>
        </p:grpSpPr>
        <p:sp>
          <p:nvSpPr>
            <p:cNvPr id="211" name="path"/>
            <p:cNvSpPr/>
            <p:nvPr/>
          </p:nvSpPr>
          <p:spPr>
            <a:xfrm>
              <a:off x="1235349" y="0"/>
              <a:ext cx="2167466" cy="1834100"/>
            </a:xfrm>
            <a:custGeom>
              <a:rect l="0" t="0" r="0" b="0"/>
              <a:pathLst>
                <a:path w="3412" h="2888">
                  <a:moveTo>
                    <a:pt x="0" y="0"/>
                  </a:moveTo>
                  <a:lnTo>
                    <a:pt x="1706" y="2888"/>
                  </a:lnTo>
                  <a:lnTo>
                    <a:pt x="341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42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0" y="144395"/>
              <a:ext cx="4640245" cy="1826279"/>
            </a:xfrm>
            <a:custGeom>
              <a:rect l="0" t="0" r="0" b="0"/>
              <a:pathLst>
                <a:path w="7305" h="2876">
                  <a:moveTo>
                    <a:pt x="3894" y="2876"/>
                  </a:moveTo>
                  <a:lnTo>
                    <a:pt x="5600" y="0"/>
                  </a:lnTo>
                  <a:lnTo>
                    <a:pt x="7307" y="2876"/>
                  </a:lnTo>
                  <a:lnTo>
                    <a:pt x="3894" y="2876"/>
                  </a:lnTo>
                  <a:close/>
                </a:path>
                <a:path w="7305" h="2876">
                  <a:moveTo>
                    <a:pt x="0" y="2876"/>
                  </a:moveTo>
                  <a:lnTo>
                    <a:pt x="1706" y="0"/>
                  </a:lnTo>
                  <a:lnTo>
                    <a:pt x="3413" y="2876"/>
                  </a:lnTo>
                  <a:lnTo>
                    <a:pt x="0" y="28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1083732" y="762540"/>
              <a:ext cx="2484971" cy="887149"/>
            </a:xfrm>
            <a:custGeom>
              <a:rect l="0" t="0" r="0" b="0"/>
              <a:pathLst>
                <a:path w="3913" h="1397">
                  <a:moveTo>
                    <a:pt x="3627" y="921"/>
                  </a:moveTo>
                  <a:lnTo>
                    <a:pt x="3562" y="235"/>
                  </a:lnTo>
                  <a:lnTo>
                    <a:pt x="3419" y="472"/>
                  </a:lnTo>
                  <a:lnTo>
                    <a:pt x="3068" y="262"/>
                  </a:lnTo>
                  <a:lnTo>
                    <a:pt x="2782" y="737"/>
                  </a:lnTo>
                  <a:lnTo>
                    <a:pt x="3133" y="948"/>
                  </a:lnTo>
                  <a:lnTo>
                    <a:pt x="2991" y="1186"/>
                  </a:lnTo>
                  <a:lnTo>
                    <a:pt x="3627" y="921"/>
                  </a:lnTo>
                  <a:close/>
                </a:path>
                <a:path w="3913" h="1397">
                  <a:moveTo>
                    <a:pt x="280" y="892"/>
                  </a:moveTo>
                  <a:lnTo>
                    <a:pt x="914" y="1164"/>
                  </a:lnTo>
                  <a:lnTo>
                    <a:pt x="773" y="924"/>
                  </a:lnTo>
                  <a:lnTo>
                    <a:pt x="1127" y="717"/>
                  </a:lnTo>
                  <a:lnTo>
                    <a:pt x="847" y="239"/>
                  </a:lnTo>
                  <a:lnTo>
                    <a:pt x="493" y="446"/>
                  </a:lnTo>
                  <a:lnTo>
                    <a:pt x="353" y="206"/>
                  </a:lnTo>
                  <a:lnTo>
                    <a:pt x="280" y="892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4" name="path"/>
          <p:cNvSpPr/>
          <p:nvPr/>
        </p:nvSpPr>
        <p:spPr>
          <a:xfrm>
            <a:off x="5012267" y="1711093"/>
            <a:ext cx="2167466" cy="1826279"/>
          </a:xfrm>
          <a:custGeom>
            <a:rect l="0" t="0" r="0" b="0"/>
            <a:pathLst>
              <a:path w="3412" h="2876">
                <a:moveTo>
                  <a:pt x="0" y="2876"/>
                </a:moveTo>
                <a:lnTo>
                  <a:pt x="1706" y="0"/>
                </a:lnTo>
                <a:lnTo>
                  <a:pt x="3413" y="2876"/>
                </a:lnTo>
                <a:lnTo>
                  <a:pt x="0" y="287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5" name="textbox 215"/>
          <p:cNvSpPr/>
          <p:nvPr/>
        </p:nvSpPr>
        <p:spPr>
          <a:xfrm>
            <a:off x="7109334" y="1402681"/>
            <a:ext cx="3796029" cy="1368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91"/>
              </a:lnSpc>
            </a:pPr>
            <a:endParaRPr lang="Arial" altLang="Arial" sz="100"/>
          </a:p>
          <a:p>
            <a:pPr marL="1494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社交媒体互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3042" algn="l" rtl="0" eaLnBrk="0">
              <a:lnSpc>
                <a:spcPct val="94000"/>
              </a:lnSpc>
              <a:spcBef>
                <a:spcPts val="39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粉丝通过社交媒体与偶像互动，分享偶像的动态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作品，增加了偶像的曝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光度和影响力。</a:t>
            </a:r>
            <a:endParaRPr lang="Microsoft YaHei" altLang="Microsoft YaHei" sz="1300"/>
          </a:p>
        </p:txBody>
      </p:sp>
      <p:sp>
        <p:nvSpPr>
          <p:cNvPr id="216" name="textbox 216"/>
          <p:cNvSpPr/>
          <p:nvPr/>
        </p:nvSpPr>
        <p:spPr>
          <a:xfrm>
            <a:off x="892244" y="331596"/>
            <a:ext cx="4149725" cy="487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78294" algn="l" rtl="0" eaLnBrk="0">
              <a:lnSpc>
                <a:spcPct val="91000"/>
              </a:lnSpc>
              <a:spcBef>
                <a:spcPts val="2"/>
              </a:spcBef>
              <a:tabLst>
                <a:tab pos="33083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粉丝行为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的特点与影响</a:t>
            </a:r>
            <a:endParaRPr lang="Microsoft YaHei" altLang="Microsoft YaHei" sz="3000"/>
          </a:p>
        </p:txBody>
      </p:sp>
      <p:sp>
        <p:nvSpPr>
          <p:cNvPr id="217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0084FF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8" name="textbox 218"/>
          <p:cNvSpPr/>
          <p:nvPr/>
        </p:nvSpPr>
        <p:spPr>
          <a:xfrm>
            <a:off x="982359" y="3426669"/>
            <a:ext cx="341947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2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粉丝对偶像的狂热追捧是饭圈文化的显著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endParaRPr lang="Microsoft YaHei" altLang="Microsoft YaHei" sz="1300"/>
          </a:p>
          <a:p>
            <a:pPr marL="13214" algn="l" rtl="0" eaLnBrk="0">
              <a:lnSpc>
                <a:spcPts val="2432"/>
              </a:lnSpc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点，他们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愿意为偶像付出时间、金钱和精力。</a:t>
            </a:r>
            <a:endParaRPr lang="Microsoft YaHei" altLang="Microsoft YaHei" sz="1300"/>
          </a:p>
        </p:txBody>
      </p:sp>
      <p:sp>
        <p:nvSpPr>
          <p:cNvPr id="219" name="textbox 219"/>
          <p:cNvSpPr/>
          <p:nvPr/>
        </p:nvSpPr>
        <p:spPr>
          <a:xfrm>
            <a:off x="8254879" y="4632788"/>
            <a:ext cx="3281045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3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粉丝的消费行为对娱乐产业和偶像经济产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9387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了重要影响，推动了相关产业的发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展。</a:t>
            </a:r>
            <a:endParaRPr lang="Microsoft YaHei" altLang="Microsoft YaHei" sz="1300"/>
          </a:p>
        </p:txBody>
      </p:sp>
      <p:sp>
        <p:nvSpPr>
          <p:cNvPr id="220" name="path"/>
          <p:cNvSpPr/>
          <p:nvPr/>
        </p:nvSpPr>
        <p:spPr>
          <a:xfrm>
            <a:off x="5786411" y="4041306"/>
            <a:ext cx="661803" cy="579077"/>
          </a:xfrm>
          <a:custGeom>
            <a:rect l="0" t="0" r="0" b="0"/>
            <a:pathLst>
              <a:path w="1042" h="911">
                <a:moveTo>
                  <a:pt x="0" y="651"/>
                </a:moveTo>
                <a:lnTo>
                  <a:pt x="521" y="781"/>
                </a:lnTo>
                <a:lnTo>
                  <a:pt x="1042" y="651"/>
                </a:lnTo>
                <a:lnTo>
                  <a:pt x="1042" y="781"/>
                </a:lnTo>
                <a:lnTo>
                  <a:pt x="521" y="911"/>
                </a:lnTo>
                <a:lnTo>
                  <a:pt x="0" y="781"/>
                </a:lnTo>
                <a:lnTo>
                  <a:pt x="0" y="651"/>
                </a:lnTo>
                <a:close/>
                <a:moveTo>
                  <a:pt x="0" y="390"/>
                </a:moveTo>
                <a:lnTo>
                  <a:pt x="521" y="521"/>
                </a:lnTo>
                <a:lnTo>
                  <a:pt x="1042" y="390"/>
                </a:lnTo>
                <a:lnTo>
                  <a:pt x="1042" y="521"/>
                </a:lnTo>
                <a:lnTo>
                  <a:pt x="521" y="651"/>
                </a:lnTo>
                <a:lnTo>
                  <a:pt x="0" y="521"/>
                </a:lnTo>
                <a:lnTo>
                  <a:pt x="0" y="390"/>
                </a:lnTo>
                <a:close/>
                <a:moveTo>
                  <a:pt x="0" y="130"/>
                </a:moveTo>
                <a:lnTo>
                  <a:pt x="521" y="0"/>
                </a:lnTo>
                <a:lnTo>
                  <a:pt x="1042" y="130"/>
                </a:lnTo>
                <a:lnTo>
                  <a:pt x="1042" y="260"/>
                </a:lnTo>
                <a:lnTo>
                  <a:pt x="521" y="390"/>
                </a:lnTo>
                <a:lnTo>
                  <a:pt x="0" y="260"/>
                </a:lnTo>
                <a:lnTo>
                  <a:pt x="0" y="130"/>
                </a:lnTo>
                <a:close/>
              </a:path>
            </a:pathLst>
          </a:custGeom>
          <a:solidFill>
            <a:srgbClr val="CCE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1" name="path"/>
          <p:cNvSpPr/>
          <p:nvPr/>
        </p:nvSpPr>
        <p:spPr>
          <a:xfrm>
            <a:off x="5743787" y="3022600"/>
            <a:ext cx="704426" cy="520192"/>
          </a:xfrm>
          <a:custGeom>
            <a:rect l="0" t="0" r="0" b="0"/>
            <a:pathLst>
              <a:path w="1109" h="819">
                <a:moveTo>
                  <a:pt x="554" y="0"/>
                </a:moveTo>
                <a:lnTo>
                  <a:pt x="0" y="409"/>
                </a:lnTo>
                <a:lnTo>
                  <a:pt x="277" y="409"/>
                </a:lnTo>
                <a:lnTo>
                  <a:pt x="277" y="819"/>
                </a:lnTo>
                <a:lnTo>
                  <a:pt x="831" y="819"/>
                </a:lnTo>
                <a:lnTo>
                  <a:pt x="831" y="409"/>
                </a:lnTo>
                <a:lnTo>
                  <a:pt x="1109" y="409"/>
                </a:lnTo>
                <a:lnTo>
                  <a:pt x="554" y="0"/>
                </a:lnTo>
                <a:close/>
              </a:path>
            </a:pathLst>
          </a:custGeom>
          <a:solidFill>
            <a:srgbClr val="F4F7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2" name="textbox 222"/>
          <p:cNvSpPr/>
          <p:nvPr/>
        </p:nvSpPr>
        <p:spPr>
          <a:xfrm>
            <a:off x="981902" y="2491034"/>
            <a:ext cx="1205230" cy="348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1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狂热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捧</a:t>
            </a:r>
            <a:endParaRPr lang="Microsoft YaHei" altLang="Microsoft YaHei" sz="2300"/>
          </a:p>
        </p:txBody>
      </p:sp>
      <p:sp>
        <p:nvSpPr>
          <p:cNvPr id="223" name="textbox 223"/>
          <p:cNvSpPr/>
          <p:nvPr/>
        </p:nvSpPr>
        <p:spPr>
          <a:xfrm>
            <a:off x="8244592" y="3697106"/>
            <a:ext cx="1202689" cy="345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6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消费行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</a:t>
            </a:r>
            <a:endParaRPr lang="Microsoft YaHei" altLang="Microsoft YaHei" sz="2300"/>
          </a:p>
        </p:txBody>
      </p:sp>
      <p:sp>
        <p:nvSpPr>
          <p:cNvPr id="224" name="rect"/>
          <p:cNvSpPr/>
          <p:nvPr/>
        </p:nvSpPr>
        <p:spPr>
          <a:xfrm>
            <a:off x="6818376" y="3279288"/>
            <a:ext cx="4107349" cy="9525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5" name="rect"/>
          <p:cNvSpPr/>
          <p:nvPr/>
        </p:nvSpPr>
        <p:spPr>
          <a:xfrm>
            <a:off x="7345622" y="5622861"/>
            <a:ext cx="4107348" cy="9525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6" name="rect"/>
          <p:cNvSpPr/>
          <p:nvPr/>
        </p:nvSpPr>
        <p:spPr>
          <a:xfrm>
            <a:off x="904944" y="4585186"/>
            <a:ext cx="3793066" cy="9525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7" name="path"/>
          <p:cNvSpPr/>
          <p:nvPr/>
        </p:nvSpPr>
        <p:spPr>
          <a:xfrm>
            <a:off x="10897275" y="3216316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8" name="path"/>
          <p:cNvSpPr/>
          <p:nvPr/>
        </p:nvSpPr>
        <p:spPr>
          <a:xfrm>
            <a:off x="11424522" y="5559890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9" name="path"/>
          <p:cNvSpPr/>
          <p:nvPr/>
        </p:nvSpPr>
        <p:spPr>
          <a:xfrm>
            <a:off x="904944" y="4510023"/>
            <a:ext cx="151723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0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1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2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3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4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84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5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84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6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84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7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84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8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84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9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84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0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84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1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84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2" name="path"/>
          <p:cNvSpPr/>
          <p:nvPr/>
        </p:nvSpPr>
        <p:spPr>
          <a:xfrm>
            <a:off x="799767" y="583976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84FF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3" name="path"/>
          <p:cNvSpPr/>
          <p:nvPr/>
        </p:nvSpPr>
        <p:spPr>
          <a:xfrm>
            <a:off x="799767" y="466202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84FF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4" name="path"/>
          <p:cNvSpPr/>
          <p:nvPr/>
        </p:nvSpPr>
        <p:spPr>
          <a:xfrm>
            <a:off x="799767" y="348429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84FF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5" name="path"/>
          <p:cNvSpPr/>
          <p:nvPr/>
        </p:nvSpPr>
        <p:spPr>
          <a:xfrm>
            <a:off x="799767" y="701750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84FF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247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63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0" name="textbox 250"/>
          <p:cNvSpPr/>
          <p:nvPr/>
        </p:nvSpPr>
        <p:spPr>
          <a:xfrm>
            <a:off x="1174448" y="1651720"/>
            <a:ext cx="4558665" cy="4097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299"/>
              </a:lnSpc>
            </a:pPr>
            <a:endParaRPr lang="Arial" altLang="Arial" sz="100"/>
          </a:p>
          <a:p>
            <a:pPr marL="15710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认同感</a:t>
            </a:r>
            <a:endParaRPr lang="Microsoft YaHei" altLang="Microsoft YaHei" sz="1800"/>
          </a:p>
          <a:p>
            <a:pPr marL="12700" indent="1142" algn="l" rtl="0" eaLnBrk="0">
              <a:lnSpc>
                <a:spcPct val="122000"/>
              </a:lnSpc>
              <a:spcBef>
                <a:spcPts val="1248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粉丝通过加入饭圈和追捧偶像来获得归属感和认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感，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满足自己的社交需求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38" algn="l" rtl="0" eaLnBrk="0">
              <a:lnSpc>
                <a:spcPct val="91000"/>
              </a:lnSpc>
              <a:spcBef>
                <a:spcPts val="549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感投射</a:t>
            </a:r>
            <a:endParaRPr lang="Microsoft YaHei" altLang="Microsoft YaHei" sz="1800"/>
          </a:p>
          <a:p>
            <a:pPr marL="13652" indent="190" algn="l" rtl="0" eaLnBrk="0">
              <a:lnSpc>
                <a:spcPct val="122000"/>
              </a:lnSpc>
              <a:spcBef>
                <a:spcPts val="124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将自己的情感投射到偶像身上，通过偶像的成功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和荣耀来实现自我价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的提升。</a:t>
            </a:r>
            <a:endParaRPr lang="Microsoft YaHei" altLang="Microsoft YaHei" sz="15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4795" algn="l" rtl="0" eaLnBrk="0">
              <a:lnSpc>
                <a:spcPct val="91000"/>
              </a:lnSpc>
              <a:spcBef>
                <a:spcPts val="541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心理满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</a:t>
            </a:r>
            <a:endParaRPr lang="Microsoft YaHei" altLang="Microsoft YaHei" sz="18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3652" indent="190" algn="l" rtl="0" eaLnBrk="0">
              <a:lnSpc>
                <a:spcPct val="122000"/>
              </a:lnSpc>
              <a:spcBef>
                <a:spcPts val="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通过追星行为获得心理上的满足感和快乐感，缓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解现实生活中的压力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烦恼。</a:t>
            </a:r>
            <a:endParaRPr lang="Microsoft YaHei" altLang="Microsoft YaHei" sz="1500"/>
          </a:p>
        </p:txBody>
      </p:sp>
      <p:sp>
        <p:nvSpPr>
          <p:cNvPr id="251" name="textbox 251"/>
          <p:cNvSpPr/>
          <p:nvPr/>
        </p:nvSpPr>
        <p:spPr>
          <a:xfrm>
            <a:off x="1210539" y="377885"/>
            <a:ext cx="3830954" cy="441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8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粉丝心理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的分析与解读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52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5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6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6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2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3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4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https://d.book118.com/178071043061006045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2024-09-25T23:31:33.847</cp:lastPrinted>
  <dcterms:created xsi:type="dcterms:W3CDTF">2024-09-25T15:31:33Z</dcterms:created>
  <dcterms:modified xsi:type="dcterms:W3CDTF">2024-09-25T15:31:35Z</dcterms:modified>
</cp:coreProperties>
</file>